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43" r:id="rId1"/>
    <p:sldMasterId id="2147484561" r:id="rId2"/>
  </p:sldMasterIdLst>
  <p:notesMasterIdLst>
    <p:notesMasterId r:id="rId52"/>
  </p:notesMasterIdLst>
  <p:sldIdLst>
    <p:sldId id="256" r:id="rId3"/>
    <p:sldId id="453" r:id="rId4"/>
    <p:sldId id="449" r:id="rId5"/>
    <p:sldId id="468" r:id="rId6"/>
    <p:sldId id="463" r:id="rId7"/>
    <p:sldId id="464" r:id="rId8"/>
    <p:sldId id="454" r:id="rId9"/>
    <p:sldId id="469" r:id="rId10"/>
    <p:sldId id="455" r:id="rId11"/>
    <p:sldId id="456" r:id="rId12"/>
    <p:sldId id="498" r:id="rId13"/>
    <p:sldId id="500" r:id="rId14"/>
    <p:sldId id="499" r:id="rId15"/>
    <p:sldId id="458" r:id="rId16"/>
    <p:sldId id="457" r:id="rId17"/>
    <p:sldId id="493" r:id="rId18"/>
    <p:sldId id="490" r:id="rId19"/>
    <p:sldId id="494" r:id="rId20"/>
    <p:sldId id="495" r:id="rId21"/>
    <p:sldId id="491" r:id="rId22"/>
    <p:sldId id="497" r:id="rId23"/>
    <p:sldId id="496" r:id="rId24"/>
    <p:sldId id="492" r:id="rId25"/>
    <p:sldId id="489" r:id="rId26"/>
    <p:sldId id="459" r:id="rId27"/>
    <p:sldId id="397" r:id="rId28"/>
    <p:sldId id="460" r:id="rId29"/>
    <p:sldId id="461" r:id="rId30"/>
    <p:sldId id="482" r:id="rId31"/>
    <p:sldId id="467" r:id="rId32"/>
    <p:sldId id="462" r:id="rId33"/>
    <p:sldId id="466" r:id="rId34"/>
    <p:sldId id="471" r:id="rId35"/>
    <p:sldId id="472" r:id="rId36"/>
    <p:sldId id="473" r:id="rId37"/>
    <p:sldId id="483" r:id="rId38"/>
    <p:sldId id="479" r:id="rId39"/>
    <p:sldId id="474" r:id="rId40"/>
    <p:sldId id="475" r:id="rId41"/>
    <p:sldId id="476" r:id="rId42"/>
    <p:sldId id="480" r:id="rId43"/>
    <p:sldId id="487" r:id="rId44"/>
    <p:sldId id="477" r:id="rId45"/>
    <p:sldId id="484" r:id="rId46"/>
    <p:sldId id="485" r:id="rId47"/>
    <p:sldId id="478" r:id="rId48"/>
    <p:sldId id="486" r:id="rId49"/>
    <p:sldId id="263" r:id="rId50"/>
    <p:sldId id="465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969"/>
    <a:srgbClr val="4DADC7"/>
    <a:srgbClr val="1C1C1C"/>
    <a:srgbClr val="5F5F5F"/>
    <a:srgbClr val="FF4343"/>
    <a:srgbClr val="000000"/>
    <a:srgbClr val="B7DEE8"/>
    <a:srgbClr val="FF0000"/>
    <a:srgbClr val="FF5B5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9" autoAdjust="0"/>
    <p:restoredTop sz="88960" autoAdjust="0"/>
  </p:normalViewPr>
  <p:slideViewPr>
    <p:cSldViewPr snapToGrid="0">
      <p:cViewPr varScale="1">
        <p:scale>
          <a:sx n="90" d="100"/>
          <a:sy n="90" d="100"/>
        </p:scale>
        <p:origin x="-120" y="-26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8ADBA-AAC9-495B-8C05-85C189CE54FF}" type="datetimeFigureOut">
              <a:rPr lang="en-GB" smtClean="0"/>
              <a:pPr/>
              <a:t>02/09/2012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0DE256-20AF-4C9D-9DC8-3164EDA27844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838902"/>
            <a:ext cx="7772400" cy="57917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6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l="8164" r="752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09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067174" y="4343400"/>
            <a:ext cx="5076825" cy="1714500"/>
          </a:xfrm>
          <a:prstGeom prst="rect">
            <a:avLst/>
          </a:prstGeom>
        </p:spPr>
        <p:txBody>
          <a:bodyPr>
            <a:noAutofit/>
          </a:bodyPr>
          <a:lstStyle>
            <a:lvl1pPr marL="432000">
              <a:lnSpc>
                <a:spcPct val="150000"/>
              </a:lnSpc>
              <a:buNone/>
              <a:defRPr sz="4400" b="1" baseline="0">
                <a:solidFill>
                  <a:srgbClr val="C00000"/>
                </a:solidFill>
                <a:latin typeface="Segoe Print" pitchFamily="2" charset="0"/>
                <a:cs typeface="Calibri" pitchFamily="34" charset="0"/>
              </a:defRPr>
            </a:lvl1pPr>
            <a:lvl2pPr>
              <a:lnSpc>
                <a:spcPct val="150000"/>
              </a:lnSpc>
              <a:defRPr sz="32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2pPr>
            <a:lvl3pPr>
              <a:lnSpc>
                <a:spcPct val="150000"/>
              </a:lnSpc>
              <a:defRPr sz="28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Demo title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7613325" y="6581001"/>
            <a:ext cx="15306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/>
              <a:t>Image by Mike Rohde</a:t>
            </a:r>
            <a:endParaRPr lang="en-GB" sz="1200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41CB9-D92F-471A-99AC-40ED9598F0DA}" type="datetimeFigureOut">
              <a:rPr lang="en-GB" smtClean="0"/>
              <a:pPr/>
              <a:t>02/09/2012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BC38F-34C4-4155-B788-CDA1BBCCA99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2" cstate="print">
            <a:lum bright="-4000"/>
          </a:blip>
          <a:srcRect l="10707" r="125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3487" y="311972"/>
            <a:ext cx="8358692" cy="110566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Master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245" y="1424764"/>
            <a:ext cx="8337176" cy="4341336"/>
          </a:xfrm>
          <a:prstGeom prst="rect">
            <a:avLst/>
          </a:prstGeom>
        </p:spPr>
        <p:txBody>
          <a:bodyPr>
            <a:normAutofit/>
          </a:bodyPr>
          <a:lstStyle>
            <a:lvl1pPr marL="432000">
              <a:lnSpc>
                <a:spcPct val="150000"/>
              </a:lnSpc>
              <a:defRPr sz="36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>
              <a:lnSpc>
                <a:spcPct val="150000"/>
              </a:lnSpc>
              <a:buFont typeface="Wingdings" pitchFamily="2" charset="2"/>
              <a:buChar char="§"/>
              <a:defRPr sz="32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2pPr>
            <a:lvl3pPr>
              <a:lnSpc>
                <a:spcPct val="150000"/>
              </a:lnSpc>
              <a:defRPr sz="28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166" y="627681"/>
            <a:ext cx="7914255" cy="513841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432000" algn="l">
              <a:lnSpc>
                <a:spcPct val="150000"/>
              </a:lnSpc>
              <a:buFont typeface="Arial" pitchFamily="34" charset="0"/>
              <a:buChar char="•"/>
              <a:defRPr sz="40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algn="l">
              <a:lnSpc>
                <a:spcPct val="150000"/>
              </a:lnSpc>
              <a:buFont typeface="Wingdings" pitchFamily="2" charset="2"/>
              <a:buChar char="§"/>
              <a:defRPr sz="32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2pPr>
            <a:lvl3pPr algn="l">
              <a:lnSpc>
                <a:spcPct val="150000"/>
              </a:lnSpc>
              <a:buNone/>
              <a:defRPr sz="40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3pPr>
            <a:lvl4pPr algn="l">
              <a:lnSpc>
                <a:spcPct val="150000"/>
              </a:lnSpc>
              <a:buNone/>
              <a:defRPr sz="36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4pPr>
            <a:lvl5pPr algn="l">
              <a:lnSpc>
                <a:spcPct val="150000"/>
              </a:lnSpc>
              <a:buNone/>
              <a:defRPr sz="36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627681"/>
            <a:ext cx="4037308" cy="513841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432000" algn="l">
              <a:lnSpc>
                <a:spcPct val="150000"/>
              </a:lnSpc>
              <a:buFont typeface="Arial" pitchFamily="34" charset="0"/>
              <a:buChar char="•"/>
              <a:defRPr sz="40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algn="l">
              <a:lnSpc>
                <a:spcPct val="150000"/>
              </a:lnSpc>
              <a:buFont typeface="Wingdings" pitchFamily="2" charset="2"/>
              <a:buChar char="§"/>
              <a:defRPr sz="32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2pPr>
            <a:lvl3pPr algn="l">
              <a:lnSpc>
                <a:spcPct val="150000"/>
              </a:lnSpc>
              <a:buNone/>
              <a:defRPr sz="40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3pPr>
            <a:lvl4pPr algn="l">
              <a:lnSpc>
                <a:spcPct val="150000"/>
              </a:lnSpc>
              <a:buNone/>
              <a:defRPr sz="36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4pPr>
            <a:lvl5pPr algn="l">
              <a:lnSpc>
                <a:spcPct val="150000"/>
              </a:lnSpc>
              <a:buNone/>
              <a:defRPr sz="36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9749" y="627681"/>
            <a:ext cx="4076054" cy="513841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432000" algn="l">
              <a:lnSpc>
                <a:spcPct val="150000"/>
              </a:lnSpc>
              <a:buFont typeface="Arial" pitchFamily="34" charset="0"/>
              <a:buChar char="•"/>
              <a:defRPr sz="40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algn="l">
              <a:lnSpc>
                <a:spcPct val="150000"/>
              </a:lnSpc>
              <a:buFont typeface="Wingdings" pitchFamily="2" charset="2"/>
              <a:buChar char="§"/>
              <a:defRPr sz="32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2pPr>
            <a:lvl3pPr algn="l">
              <a:lnSpc>
                <a:spcPct val="150000"/>
              </a:lnSpc>
              <a:buNone/>
              <a:defRPr sz="40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3pPr>
            <a:lvl4pPr algn="l">
              <a:lnSpc>
                <a:spcPct val="150000"/>
              </a:lnSpc>
              <a:buNone/>
              <a:defRPr sz="36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4pPr>
            <a:lvl5pPr algn="l">
              <a:lnSpc>
                <a:spcPct val="150000"/>
              </a:lnSpc>
              <a:buNone/>
              <a:defRPr sz="36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E41CB9-D92F-471A-99AC-40ED9598F0DA}" type="datetimeFigureOut">
              <a:rPr lang="en-GB" smtClean="0"/>
              <a:pPr/>
              <a:t>02/09/2012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4CBC38F-34C4-4155-B788-CDA1BBCCA99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333487" y="311972"/>
            <a:ext cx="8358692" cy="110566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Master title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4245" y="322728"/>
            <a:ext cx="8353313" cy="10841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Master title</a:t>
            </a:r>
            <a:endParaRPr lang="en-GB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44775" y="1439416"/>
            <a:ext cx="4040188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344775" y="2079178"/>
            <a:ext cx="4040188" cy="370493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6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39416"/>
            <a:ext cx="4041775" cy="63976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Master text styles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9178"/>
            <a:ext cx="4041775" cy="370493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6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00b7b55c-c027-4902-ab21-fc5effff5922" descr="7B47269B-4315-4F86-88B2-B8151EDE2784@gamesys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63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60" r:id="rId1"/>
    <p:sldLayoutId id="2147484559" r:id="rId2"/>
    <p:sldLayoutId id="2147484565" r:id="rId3"/>
    <p:sldLayoutId id="2147484569" r:id="rId4"/>
    <p:sldLayoutId id="2147484556" r:id="rId5"/>
    <p:sldLayoutId id="2147484557" r:id="rId6"/>
    <p:sldLayoutId id="2147484558" r:id="rId7"/>
    <p:sldLayoutId id="2147484566" r:id="rId8"/>
    <p:sldLayoutId id="2147484568" r:id="rId9"/>
    <p:sldLayoutId id="2147484567" r:id="rId10"/>
    <p:sldLayoutId id="2147484563" r:id="rId11"/>
  </p:sldLayoutIdLst>
  <p:transition spd="med">
    <p:strips dir="r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41CB9-D92F-471A-99AC-40ED9598F0DA}" type="datetimeFigureOut">
              <a:rPr lang="en-GB" smtClean="0"/>
              <a:pPr/>
              <a:t>02/09/2012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BC38F-34C4-4155-B788-CDA1BBCCA99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Flowchart: Alternate Process 10"/>
          <p:cNvSpPr/>
          <p:nvPr/>
        </p:nvSpPr>
        <p:spPr>
          <a:xfrm>
            <a:off x="457200" y="274638"/>
            <a:ext cx="8229600" cy="6446837"/>
          </a:xfrm>
          <a:prstGeom prst="flowChartAlternateProcess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flames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3998" cy="685799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62" r:id="rId1"/>
    <p:sldLayoutId id="2147484564" r:id="rId2"/>
  </p:sldLayoutIdLst>
  <p:transition spd="med">
    <p:strips dir="r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12.png"/><Relationship Id="rId7" Type="http://schemas.openxmlformats.org/officeDocument/2006/relationships/image" Target="../media/image39.jpeg"/><Relationship Id="rId12" Type="http://schemas.openxmlformats.org/officeDocument/2006/relationships/image" Target="../media/image4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jpe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10" Type="http://schemas.openxmlformats.org/officeDocument/2006/relationships/image" Target="../media/image42.png"/><Relationship Id="rId4" Type="http://schemas.openxmlformats.org/officeDocument/2006/relationships/image" Target="../media/image27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www.istartedsomething.com/wp-content/uploads/2007/10/darkauror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63522" y="1581517"/>
            <a:ext cx="7060018" cy="1362075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>
              <a:tabLst>
                <a:tab pos="2155825" algn="l"/>
              </a:tabLst>
            </a:pPr>
            <a:r>
              <a:rPr lang="en-GB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.Net</a:t>
            </a:r>
            <a:r>
              <a:rPr lang="en-GB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in Social Gaming</a:t>
            </a:r>
            <a:endParaRPr lang="en-GB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1356" y="3860474"/>
            <a:ext cx="12400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/>
                </a:solidFill>
              </a:rPr>
              <a:t>Yan Cui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698500" y="2452077"/>
            <a:ext cx="84455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0" y="4257464"/>
            <a:ext cx="311247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38016" y="3898898"/>
            <a:ext cx="4845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chemeClr val="bg1"/>
                </a:solidFill>
              </a:rPr>
              <a:t>by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19008" y="4305305"/>
            <a:ext cx="2444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>
                <a:solidFill>
                  <a:schemeClr val="bg1"/>
                </a:solidFill>
              </a:rPr>
              <a:t>theburningmonk.com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92630" y="4032736"/>
            <a:ext cx="2162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>
                <a:solidFill>
                  <a:schemeClr val="bg1"/>
                </a:solidFill>
              </a:rPr>
              <a:t>@theburningmonk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Messaging</a:t>
            </a:r>
          </a:p>
          <a:p>
            <a:pPr lvl="1"/>
            <a:r>
              <a:rPr lang="en-GB" dirty="0" smtClean="0"/>
              <a:t>Amazon SQS</a:t>
            </a:r>
          </a:p>
          <a:p>
            <a:pPr lvl="1"/>
            <a:r>
              <a:rPr lang="en-GB" dirty="0" smtClean="0"/>
              <a:t>Distributed</a:t>
            </a:r>
          </a:p>
          <a:p>
            <a:pPr lvl="1"/>
            <a:r>
              <a:rPr lang="en-GB" dirty="0" smtClean="0"/>
              <a:t>Highly scalable</a:t>
            </a:r>
          </a:p>
          <a:p>
            <a:pPr lvl="1"/>
            <a:r>
              <a:rPr lang="en-GB" dirty="0" smtClean="0"/>
              <a:t>Unordered delivery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Monitoring</a:t>
            </a:r>
          </a:p>
          <a:p>
            <a:pPr lvl="1"/>
            <a:r>
              <a:rPr lang="en-GB" dirty="0" smtClean="0"/>
              <a:t>Method exec time/count</a:t>
            </a:r>
          </a:p>
          <a:p>
            <a:pPr lvl="1"/>
            <a:r>
              <a:rPr lang="en-GB" dirty="0" smtClean="0"/>
              <a:t>Error count</a:t>
            </a:r>
          </a:p>
          <a:p>
            <a:pPr lvl="1"/>
            <a:r>
              <a:rPr lang="en-GB" dirty="0" smtClean="0"/>
              <a:t>AOP to capture performance metrics</a:t>
            </a:r>
          </a:p>
          <a:p>
            <a:pPr lvl="1"/>
            <a:r>
              <a:rPr lang="en-GB" dirty="0" smtClean="0"/>
              <a:t>Amazon </a:t>
            </a:r>
            <a:r>
              <a:rPr lang="en-GB" dirty="0" err="1" smtClean="0"/>
              <a:t>CloudWatch</a:t>
            </a:r>
            <a:endParaRPr lang="en-GB" dirty="0" smtClean="0"/>
          </a:p>
        </p:txBody>
      </p:sp>
    </p:spTree>
  </p:cSld>
  <p:clrMapOvr>
    <a:masterClrMapping/>
  </p:clrMapOvr>
  <p:transition spd="med">
    <p:strips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65" y="425268"/>
            <a:ext cx="9016409" cy="592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9612"/>
            <a:ext cx="9127549" cy="438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Slots Engine</a:t>
            </a:r>
          </a:p>
          <a:p>
            <a:pPr lvl="1"/>
            <a:r>
              <a:rPr lang="en-GB" dirty="0" smtClean="0"/>
              <a:t>Written in F#</a:t>
            </a:r>
          </a:p>
          <a:p>
            <a:pPr lvl="1"/>
            <a:r>
              <a:rPr lang="en-GB" dirty="0" smtClean="0"/>
              <a:t>The ‘brain’</a:t>
            </a:r>
          </a:p>
          <a:p>
            <a:pPr lvl="1"/>
            <a:r>
              <a:rPr lang="en-GB" dirty="0" smtClean="0"/>
              <a:t>Enforces game rules and maths model</a:t>
            </a:r>
          </a:p>
        </p:txBody>
      </p:sp>
      <p:pic>
        <p:nvPicPr>
          <p:cNvPr id="3" name="Picture 5" descr="http://www.veryicon.com/icon/png/Movie%20%26%20TV/Futurama%20Vol.%203%20-%20The%20Aliens/Brain%20Spaw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8573" y="2157487"/>
            <a:ext cx="1979811" cy="197981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Persistence</a:t>
            </a:r>
          </a:p>
          <a:p>
            <a:pPr lvl="1"/>
            <a:r>
              <a:rPr lang="en-GB" dirty="0" smtClean="0">
                <a:solidFill>
                  <a:srgbClr val="FF6969"/>
                </a:solidFill>
              </a:rPr>
              <a:t>Hot data</a:t>
            </a:r>
          </a:p>
          <a:p>
            <a:pPr lvl="1"/>
            <a:r>
              <a:rPr lang="en-GB" dirty="0" smtClean="0">
                <a:solidFill>
                  <a:srgbClr val="4DADC7"/>
                </a:solidFill>
              </a:rPr>
              <a:t>Cold</a:t>
            </a:r>
            <a:r>
              <a:rPr lang="en-GB" dirty="0" smtClean="0"/>
              <a:t> </a:t>
            </a:r>
            <a:r>
              <a:rPr lang="en-GB" dirty="0" smtClean="0">
                <a:solidFill>
                  <a:srgbClr val="4DADC7"/>
                </a:solidFill>
              </a:rPr>
              <a:t>data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Considerations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 smtClean="0"/>
              <a:t>Ease of use/maintenance</a:t>
            </a:r>
          </a:p>
          <a:p>
            <a:r>
              <a:rPr lang="en-GB" dirty="0" smtClean="0"/>
              <a:t>Cost</a:t>
            </a:r>
          </a:p>
          <a:p>
            <a:r>
              <a:rPr lang="en-GB" dirty="0" smtClean="0"/>
              <a:t>Speed</a:t>
            </a:r>
          </a:p>
          <a:p>
            <a:r>
              <a:rPr lang="en-GB" dirty="0" smtClean="0"/>
              <a:t>Ability to handle size</a:t>
            </a:r>
          </a:p>
          <a:p>
            <a:r>
              <a:rPr lang="en-GB" dirty="0" smtClean="0"/>
              <a:t>Ability to handle volume of transactions</a:t>
            </a:r>
          </a:p>
          <a:p>
            <a:r>
              <a:rPr lang="en-GB" dirty="0" smtClean="0"/>
              <a:t>Eventual/Strong consistency</a:t>
            </a:r>
          </a:p>
          <a:p>
            <a:r>
              <a:rPr lang="en-GB" dirty="0" smtClean="0"/>
              <a:t>Replication</a:t>
            </a:r>
          </a:p>
          <a:p>
            <a:r>
              <a:rPr lang="en-GB" dirty="0" smtClean="0"/>
              <a:t>...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Choices 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(just to name a few...)</a:t>
            </a:r>
            <a:endParaRPr lang="en-GB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1" descr="http://i1233.photobucket.com/albums/ff397/perrykrug/couchbase_logo_final.png"/>
          <p:cNvPicPr>
            <a:picLocks noChangeAspect="1" noChangeArrowheads="1"/>
          </p:cNvPicPr>
          <p:nvPr/>
        </p:nvPicPr>
        <p:blipFill>
          <a:blip r:embed="rId2" cstate="print"/>
          <a:srcRect t="8855" b="29283"/>
          <a:stretch>
            <a:fillRect/>
          </a:stretch>
        </p:blipFill>
        <p:spPr bwMode="auto">
          <a:xfrm>
            <a:off x="824223" y="474783"/>
            <a:ext cx="3084730" cy="69459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24" descr="Neoj4logo"/>
          <p:cNvPicPr>
            <a:picLocks noChangeAspect="1" noChangeArrowheads="1"/>
          </p:cNvPicPr>
          <p:nvPr/>
        </p:nvPicPr>
        <p:blipFill>
          <a:blip r:embed="rId3" cstate="print"/>
          <a:srcRect l="23445" t="11738" r="23682" b="11356"/>
          <a:stretch>
            <a:fillRect/>
          </a:stretch>
        </p:blipFill>
        <p:spPr bwMode="auto">
          <a:xfrm>
            <a:off x="697931" y="3362003"/>
            <a:ext cx="1086907" cy="1086905"/>
          </a:xfrm>
          <a:prstGeom prst="rect">
            <a:avLst/>
          </a:prstGeom>
          <a:noFill/>
        </p:spPr>
      </p:pic>
      <p:pic>
        <p:nvPicPr>
          <p:cNvPr id="7" name="Picture 2" descr="http://www.deppkind.com/assets/logos/redis-300dpi-3298acaeeeb228afd5889cceee5bfba5.png"/>
          <p:cNvPicPr>
            <a:picLocks noChangeAspect="1" noChangeArrowheads="1"/>
          </p:cNvPicPr>
          <p:nvPr/>
        </p:nvPicPr>
        <p:blipFill>
          <a:blip r:embed="rId4" cstate="print"/>
          <a:srcRect r="61421"/>
          <a:stretch>
            <a:fillRect/>
          </a:stretch>
        </p:blipFill>
        <p:spPr bwMode="auto">
          <a:xfrm>
            <a:off x="2420446" y="2589876"/>
            <a:ext cx="868623" cy="750934"/>
          </a:xfrm>
          <a:prstGeom prst="rect">
            <a:avLst/>
          </a:prstGeom>
          <a:noFill/>
        </p:spPr>
      </p:pic>
      <p:pic>
        <p:nvPicPr>
          <p:cNvPr id="64514" name="Picture 2" descr="http://blog-static.memonic.ch/1297286501/stor_cassandra_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63516" y="5133486"/>
            <a:ext cx="2834299" cy="56686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2" descr="http://d3a0avt069wzkc.cloudfront.net/sep_2010_vibrations/images/simpledb.jpg"/>
          <p:cNvPicPr>
            <a:picLocks noChangeAspect="1" noChangeArrowheads="1"/>
          </p:cNvPicPr>
          <p:nvPr/>
        </p:nvPicPr>
        <p:blipFill>
          <a:blip r:embed="rId6" cstate="print"/>
          <a:srcRect b="25917"/>
          <a:stretch>
            <a:fillRect/>
          </a:stretch>
        </p:blipFill>
        <p:spPr bwMode="auto">
          <a:xfrm>
            <a:off x="4216113" y="633044"/>
            <a:ext cx="2192759" cy="993531"/>
          </a:xfrm>
          <a:prstGeom prst="rect">
            <a:avLst/>
          </a:prstGeom>
          <a:noFill/>
        </p:spPr>
      </p:pic>
      <p:pic>
        <p:nvPicPr>
          <p:cNvPr id="10" name="Picture 6" descr="http://img.clubic.com/04885434-photo-amazon-dynamodb-logo-sq-gb.jpg"/>
          <p:cNvPicPr>
            <a:picLocks noChangeAspect="1" noChangeArrowheads="1"/>
          </p:cNvPicPr>
          <p:nvPr/>
        </p:nvPicPr>
        <p:blipFill>
          <a:blip r:embed="rId7" cstate="print"/>
          <a:srcRect t="15792" b="23559"/>
          <a:stretch>
            <a:fillRect/>
          </a:stretch>
        </p:blipFill>
        <p:spPr bwMode="auto">
          <a:xfrm>
            <a:off x="3006517" y="3342768"/>
            <a:ext cx="2258750" cy="1369908"/>
          </a:xfrm>
          <a:prstGeom prst="rect">
            <a:avLst/>
          </a:prstGeom>
          <a:noFill/>
        </p:spPr>
      </p:pic>
      <p:grpSp>
        <p:nvGrpSpPr>
          <p:cNvPr id="13" name="Group 12"/>
          <p:cNvGrpSpPr/>
          <p:nvPr/>
        </p:nvGrpSpPr>
        <p:grpSpPr>
          <a:xfrm>
            <a:off x="694593" y="1670540"/>
            <a:ext cx="2286000" cy="360485"/>
            <a:chOff x="5477608" y="3261946"/>
            <a:chExt cx="2664069" cy="764931"/>
          </a:xfrm>
        </p:grpSpPr>
        <p:sp>
          <p:nvSpPr>
            <p:cNvPr id="12" name="Rectangle 11"/>
            <p:cNvSpPr/>
            <p:nvPr/>
          </p:nvSpPr>
          <p:spPr>
            <a:xfrm>
              <a:off x="5477608" y="3261946"/>
              <a:ext cx="2664069" cy="7649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4516" name="Picture 4" descr="HBase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545259" y="3334360"/>
              <a:ext cx="2533650" cy="628651"/>
            </a:xfrm>
            <a:prstGeom prst="rect">
              <a:avLst/>
            </a:prstGeom>
            <a:solidFill>
              <a:schemeClr val="bg1"/>
            </a:solidFill>
          </p:spPr>
        </p:pic>
      </p:grpSp>
      <p:pic>
        <p:nvPicPr>
          <p:cNvPr id="64518" name="Picture 6" descr="http://cloudtimes.org/wp-content/uploads/2011/05/mongo-db-logo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0359" y="4747847"/>
            <a:ext cx="2035157" cy="67838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4520" name="Picture 8" descr="File:Riak product logo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12312" y="3802736"/>
            <a:ext cx="2227142" cy="84631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4522" name="Picture 10" descr="http://pangpondblog.com/files/mysql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52092" y="5259980"/>
            <a:ext cx="2242039" cy="1159992"/>
          </a:xfrm>
          <a:prstGeom prst="rect">
            <a:avLst/>
          </a:prstGeom>
          <a:noFill/>
        </p:spPr>
      </p:pic>
      <p:pic>
        <p:nvPicPr>
          <p:cNvPr id="64524" name="Picture 12" descr="http://www.art2link.com/Technology/PublishingImages/sqlserver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21770" y="237391"/>
            <a:ext cx="1615351" cy="1327639"/>
          </a:xfrm>
          <a:prstGeom prst="rect">
            <a:avLst/>
          </a:prstGeom>
          <a:noFill/>
        </p:spPr>
      </p:pic>
      <p:pic>
        <p:nvPicPr>
          <p:cNvPr id="64526" name="Picture 14" descr="http://www.mobileworldmag.com/wp-content/uploads/2012/01/Oracle-logo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93631" y="5688623"/>
            <a:ext cx="1002323" cy="1002323"/>
          </a:xfrm>
          <a:prstGeom prst="rect">
            <a:avLst/>
          </a:prstGeom>
          <a:noFill/>
        </p:spPr>
      </p:pic>
      <p:pic>
        <p:nvPicPr>
          <p:cNvPr id="64528" name="Picture 16" descr="OrientdbLogo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59924" y="2363170"/>
            <a:ext cx="2040060" cy="845168"/>
          </a:xfrm>
          <a:prstGeom prst="rect">
            <a:avLst/>
          </a:prstGeom>
          <a:noFill/>
        </p:spPr>
      </p:pic>
      <p:pic>
        <p:nvPicPr>
          <p:cNvPr id="64530" name="Picture 18" descr="PostgreSQL 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995989" y="2209808"/>
            <a:ext cx="1172063" cy="12072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eadlymovies.files.wordpress.com/2010/07/case-file3.jpg"/>
          <p:cNvPicPr>
            <a:picLocks noChangeAspect="1" noChangeArrowheads="1"/>
          </p:cNvPicPr>
          <p:nvPr/>
        </p:nvPicPr>
        <p:blipFill>
          <a:blip r:embed="rId2" cstate="print"/>
          <a:srcRect l="2737" r="2309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3" name="Picture 3" descr="C:\Users\theburningmonk\Dropbox\mugshot.png"/>
          <p:cNvPicPr>
            <a:picLocks noChangeAspect="1" noChangeArrowheads="1"/>
          </p:cNvPicPr>
          <p:nvPr/>
        </p:nvPicPr>
        <p:blipFill>
          <a:blip r:embed="rId3" cstate="print"/>
          <a:srcRect l="9464" r="7591"/>
          <a:stretch>
            <a:fillRect/>
          </a:stretch>
        </p:blipFill>
        <p:spPr bwMode="auto">
          <a:xfrm rot="20935416">
            <a:off x="4758317" y="2738341"/>
            <a:ext cx="1477969" cy="193425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47343" y="2488226"/>
            <a:ext cx="2013439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Name : </a:t>
            </a:r>
            <a:r>
              <a:rPr lang="en-GB" sz="2400" u="sng" dirty="0" smtClean="0"/>
              <a:t>Yan Cui</a:t>
            </a:r>
            <a:endParaRPr lang="en-GB" u="sng" dirty="0"/>
          </a:p>
        </p:txBody>
      </p:sp>
      <p:sp>
        <p:nvSpPr>
          <p:cNvPr id="5" name="TextBox 4"/>
          <p:cNvSpPr txBox="1"/>
          <p:nvPr/>
        </p:nvSpPr>
        <p:spPr>
          <a:xfrm rot="21342771">
            <a:off x="711264" y="2892305"/>
            <a:ext cx="2983583" cy="369332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Occupation : Server side dev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 rot="21419488">
            <a:off x="706117" y="3268534"/>
            <a:ext cx="2293385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Company : </a:t>
            </a:r>
            <a:r>
              <a:rPr lang="en-GB" sz="2400" dirty="0" smtClean="0">
                <a:solidFill>
                  <a:srgbClr val="FF0000"/>
                </a:solidFill>
              </a:rPr>
              <a:t>gamesys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097" y="3701557"/>
            <a:ext cx="2445093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dirty="0" smtClean="0"/>
              <a:t>Industry : Social Gaming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 rot="21163570">
            <a:off x="5169879" y="1125426"/>
            <a:ext cx="17145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spc="300" dirty="0" smtClean="0"/>
              <a:t>about</a:t>
            </a:r>
            <a:endParaRPr lang="en-GB" sz="2800" spc="300" dirty="0"/>
          </a:p>
        </p:txBody>
      </p:sp>
      <p:sp>
        <p:nvSpPr>
          <p:cNvPr id="9" name="TextBox 8"/>
          <p:cNvSpPr txBox="1"/>
          <p:nvPr/>
        </p:nvSpPr>
        <p:spPr>
          <a:xfrm rot="459805">
            <a:off x="6567856" y="1266103"/>
            <a:ext cx="17145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spc="300" dirty="0" smtClean="0"/>
              <a:t>me</a:t>
            </a:r>
            <a:endParaRPr lang="en-GB" sz="2800" spc="300" dirty="0"/>
          </a:p>
        </p:txBody>
      </p:sp>
      <p:sp>
        <p:nvSpPr>
          <p:cNvPr id="10" name="Rectangle 9"/>
          <p:cNvSpPr/>
          <p:nvPr/>
        </p:nvSpPr>
        <p:spPr>
          <a:xfrm rot="2511035">
            <a:off x="7798777" y="1186962"/>
            <a:ext cx="1011115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So many considerations...</a:t>
            </a:r>
          </a:p>
          <a:p>
            <a:r>
              <a:rPr lang="en-GB" dirty="0" smtClean="0"/>
              <a:t>so many choices...</a:t>
            </a:r>
            <a:endParaRPr lang="en-GB" dirty="0"/>
          </a:p>
        </p:txBody>
      </p:sp>
      <p:pic>
        <p:nvPicPr>
          <p:cNvPr id="10242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5653454" y="2585278"/>
            <a:ext cx="3033348" cy="323522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Different data = different requirements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Different data = different requirements</a:t>
            </a:r>
            <a:endParaRPr lang="en-GB" dirty="0"/>
          </a:p>
        </p:txBody>
      </p:sp>
      <p:pic>
        <p:nvPicPr>
          <p:cNvPr id="5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360484" y="413576"/>
            <a:ext cx="1661745" cy="1772340"/>
          </a:xfrm>
          <a:prstGeom prst="rect">
            <a:avLst/>
          </a:prstGeom>
          <a:noFill/>
        </p:spPr>
      </p:pic>
      <p:pic>
        <p:nvPicPr>
          <p:cNvPr id="6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2022232" y="413576"/>
            <a:ext cx="1661745" cy="1772340"/>
          </a:xfrm>
          <a:prstGeom prst="rect">
            <a:avLst/>
          </a:prstGeom>
          <a:noFill/>
        </p:spPr>
      </p:pic>
      <p:pic>
        <p:nvPicPr>
          <p:cNvPr id="7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3683980" y="413576"/>
            <a:ext cx="1661745" cy="1772340"/>
          </a:xfrm>
          <a:prstGeom prst="rect">
            <a:avLst/>
          </a:prstGeom>
          <a:noFill/>
        </p:spPr>
      </p:pic>
      <p:pic>
        <p:nvPicPr>
          <p:cNvPr id="8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5345728" y="413576"/>
            <a:ext cx="1661745" cy="1772340"/>
          </a:xfrm>
          <a:prstGeom prst="rect">
            <a:avLst/>
          </a:prstGeom>
          <a:noFill/>
        </p:spPr>
      </p:pic>
      <p:pic>
        <p:nvPicPr>
          <p:cNvPr id="9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7007475" y="413576"/>
            <a:ext cx="1661745" cy="1772340"/>
          </a:xfrm>
          <a:prstGeom prst="rect">
            <a:avLst/>
          </a:prstGeom>
          <a:noFill/>
        </p:spPr>
      </p:pic>
      <p:pic>
        <p:nvPicPr>
          <p:cNvPr id="10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360484" y="2189622"/>
            <a:ext cx="1661745" cy="1772340"/>
          </a:xfrm>
          <a:prstGeom prst="rect">
            <a:avLst/>
          </a:prstGeom>
          <a:noFill/>
        </p:spPr>
      </p:pic>
      <p:pic>
        <p:nvPicPr>
          <p:cNvPr id="11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2022232" y="2189622"/>
            <a:ext cx="1661745" cy="1772340"/>
          </a:xfrm>
          <a:prstGeom prst="rect">
            <a:avLst/>
          </a:prstGeom>
          <a:noFill/>
        </p:spPr>
      </p:pic>
      <p:pic>
        <p:nvPicPr>
          <p:cNvPr id="12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3683980" y="2189622"/>
            <a:ext cx="1661745" cy="1772340"/>
          </a:xfrm>
          <a:prstGeom prst="rect">
            <a:avLst/>
          </a:prstGeom>
          <a:noFill/>
        </p:spPr>
      </p:pic>
      <p:pic>
        <p:nvPicPr>
          <p:cNvPr id="13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5345728" y="2189622"/>
            <a:ext cx="1661745" cy="1772340"/>
          </a:xfrm>
          <a:prstGeom prst="rect">
            <a:avLst/>
          </a:prstGeom>
          <a:noFill/>
        </p:spPr>
      </p:pic>
      <p:pic>
        <p:nvPicPr>
          <p:cNvPr id="14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7007475" y="2189622"/>
            <a:ext cx="1661745" cy="1772340"/>
          </a:xfrm>
          <a:prstGeom prst="rect">
            <a:avLst/>
          </a:prstGeom>
          <a:noFill/>
        </p:spPr>
      </p:pic>
      <p:pic>
        <p:nvPicPr>
          <p:cNvPr id="15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360484" y="3965669"/>
            <a:ext cx="1661745" cy="1772340"/>
          </a:xfrm>
          <a:prstGeom prst="rect">
            <a:avLst/>
          </a:prstGeom>
          <a:noFill/>
        </p:spPr>
      </p:pic>
      <p:pic>
        <p:nvPicPr>
          <p:cNvPr id="16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2022232" y="3965669"/>
            <a:ext cx="1661745" cy="1772340"/>
          </a:xfrm>
          <a:prstGeom prst="rect">
            <a:avLst/>
          </a:prstGeom>
          <a:noFill/>
        </p:spPr>
      </p:pic>
      <p:pic>
        <p:nvPicPr>
          <p:cNvPr id="17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3683980" y="3965669"/>
            <a:ext cx="1661745" cy="1772340"/>
          </a:xfrm>
          <a:prstGeom prst="rect">
            <a:avLst/>
          </a:prstGeom>
          <a:noFill/>
        </p:spPr>
      </p:pic>
      <p:pic>
        <p:nvPicPr>
          <p:cNvPr id="18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5345728" y="3965669"/>
            <a:ext cx="1661745" cy="1772340"/>
          </a:xfrm>
          <a:prstGeom prst="rect">
            <a:avLst/>
          </a:prstGeom>
          <a:noFill/>
        </p:spPr>
      </p:pic>
      <p:pic>
        <p:nvPicPr>
          <p:cNvPr id="19" name="Picture 2" descr="http://www.financialsurvivalcenter.com/wp-content/uploads/2012/05/Bear_Market_Bear_w_Headache.png"/>
          <p:cNvPicPr>
            <a:picLocks noChangeAspect="1" noChangeArrowheads="1"/>
          </p:cNvPicPr>
          <p:nvPr/>
        </p:nvPicPr>
        <p:blipFill>
          <a:blip r:embed="rId2" cstate="print"/>
          <a:srcRect r="798" b="5242"/>
          <a:stretch>
            <a:fillRect/>
          </a:stretch>
        </p:blipFill>
        <p:spPr bwMode="auto">
          <a:xfrm>
            <a:off x="7007475" y="3965669"/>
            <a:ext cx="1661745" cy="177234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Polyglot Persistence!</a:t>
            </a:r>
            <a:endParaRPr lang="en-GB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8682" y="3059722"/>
            <a:ext cx="3675185" cy="275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Amazon SimpleDB </a:t>
            </a:r>
          </a:p>
          <a:p>
            <a:r>
              <a:rPr lang="en-GB" dirty="0" smtClean="0"/>
              <a:t>Amazon DynamoDB</a:t>
            </a:r>
          </a:p>
          <a:p>
            <a:r>
              <a:rPr lang="en-GB" dirty="0" smtClean="0"/>
              <a:t>CouchBase</a:t>
            </a:r>
          </a:p>
          <a:p>
            <a:r>
              <a:rPr lang="en-GB" dirty="0" smtClean="0"/>
              <a:t>Amazon S3</a:t>
            </a:r>
          </a:p>
          <a:p>
            <a:r>
              <a:rPr lang="en-GB" dirty="0" smtClean="0"/>
              <a:t>MySql via Amazon RDS</a:t>
            </a:r>
          </a:p>
          <a:p>
            <a:r>
              <a:rPr lang="en-GB" dirty="0" smtClean="0"/>
              <a:t>Google High Replication </a:t>
            </a:r>
            <a:r>
              <a:rPr lang="en-GB" smtClean="0"/>
              <a:t>Data Store</a:t>
            </a:r>
            <a:endParaRPr lang="en-GB" dirty="0" smtClean="0"/>
          </a:p>
          <a:p>
            <a:r>
              <a:rPr lang="en-GB" dirty="0" smtClean="0"/>
              <a:t>Google Cloud Storage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Scalability Challenge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0923" y="940776"/>
            <a:ext cx="3138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600K+ </a:t>
            </a:r>
            <a:r>
              <a:rPr lang="en-GB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DAU</a:t>
            </a:r>
            <a:endParaRPr lang="en-GB" sz="4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44562" y="1547445"/>
            <a:ext cx="3640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150M </a:t>
            </a:r>
            <a:r>
              <a:rPr lang="en-GB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reqs/day</a:t>
            </a:r>
            <a:endParaRPr lang="en-GB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6815" y="3947746"/>
            <a:ext cx="3138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2,500</a:t>
            </a:r>
            <a:r>
              <a:rPr lang="en-GB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reqs/s</a:t>
            </a:r>
            <a:endParaRPr lang="en-GB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15561" y="2180492"/>
            <a:ext cx="3138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15K IO </a:t>
            </a:r>
            <a:r>
              <a:rPr lang="en-GB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op/s</a:t>
            </a:r>
            <a:endParaRPr lang="en-GB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04946" y="2523392"/>
            <a:ext cx="3138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200+ </a:t>
            </a:r>
            <a:r>
              <a:rPr lang="en-GB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servers</a:t>
            </a:r>
            <a:endParaRPr lang="en-GB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31324" y="4352191"/>
            <a:ext cx="3991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75ms </a:t>
            </a:r>
            <a:r>
              <a:rPr lang="en-GB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avg latency</a:t>
            </a:r>
            <a:endParaRPr lang="en-GB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6484" y="3253154"/>
            <a:ext cx="4853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7</a:t>
            </a:r>
            <a:r>
              <a:rPr lang="en-GB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0K</a:t>
            </a:r>
            <a:r>
              <a:rPr lang="en-GB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+ </a:t>
            </a:r>
            <a:r>
              <a:rPr lang="en-GB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concurrent users</a:t>
            </a:r>
            <a:endParaRPr lang="en-GB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150 million requests/day</a:t>
            </a:r>
          </a:p>
          <a:p>
            <a:pPr lvl="1"/>
            <a:r>
              <a:rPr lang="en-GB" dirty="0" smtClean="0"/>
              <a:t>15x StackOverflow!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10s of GBs of analytics data/day</a:t>
            </a:r>
          </a:p>
          <a:p>
            <a:pPr lvl="1"/>
            <a:r>
              <a:rPr lang="en-GB" dirty="0" smtClean="0"/>
              <a:t>Google BigQuery</a:t>
            </a:r>
          </a:p>
          <a:p>
            <a:pPr lvl="1"/>
            <a:r>
              <a:rPr lang="en-GB" dirty="0" smtClean="0"/>
              <a:t>A/B testing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2500 requests / second</a:t>
            </a:r>
          </a:p>
          <a:p>
            <a:pPr lvl="1"/>
            <a:r>
              <a:rPr lang="en-GB" smtClean="0"/>
              <a:t>100+ </a:t>
            </a:r>
            <a:r>
              <a:rPr lang="en-GB" dirty="0" smtClean="0"/>
              <a:t>commodity servers</a:t>
            </a:r>
          </a:p>
          <a:p>
            <a:pPr lvl="1"/>
            <a:r>
              <a:rPr lang="en-GB" dirty="0" smtClean="0"/>
              <a:t>Stateless servers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75000"/>
              </a:schemeClr>
            </a:gs>
            <a:gs pos="39999">
              <a:schemeClr val="bg1">
                <a:lumMod val="85000"/>
              </a:schemeClr>
            </a:gs>
            <a:gs pos="70000">
              <a:schemeClr val="bg1">
                <a:lumMod val="95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www.gamesyscorporate.com/images/maps/lond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4041" y="1352920"/>
            <a:ext cx="2662747" cy="2464169"/>
          </a:xfrm>
          <a:prstGeom prst="rect">
            <a:avLst/>
          </a:prstGeom>
          <a:noFill/>
        </p:spPr>
      </p:pic>
      <p:pic>
        <p:nvPicPr>
          <p:cNvPr id="68612" name="Picture 4" descr="Gamesys-home-lin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166" y="363207"/>
            <a:ext cx="1644727" cy="306644"/>
          </a:xfrm>
          <a:prstGeom prst="rect">
            <a:avLst/>
          </a:prstGeom>
          <a:noFill/>
        </p:spPr>
      </p:pic>
      <p:pic>
        <p:nvPicPr>
          <p:cNvPr id="68614" name="Picture 6" descr="Lond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32271" y="2195550"/>
            <a:ext cx="3738008" cy="2569882"/>
          </a:xfrm>
          <a:prstGeom prst="rect">
            <a:avLst/>
          </a:prstGeom>
          <a:noFill/>
        </p:spPr>
      </p:pic>
      <p:pic>
        <p:nvPicPr>
          <p:cNvPr id="68632" name="Picture 24" descr="Neoj4logo"/>
          <p:cNvPicPr>
            <a:picLocks noChangeAspect="1" noChangeArrowheads="1"/>
          </p:cNvPicPr>
          <p:nvPr/>
        </p:nvPicPr>
        <p:blipFill>
          <a:blip r:embed="rId5" cstate="print"/>
          <a:srcRect l="23445" t="11738" r="23682" b="11356"/>
          <a:stretch>
            <a:fillRect/>
          </a:stretch>
        </p:blipFill>
        <p:spPr bwMode="auto">
          <a:xfrm>
            <a:off x="434163" y="5559906"/>
            <a:ext cx="871538" cy="871537"/>
          </a:xfrm>
          <a:prstGeom prst="rect">
            <a:avLst/>
          </a:prstGeom>
          <a:noFill/>
        </p:spPr>
      </p:pic>
      <p:pic>
        <p:nvPicPr>
          <p:cNvPr id="68636" name="Picture 28" descr="http://upload.wikimedia.org/wikipedia/he/0/05/Java_Logo.sv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892" y="3806457"/>
            <a:ext cx="788359" cy="1466542"/>
          </a:xfrm>
          <a:prstGeom prst="rect">
            <a:avLst/>
          </a:prstGeom>
          <a:noFill/>
        </p:spPr>
      </p:pic>
      <p:pic>
        <p:nvPicPr>
          <p:cNvPr id="68640" name="Picture 32" descr="http://cache.ohinternet.com/images/thumb/8/8d/AdobeFLASH_logo.png/618px-AdobeFLASH_logo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75759" y="4466632"/>
            <a:ext cx="839013" cy="839013"/>
          </a:xfrm>
          <a:prstGeom prst="rect">
            <a:avLst/>
          </a:prstGeom>
          <a:noFill/>
        </p:spPr>
      </p:pic>
      <p:pic>
        <p:nvPicPr>
          <p:cNvPr id="68642" name="Picture 34" descr="http://aux.iconpedia.net/uploads/18925829468618744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98234" y="5007935"/>
            <a:ext cx="1166849" cy="1166849"/>
          </a:xfrm>
          <a:prstGeom prst="rect">
            <a:avLst/>
          </a:prstGeom>
          <a:noFill/>
        </p:spPr>
      </p:pic>
      <p:pic>
        <p:nvPicPr>
          <p:cNvPr id="68649" name="Picture 41" descr="http://apetresc.files.wordpress.com/2010/06/gae-aws-sdk-logo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37269" y="757327"/>
            <a:ext cx="1130964" cy="877354"/>
          </a:xfrm>
          <a:prstGeom prst="rect">
            <a:avLst/>
          </a:prstGeom>
          <a:noFill/>
        </p:spPr>
      </p:pic>
      <p:pic>
        <p:nvPicPr>
          <p:cNvPr id="68651" name="Picture 43" descr="http://1.bp.blogspot.com/-HxQdaGvMY5w/TwdizY4iq3I/AAAAAAAAEwQ/wydiCxjds0I/s1600/aws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26681" y="5367976"/>
            <a:ext cx="2806995" cy="1023440"/>
          </a:xfrm>
          <a:prstGeom prst="rect">
            <a:avLst/>
          </a:prstGeom>
          <a:noFill/>
        </p:spPr>
      </p:pic>
      <p:pic>
        <p:nvPicPr>
          <p:cNvPr id="68653" name="Picture 45" descr="http://upload.wikimedia.org/wikipedia/en/9/9e/NET_h_rgb_2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34440" y="1187227"/>
            <a:ext cx="3114639" cy="769164"/>
          </a:xfrm>
          <a:prstGeom prst="rect">
            <a:avLst/>
          </a:prstGeom>
          <a:noFill/>
        </p:spPr>
      </p:pic>
      <p:pic>
        <p:nvPicPr>
          <p:cNvPr id="68655" name="Picture 47" descr="http://www.andrewvos.com/images/2011/06/cucumber-logo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0896474">
            <a:off x="7020525" y="3298135"/>
            <a:ext cx="1800817" cy="628090"/>
          </a:xfrm>
          <a:prstGeom prst="rect">
            <a:avLst/>
          </a:prstGeom>
          <a:noFill/>
        </p:spPr>
      </p:pic>
      <p:pic>
        <p:nvPicPr>
          <p:cNvPr id="68657" name="Picture 49" descr="http://blog.roblox.com/wp-content/uploads/2012/02/600px-Lua-logo-nolabel.svg_3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79298" y="4106824"/>
            <a:ext cx="749595" cy="749595"/>
          </a:xfrm>
          <a:prstGeom prst="rect">
            <a:avLst/>
          </a:prstGeom>
          <a:noFill/>
        </p:spPr>
      </p:pic>
      <p:pic>
        <p:nvPicPr>
          <p:cNvPr id="68665" name="Picture 57" descr="http://www.notebookcheck.net/uploads/tx_jppageteaser/Apple-iOS-Logo_02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88004" y="2785730"/>
            <a:ext cx="781879" cy="617684"/>
          </a:xfrm>
          <a:prstGeom prst="rect">
            <a:avLst/>
          </a:prstGeom>
          <a:noFill/>
        </p:spPr>
      </p:pic>
      <p:pic>
        <p:nvPicPr>
          <p:cNvPr id="68667" name="Picture 59" descr="http://www.sharpcrafters.com/Design/art/logo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40836" y="1618021"/>
            <a:ext cx="1827318" cy="708874"/>
          </a:xfrm>
          <a:prstGeom prst="rect">
            <a:avLst/>
          </a:prstGeom>
          <a:noFill/>
        </p:spPr>
      </p:pic>
      <p:pic>
        <p:nvPicPr>
          <p:cNvPr id="68669" name="Picture 61" descr="http://i1233.photobucket.com/albums/ff397/perrykrug/couchbase_logo_final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600771" y="480919"/>
            <a:ext cx="2264737" cy="824346"/>
          </a:xfrm>
          <a:prstGeom prst="rect">
            <a:avLst/>
          </a:prstGeom>
          <a:noFill/>
        </p:spPr>
      </p:pic>
      <p:pic>
        <p:nvPicPr>
          <p:cNvPr id="68671" name="Picture 63" descr="http://www.file-extensions.org/imgs/company-logo/2266/python-software-foundation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846151" y="5826642"/>
            <a:ext cx="1794243" cy="531628"/>
          </a:xfrm>
          <a:prstGeom prst="rect">
            <a:avLst/>
          </a:prstGeom>
          <a:noFill/>
        </p:spPr>
      </p:pic>
      <p:sp>
        <p:nvSpPr>
          <p:cNvPr id="68673" name="AutoShape 65" descr="Tornad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68675" name="Picture 67" descr="Tornado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919240" y="4558894"/>
            <a:ext cx="1630695" cy="410525"/>
          </a:xfrm>
          <a:prstGeom prst="rect">
            <a:avLst/>
          </a:prstGeom>
          <a:noFill/>
        </p:spPr>
      </p:pic>
      <p:pic>
        <p:nvPicPr>
          <p:cNvPr id="68677" name="Picture 69" descr="http://lemonldap-ng.org/_media/applications/spring_logo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653686" y="198400"/>
            <a:ext cx="1035271" cy="498926"/>
          </a:xfrm>
          <a:prstGeom prst="rect">
            <a:avLst/>
          </a:prstGeom>
          <a:noFill/>
        </p:spPr>
      </p:pic>
      <p:pic>
        <p:nvPicPr>
          <p:cNvPr id="8194" name="Picture 2" descr="http://www.deppkind.com/assets/logos/redis-300dpi-3298acaeeeb228afd5889cceee5bfba5.png"/>
          <p:cNvPicPr>
            <a:picLocks noChangeAspect="1" noChangeArrowheads="1"/>
          </p:cNvPicPr>
          <p:nvPr/>
        </p:nvPicPr>
        <p:blipFill>
          <a:blip r:embed="rId20" cstate="print"/>
          <a:srcRect r="61421"/>
          <a:stretch>
            <a:fillRect/>
          </a:stretch>
        </p:blipFill>
        <p:spPr bwMode="auto">
          <a:xfrm>
            <a:off x="5277944" y="224745"/>
            <a:ext cx="868623" cy="75093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8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9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6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3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7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4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1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8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15K IO ops / second</a:t>
            </a:r>
          </a:p>
          <a:p>
            <a:pPr lvl="1"/>
            <a:r>
              <a:rPr lang="en-GB" dirty="0" smtClean="0"/>
              <a:t>Protocol-Buffer</a:t>
            </a:r>
          </a:p>
          <a:p>
            <a:pPr lvl="1"/>
            <a:r>
              <a:rPr lang="en-GB" dirty="0" smtClean="0"/>
              <a:t>5x faster than BinaryFormatter</a:t>
            </a:r>
          </a:p>
          <a:p>
            <a:pPr lvl="1"/>
            <a:r>
              <a:rPr lang="en-GB" dirty="0" smtClean="0"/>
              <a:t>60% smaller payload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Where F# comes in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754911" y="5890435"/>
            <a:ext cx="1254642" cy="935665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2424225" y="6007395"/>
            <a:ext cx="1063254" cy="80807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Oval 7"/>
          <p:cNvSpPr/>
          <p:nvPr/>
        </p:nvSpPr>
        <p:spPr>
          <a:xfrm rot="346753">
            <a:off x="5560826" y="244551"/>
            <a:ext cx="3115339" cy="91440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5380075" y="1392865"/>
            <a:ext cx="1313565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Collectables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6230679" y="1073888"/>
            <a:ext cx="244549" cy="3615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722473" y="5284381"/>
            <a:ext cx="1208279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Wager Size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6" name="Straight Connector 15"/>
          <p:cNvCxnSpPr>
            <a:endCxn id="6" idx="7"/>
          </p:cNvCxnSpPr>
          <p:nvPr/>
        </p:nvCxnSpPr>
        <p:spPr>
          <a:xfrm flipH="1">
            <a:off x="1825815" y="5645888"/>
            <a:ext cx="173106" cy="3815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498651" y="5624623"/>
            <a:ext cx="244549" cy="4253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1988289" y="255181"/>
            <a:ext cx="1392863" cy="80807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945217" y="1265274"/>
            <a:ext cx="1582869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Special Symbol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 flipV="1">
            <a:off x="3040912" y="1031358"/>
            <a:ext cx="127590" cy="2870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531628" y="276446"/>
            <a:ext cx="1392863" cy="80807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861236" y="1552353"/>
            <a:ext cx="1599990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Avg Wager Size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 flipV="1">
            <a:off x="1158949" y="1084522"/>
            <a:ext cx="138223" cy="5103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6411433" y="6049928"/>
            <a:ext cx="2179673" cy="80807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/>
          <p:cNvSpPr txBox="1"/>
          <p:nvPr/>
        </p:nvSpPr>
        <p:spPr>
          <a:xfrm>
            <a:off x="6326371" y="5241851"/>
            <a:ext cx="163769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Web Server call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7176976" y="5560830"/>
            <a:ext cx="202019" cy="48909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4" grpId="0" animBg="1"/>
      <p:bldP spid="19" grpId="0" animBg="1"/>
      <p:bldP spid="20" grpId="0" animBg="1"/>
      <p:bldP spid="23" grpId="0" animBg="1"/>
      <p:bldP spid="24" grpId="0" animBg="1"/>
      <p:bldP spid="28" grpId="0" animBg="1"/>
      <p:bldP spid="2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Line Win</a:t>
            </a:r>
          </a:p>
          <a:p>
            <a:pPr lvl="1"/>
            <a:r>
              <a:rPr lang="en-GB" dirty="0" smtClean="0"/>
              <a:t>X number of matching symbols on adjacent columns</a:t>
            </a:r>
          </a:p>
          <a:p>
            <a:pPr lvl="1"/>
            <a:r>
              <a:rPr lang="en-GB" dirty="0" smtClean="0"/>
              <a:t>Positions have to be a ‘line’</a:t>
            </a:r>
          </a:p>
          <a:p>
            <a:pPr lvl="1"/>
            <a:r>
              <a:rPr lang="en-GB" dirty="0" smtClean="0"/>
              <a:t>Wild symbols substitute for other symbols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Scatter Win</a:t>
            </a:r>
          </a:p>
          <a:p>
            <a:pPr lvl="1"/>
            <a:r>
              <a:rPr lang="en-GB" dirty="0" smtClean="0"/>
              <a:t>X number of matching symbols anywhere</a:t>
            </a:r>
          </a:p>
          <a:p>
            <a:pPr lvl="1"/>
            <a:r>
              <a:rPr lang="en-GB" dirty="0" smtClean="0"/>
              <a:t>Triggers bonus game</a:t>
            </a: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693" y="170122"/>
            <a:ext cx="8171716" cy="6687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http://www.veryicon.com/icon/png/Movie%20%26%20TV/Futurama%20Vol.%203%20-%20The%20Aliens/Brain%20Spaw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0397" y="4107992"/>
            <a:ext cx="2438400" cy="2438400"/>
          </a:xfrm>
          <a:prstGeom prst="rect">
            <a:avLst/>
          </a:prstGeom>
          <a:noFill/>
        </p:spPr>
      </p:pic>
      <p:sp>
        <p:nvSpPr>
          <p:cNvPr id="7" name="Cloud Callout 6"/>
          <p:cNvSpPr/>
          <p:nvPr/>
        </p:nvSpPr>
        <p:spPr>
          <a:xfrm>
            <a:off x="3780691" y="2743200"/>
            <a:ext cx="5020409" cy="2068741"/>
          </a:xfrm>
          <a:prstGeom prst="cloudCallout">
            <a:avLst>
              <a:gd name="adj1" fmla="val -44727"/>
              <a:gd name="adj2" fmla="val 6151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What symbols should land?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What lines did the player bet on?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How much did the player wager?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Did the player win anything?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Any special symbol wins?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4492869" y="5011616"/>
            <a:ext cx="3771899" cy="1459524"/>
          </a:xfrm>
          <a:prstGeom prst="cloudCallout">
            <a:avLst>
              <a:gd name="adj1" fmla="val -63714"/>
              <a:gd name="adj2" fmla="val -1356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Should the player receive collectables?</a:t>
            </a:r>
          </a:p>
        </p:txBody>
      </p:sp>
      <p:sp>
        <p:nvSpPr>
          <p:cNvPr id="9" name="Cloud Callout 8"/>
          <p:cNvSpPr/>
          <p:nvPr/>
        </p:nvSpPr>
        <p:spPr>
          <a:xfrm>
            <a:off x="624254" y="2866293"/>
            <a:ext cx="3376246" cy="1143000"/>
          </a:xfrm>
          <a:prstGeom prst="cloudCallout">
            <a:avLst>
              <a:gd name="adj1" fmla="val 21251"/>
              <a:gd name="adj2" fmla="val 7922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What’s the player’s new avg wager?</a:t>
            </a:r>
            <a:endParaRPr lang="en-GB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State representation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187" y="75234"/>
            <a:ext cx="7365177" cy="6713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694481" y="798653"/>
            <a:ext cx="4398380" cy="509286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/>
          <p:cNvSpPr/>
          <p:nvPr/>
        </p:nvSpPr>
        <p:spPr>
          <a:xfrm>
            <a:off x="729201" y="1932970"/>
            <a:ext cx="4606724" cy="925975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/>
          <p:cNvSpPr/>
          <p:nvPr/>
        </p:nvSpPr>
        <p:spPr>
          <a:xfrm>
            <a:off x="879676" y="1354239"/>
            <a:ext cx="1307939" cy="509286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821799" y="2974694"/>
            <a:ext cx="4109016" cy="578734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821803" y="4595149"/>
            <a:ext cx="6724891" cy="2262851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937546" y="4768770"/>
            <a:ext cx="1620459" cy="289368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2257060" y="5231757"/>
            <a:ext cx="1701482" cy="34724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2257060" y="5741043"/>
            <a:ext cx="1701482" cy="34724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2257060" y="6250329"/>
            <a:ext cx="1701482" cy="34724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461" y="188839"/>
            <a:ext cx="8206567" cy="666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531628" y="276446"/>
            <a:ext cx="1392863" cy="80807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61236" y="1552353"/>
            <a:ext cx="1611531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New avg wager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 flipV="1">
            <a:off x="1158949" y="1084522"/>
            <a:ext cx="138223" cy="51036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6167497" y="276446"/>
            <a:ext cx="1392863" cy="80807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5617874" y="1552353"/>
            <a:ext cx="1860189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Got a Collectable!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603023" y="1084522"/>
            <a:ext cx="191796" cy="50688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ight Arrow 10"/>
          <p:cNvSpPr/>
          <p:nvPr/>
        </p:nvSpPr>
        <p:spPr>
          <a:xfrm rot="8882859">
            <a:off x="2187099" y="3474685"/>
            <a:ext cx="843326" cy="541407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2839504" y="3275645"/>
            <a:ext cx="1566967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 pay line win!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1015209" y="3960423"/>
            <a:ext cx="1200454" cy="36539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11" grpId="0" animBg="1"/>
      <p:bldP spid="10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653" y="164856"/>
            <a:ext cx="8159261" cy="669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531628" y="276446"/>
            <a:ext cx="1392863" cy="80807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43651" y="3170138"/>
            <a:ext cx="3267498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Betting small reduces avg wager!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>
            <a:stCxn id="4" idx="0"/>
            <a:endCxn id="3" idx="4"/>
          </p:cNvCxnSpPr>
          <p:nvPr/>
        </p:nvCxnSpPr>
        <p:spPr>
          <a:xfrm flipH="1" flipV="1">
            <a:off x="1228060" y="1084518"/>
            <a:ext cx="1249340" cy="208562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2473704" y="6032344"/>
            <a:ext cx="990466" cy="80807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7" name="Straight Connector 6"/>
          <p:cNvCxnSpPr>
            <a:stCxn id="6" idx="0"/>
            <a:endCxn id="4" idx="2"/>
          </p:cNvCxnSpPr>
          <p:nvPr/>
        </p:nvCxnSpPr>
        <p:spPr>
          <a:xfrm flipH="1" flipV="1">
            <a:off x="2477400" y="3539470"/>
            <a:ext cx="491537" cy="249287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698682" y="1542537"/>
            <a:ext cx="1824710" cy="1402885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/>
          <p:cNvSpPr/>
          <p:nvPr/>
        </p:nvSpPr>
        <p:spPr>
          <a:xfrm>
            <a:off x="3503429" y="1542537"/>
            <a:ext cx="1824710" cy="1402885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/>
          <p:cNvSpPr/>
          <p:nvPr/>
        </p:nvSpPr>
        <p:spPr>
          <a:xfrm>
            <a:off x="6299382" y="1542537"/>
            <a:ext cx="1824710" cy="1402885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3727529" y="541238"/>
            <a:ext cx="1449436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Bonus Game!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0" name="Straight Connector 19"/>
          <p:cNvCxnSpPr>
            <a:stCxn id="16" idx="1"/>
          </p:cNvCxnSpPr>
          <p:nvPr/>
        </p:nvCxnSpPr>
        <p:spPr>
          <a:xfrm flipH="1" flipV="1">
            <a:off x="4955999" y="864710"/>
            <a:ext cx="1610606" cy="8832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5" idx="0"/>
            <a:endCxn id="19" idx="2"/>
          </p:cNvCxnSpPr>
          <p:nvPr/>
        </p:nvCxnSpPr>
        <p:spPr>
          <a:xfrm flipV="1">
            <a:off x="4415784" y="910570"/>
            <a:ext cx="36463" cy="631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4" idx="7"/>
          </p:cNvCxnSpPr>
          <p:nvPr/>
        </p:nvCxnSpPr>
        <p:spPr>
          <a:xfrm flipV="1">
            <a:off x="2256169" y="866610"/>
            <a:ext cx="1606993" cy="8813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14" grpId="0" animBg="1"/>
      <p:bldP spid="15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Social Gaming division of GameSys</a:t>
            </a:r>
          </a:p>
          <a:p>
            <a:r>
              <a:rPr lang="en-GB" dirty="0" err="1" smtClean="0"/>
              <a:t>.Net</a:t>
            </a:r>
            <a:r>
              <a:rPr lang="en-GB" dirty="0" smtClean="0"/>
              <a:t> backend (mostly)</a:t>
            </a:r>
          </a:p>
          <a:p>
            <a:r>
              <a:rPr lang="en-GB" dirty="0" smtClean="0"/>
              <a:t>Amazon Web Services</a:t>
            </a:r>
          </a:p>
        </p:txBody>
      </p:sp>
      <p:pic>
        <p:nvPicPr>
          <p:cNvPr id="3" name="Picture 14" descr="http://www.iwi.com/wp-content/themes/twentyten/images/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4249" y="635893"/>
            <a:ext cx="1907813" cy="10837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376" y="150569"/>
            <a:ext cx="8233292" cy="6707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2060467" y="4315078"/>
            <a:ext cx="867372" cy="50320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Oval 3"/>
          <p:cNvSpPr/>
          <p:nvPr/>
        </p:nvSpPr>
        <p:spPr>
          <a:xfrm>
            <a:off x="3651875" y="3620486"/>
            <a:ext cx="867372" cy="50320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/>
          <p:cNvSpPr/>
          <p:nvPr/>
        </p:nvSpPr>
        <p:spPr>
          <a:xfrm>
            <a:off x="4451975" y="3664448"/>
            <a:ext cx="867372" cy="50320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6060968" y="4350247"/>
            <a:ext cx="867372" cy="50320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6315945" y="3725993"/>
            <a:ext cx="867372" cy="50320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Oval 7"/>
          <p:cNvSpPr/>
          <p:nvPr/>
        </p:nvSpPr>
        <p:spPr>
          <a:xfrm>
            <a:off x="6439037" y="5730639"/>
            <a:ext cx="867372" cy="50320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5823575" y="5097593"/>
            <a:ext cx="867372" cy="50320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Oval 9"/>
          <p:cNvSpPr/>
          <p:nvPr/>
        </p:nvSpPr>
        <p:spPr>
          <a:xfrm>
            <a:off x="3308975" y="5625132"/>
            <a:ext cx="867372" cy="50320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3665983" y="4752753"/>
            <a:ext cx="17444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Use collectables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/>
          <p:cNvCxnSpPr>
            <a:endCxn id="7" idx="3"/>
          </p:cNvCxnSpPr>
          <p:nvPr/>
        </p:nvCxnSpPr>
        <p:spPr>
          <a:xfrm flipV="1">
            <a:off x="5275385" y="4155508"/>
            <a:ext cx="1167584" cy="62750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endCxn id="6" idx="3"/>
          </p:cNvCxnSpPr>
          <p:nvPr/>
        </p:nvCxnSpPr>
        <p:spPr>
          <a:xfrm flipV="1">
            <a:off x="5345724" y="4779762"/>
            <a:ext cx="842268" cy="1439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9" idx="1"/>
          </p:cNvCxnSpPr>
          <p:nvPr/>
        </p:nvCxnSpPr>
        <p:spPr>
          <a:xfrm>
            <a:off x="5301762" y="5037994"/>
            <a:ext cx="648837" cy="1332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endCxn id="8" idx="2"/>
          </p:cNvCxnSpPr>
          <p:nvPr/>
        </p:nvCxnSpPr>
        <p:spPr>
          <a:xfrm>
            <a:off x="5152292" y="5090748"/>
            <a:ext cx="1286745" cy="8914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endCxn id="10" idx="7"/>
          </p:cNvCxnSpPr>
          <p:nvPr/>
        </p:nvCxnSpPr>
        <p:spPr>
          <a:xfrm flipH="1">
            <a:off x="4049323" y="5090748"/>
            <a:ext cx="373207" cy="60807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endCxn id="3" idx="6"/>
          </p:cNvCxnSpPr>
          <p:nvPr/>
        </p:nvCxnSpPr>
        <p:spPr>
          <a:xfrm flipH="1" flipV="1">
            <a:off x="2927839" y="4566682"/>
            <a:ext cx="764930" cy="26908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endCxn id="4" idx="4"/>
          </p:cNvCxnSpPr>
          <p:nvPr/>
        </p:nvCxnSpPr>
        <p:spPr>
          <a:xfrm flipH="1" flipV="1">
            <a:off x="4085561" y="4123694"/>
            <a:ext cx="134746" cy="6769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endCxn id="5" idx="4"/>
          </p:cNvCxnSpPr>
          <p:nvPr/>
        </p:nvCxnSpPr>
        <p:spPr>
          <a:xfrm flipV="1">
            <a:off x="4659922" y="4167656"/>
            <a:ext cx="225739" cy="60656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Representing </a:t>
            </a:r>
            <a:r>
              <a:rPr lang="en-GB" smtClean="0"/>
              <a:t>Monopoly board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514350"/>
            <a:ext cx="8734425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351692" y="975947"/>
            <a:ext cx="8546123" cy="3174023"/>
          </a:xfrm>
          <a:prstGeom prst="roundRect">
            <a:avLst>
              <a:gd name="adj" fmla="val 6377"/>
            </a:avLst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322085" y="1146339"/>
            <a:ext cx="3062954" cy="33956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140684" y="3344416"/>
            <a:ext cx="8801100" cy="858307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le 8"/>
          <p:cNvSpPr/>
          <p:nvPr/>
        </p:nvSpPr>
        <p:spPr>
          <a:xfrm>
            <a:off x="307730" y="4923692"/>
            <a:ext cx="5310555" cy="1389186"/>
          </a:xfrm>
          <a:prstGeom prst="roundRect">
            <a:avLst>
              <a:gd name="adj" fmla="val 6377"/>
            </a:avLst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254978" y="4378569"/>
            <a:ext cx="2004646" cy="53633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/>
          <p:cNvCxnSpPr>
            <a:stCxn id="10" idx="5"/>
          </p:cNvCxnSpPr>
          <p:nvPr/>
        </p:nvCxnSpPr>
        <p:spPr>
          <a:xfrm>
            <a:off x="1966050" y="4836356"/>
            <a:ext cx="1216765" cy="1142413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574" y="156064"/>
            <a:ext cx="8201893" cy="6701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"/>
          <p:cNvSpPr/>
          <p:nvPr/>
        </p:nvSpPr>
        <p:spPr>
          <a:xfrm>
            <a:off x="7037935" y="417123"/>
            <a:ext cx="1262002" cy="212385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Oval 4"/>
          <p:cNvSpPr/>
          <p:nvPr/>
        </p:nvSpPr>
        <p:spPr>
          <a:xfrm>
            <a:off x="3411415" y="3525145"/>
            <a:ext cx="518746" cy="49351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5287275" y="3631223"/>
            <a:ext cx="776320" cy="73855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Oval 6"/>
          <p:cNvSpPr/>
          <p:nvPr/>
        </p:nvSpPr>
        <p:spPr>
          <a:xfrm>
            <a:off x="1861421" y="5231423"/>
            <a:ext cx="646934" cy="61546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Oval 7"/>
          <p:cNvSpPr/>
          <p:nvPr/>
        </p:nvSpPr>
        <p:spPr>
          <a:xfrm>
            <a:off x="5403820" y="5644658"/>
            <a:ext cx="683904" cy="65063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2805594" y="3727936"/>
            <a:ext cx="702537" cy="668360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Oval 9"/>
          <p:cNvSpPr/>
          <p:nvPr/>
        </p:nvSpPr>
        <p:spPr>
          <a:xfrm>
            <a:off x="3297963" y="5794128"/>
            <a:ext cx="868740" cy="82647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/>
          <p:cNvSpPr/>
          <p:nvPr/>
        </p:nvSpPr>
        <p:spPr>
          <a:xfrm>
            <a:off x="6950366" y="4994027"/>
            <a:ext cx="720872" cy="68580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Oval 11"/>
          <p:cNvSpPr/>
          <p:nvPr/>
        </p:nvSpPr>
        <p:spPr>
          <a:xfrm>
            <a:off x="7530659" y="4528033"/>
            <a:ext cx="953918" cy="907513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/>
          <p:cNvSpPr/>
          <p:nvPr/>
        </p:nvSpPr>
        <p:spPr>
          <a:xfrm>
            <a:off x="540774" y="668210"/>
            <a:ext cx="1507834" cy="109025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ight Arrow 13"/>
          <p:cNvSpPr/>
          <p:nvPr/>
        </p:nvSpPr>
        <p:spPr>
          <a:xfrm rot="14572352">
            <a:off x="2741014" y="1575545"/>
            <a:ext cx="843326" cy="541407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2619696" y="1974384"/>
            <a:ext cx="1974130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And a pay line win!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2139628" y="1125414"/>
            <a:ext cx="920095" cy="386861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/>
          <p:cNvSpPr/>
          <p:nvPr/>
        </p:nvSpPr>
        <p:spPr>
          <a:xfrm>
            <a:off x="444060" y="6233746"/>
            <a:ext cx="2026578" cy="492369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Oval 18"/>
          <p:cNvSpPr/>
          <p:nvPr/>
        </p:nvSpPr>
        <p:spPr>
          <a:xfrm>
            <a:off x="1090246" y="5599702"/>
            <a:ext cx="501162" cy="476782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Connector 22"/>
          <p:cNvCxnSpPr>
            <a:stCxn id="25" idx="2"/>
          </p:cNvCxnSpPr>
          <p:nvPr/>
        </p:nvCxnSpPr>
        <p:spPr>
          <a:xfrm>
            <a:off x="1265885" y="4414347"/>
            <a:ext cx="52961" cy="11951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49055" y="3768016"/>
            <a:ext cx="2233659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Coin size brought over from main game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7" name="Straight Connector 26"/>
          <p:cNvCxnSpPr>
            <a:endCxn id="7" idx="6"/>
          </p:cNvCxnSpPr>
          <p:nvPr/>
        </p:nvCxnSpPr>
        <p:spPr>
          <a:xfrm flipH="1">
            <a:off x="2508355" y="5407269"/>
            <a:ext cx="1439391" cy="131885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endCxn id="6" idx="4"/>
          </p:cNvCxnSpPr>
          <p:nvPr/>
        </p:nvCxnSpPr>
        <p:spPr>
          <a:xfrm flipV="1">
            <a:off x="5011615" y="4369777"/>
            <a:ext cx="663820" cy="931985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8" idx="1"/>
          </p:cNvCxnSpPr>
          <p:nvPr/>
        </p:nvCxnSpPr>
        <p:spPr>
          <a:xfrm>
            <a:off x="5108331" y="5512777"/>
            <a:ext cx="395644" cy="227164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endCxn id="11" idx="1"/>
          </p:cNvCxnSpPr>
          <p:nvPr/>
        </p:nvCxnSpPr>
        <p:spPr>
          <a:xfrm>
            <a:off x="5055577" y="4510454"/>
            <a:ext cx="2000358" cy="584007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endCxn id="10" idx="7"/>
          </p:cNvCxnSpPr>
          <p:nvPr/>
        </p:nvCxnSpPr>
        <p:spPr>
          <a:xfrm flipH="1">
            <a:off x="4039479" y="4492869"/>
            <a:ext cx="215998" cy="1422294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9" idx="5"/>
          </p:cNvCxnSpPr>
          <p:nvPr/>
        </p:nvCxnSpPr>
        <p:spPr>
          <a:xfrm flipH="1" flipV="1">
            <a:off x="3405247" y="4298417"/>
            <a:ext cx="524915" cy="88945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362396" y="2739314"/>
            <a:ext cx="2779928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Houses = multiplier on wins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44" name="Straight Connector 43"/>
          <p:cNvCxnSpPr>
            <a:stCxn id="48" idx="2"/>
            <a:endCxn id="12" idx="0"/>
          </p:cNvCxnSpPr>
          <p:nvPr/>
        </p:nvCxnSpPr>
        <p:spPr>
          <a:xfrm>
            <a:off x="7968067" y="3847199"/>
            <a:ext cx="39551" cy="6808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296056" y="3477867"/>
            <a:ext cx="134402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GAME OVER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50" name="Straight Connector 49"/>
          <p:cNvCxnSpPr>
            <a:endCxn id="5" idx="1"/>
          </p:cNvCxnSpPr>
          <p:nvPr/>
        </p:nvCxnSpPr>
        <p:spPr>
          <a:xfrm>
            <a:off x="3297116" y="3086101"/>
            <a:ext cx="190268" cy="5113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2266856" y="277467"/>
            <a:ext cx="2910990" cy="64633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Collected in the bonus game.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Gives player extra ‘lives’.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53" name="Straight Connector 52"/>
          <p:cNvCxnSpPr>
            <a:endCxn id="13" idx="7"/>
          </p:cNvCxnSpPr>
          <p:nvPr/>
        </p:nvCxnSpPr>
        <p:spPr>
          <a:xfrm flipH="1">
            <a:off x="1827791" y="615461"/>
            <a:ext cx="449417" cy="2124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3" idx="4"/>
            <a:endCxn id="48" idx="0"/>
          </p:cNvCxnSpPr>
          <p:nvPr/>
        </p:nvCxnSpPr>
        <p:spPr>
          <a:xfrm>
            <a:off x="7668936" y="2540979"/>
            <a:ext cx="299131" cy="9368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3807070" y="6119446"/>
            <a:ext cx="1318846" cy="633046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7" grpId="0" animBg="1"/>
      <p:bldP spid="18" grpId="0" animBg="1"/>
      <p:bldP spid="19" grpId="1" animBg="1"/>
      <p:bldP spid="25" grpId="0" animBg="1"/>
      <p:bldP spid="43" grpId="0" animBg="1"/>
      <p:bldP spid="48" grpId="0" animBg="1"/>
      <p:bldP spid="48" grpId="1" animBg="1"/>
      <p:bldP spid="52" grpId="0" animBg="1"/>
      <p:bldP spid="52" grpId="1" animBg="1"/>
      <p:bldP spid="3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417" y="197461"/>
            <a:ext cx="8145706" cy="6637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921" y="169619"/>
            <a:ext cx="8187684" cy="6688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3742" y="1094642"/>
            <a:ext cx="6280836" cy="487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1389183" y="2831123"/>
            <a:ext cx="6515102" cy="3112477"/>
          </a:xfrm>
          <a:prstGeom prst="roundRect">
            <a:avLst>
              <a:gd name="adj" fmla="val 6377"/>
            </a:avLst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109" y="150569"/>
            <a:ext cx="8236560" cy="672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 idx="4294967295"/>
          </p:nvPr>
        </p:nvSpPr>
        <p:spPr>
          <a:xfrm>
            <a:off x="2771775" y="1338263"/>
            <a:ext cx="3600450" cy="9953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GB" dirty="0" smtClean="0"/>
              <a:t>Thank You!</a:t>
            </a:r>
            <a:endParaRPr lang="en-GB" dirty="0"/>
          </a:p>
        </p:txBody>
      </p:sp>
      <p:grpSp>
        <p:nvGrpSpPr>
          <p:cNvPr id="15" name="Group 14"/>
          <p:cNvGrpSpPr/>
          <p:nvPr/>
        </p:nvGrpSpPr>
        <p:grpSpPr>
          <a:xfrm>
            <a:off x="2604023" y="2630805"/>
            <a:ext cx="3958702" cy="1191816"/>
            <a:chOff x="2565923" y="2630805"/>
            <a:chExt cx="4034901" cy="1191816"/>
          </a:xfrm>
        </p:grpSpPr>
        <p:sp>
          <p:nvSpPr>
            <p:cNvPr id="14" name="TextBox 13"/>
            <p:cNvSpPr txBox="1"/>
            <p:nvPr/>
          </p:nvSpPr>
          <p:spPr>
            <a:xfrm>
              <a:off x="2565923" y="2630805"/>
              <a:ext cx="4034901" cy="119181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r"/>
              <a:r>
                <a:rPr lang="en-GB" sz="3200" dirty="0" smtClean="0">
                  <a:solidFill>
                    <a:schemeClr val="bg1"/>
                  </a:solidFill>
                </a:rPr>
                <a:t>@theburningmonk</a:t>
              </a:r>
            </a:p>
            <a:p>
              <a:pPr algn="r"/>
              <a:r>
                <a:rPr lang="en-GB" sz="3200" dirty="0" smtClean="0">
                  <a:solidFill>
                    <a:schemeClr val="bg1"/>
                  </a:solidFill>
                </a:rPr>
                <a:t>theburningmonk.com</a:t>
              </a:r>
              <a:endParaRPr lang="en-GB" sz="3200" dirty="0">
                <a:solidFill>
                  <a:schemeClr val="bg1"/>
                </a:solidFill>
              </a:endParaRPr>
            </a:p>
          </p:txBody>
        </p:sp>
        <p:pic>
          <p:nvPicPr>
            <p:cNvPr id="9" name="Picture 49" descr="http://www.networkedresearcher.co.uk/wp-content/files/2011/08/twitter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07430" y="2736269"/>
              <a:ext cx="465412" cy="465412"/>
            </a:xfrm>
            <a:prstGeom prst="roundRect">
              <a:avLst/>
            </a:prstGeom>
            <a:noFill/>
          </p:spPr>
        </p:pic>
      </p:grpSp>
      <p:pic>
        <p:nvPicPr>
          <p:cNvPr id="8" name="Picture 14" descr="http://www.iwi.com/wp-content/themes/twentyten/images/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3327" y="5867205"/>
            <a:ext cx="1174898" cy="6673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9"/>
          <p:cNvSpPr>
            <a:spLocks noGrp="1"/>
          </p:cNvSpPr>
          <p:nvPr>
            <p:ph type="title" idx="4294967295"/>
          </p:nvPr>
        </p:nvSpPr>
        <p:spPr>
          <a:xfrm>
            <a:off x="457203" y="457190"/>
            <a:ext cx="6622469" cy="5444836"/>
          </a:xfrm>
          <a:prstGeom prst="roundRect">
            <a:avLst>
              <a:gd name="adj" fmla="val 7942"/>
            </a:avLst>
          </a:prstGeom>
          <a:solidFill>
            <a:srgbClr val="1C1C1C">
              <a:alpha val="80000"/>
            </a:srgb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360000" algn="l"/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Bingo.net</a:t>
            </a:r>
            <a:br>
              <a:rPr lang="en-GB" sz="2400" dirty="0" smtClean="0"/>
            </a:br>
            <a:r>
              <a:rPr lang="en-GB" sz="1800" dirty="0" smtClean="0"/>
              <a:t>http://apps.facebook.com/ilovebingo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Super Fun Town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1800" dirty="0" smtClean="0">
                <a:solidFill>
                  <a:schemeClr val="bg1"/>
                </a:solidFill>
              </a:rPr>
              <a:t>http://apps.facebook.com/superfuntown</a:t>
            </a:r>
            <a:r>
              <a:rPr lang="en-GB" sz="1800" dirty="0" smtClean="0"/>
              <a:t/>
            </a:r>
            <a:br>
              <a:rPr lang="en-GB" sz="1800" dirty="0" smtClean="0"/>
            </a:b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2400" dirty="0" smtClean="0"/>
              <a:t>Jackpot Joy Slots</a:t>
            </a:r>
            <a:br>
              <a:rPr lang="en-GB" sz="2400" dirty="0" smtClean="0"/>
            </a:br>
            <a:r>
              <a:rPr lang="en-GB" sz="1800" dirty="0" smtClean="0"/>
              <a:t>http://apps.facebook.com/jackpotjoyslots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Lucky Gem Casino</a:t>
            </a:r>
            <a:br>
              <a:rPr lang="en-GB" sz="2400" dirty="0" smtClean="0"/>
            </a:br>
            <a:r>
              <a:rPr lang="en-GB" sz="1800" dirty="0" smtClean="0"/>
              <a:t>http://apps.facebook.com/luckygemcasino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Jackpot Joy Casino</a:t>
            </a:r>
            <a:br>
              <a:rPr lang="en-GB" sz="2400" dirty="0" smtClean="0"/>
            </a:br>
            <a:r>
              <a:rPr lang="en-GB" sz="1800" dirty="0" smtClean="0"/>
              <a:t>http://apps.facebook.com/jackpotjoycasino</a:t>
            </a:r>
            <a:br>
              <a:rPr lang="en-GB" sz="1800" dirty="0" smtClean="0"/>
            </a:br>
            <a:endParaRPr lang="en-GB" sz="2400" dirty="0"/>
          </a:p>
        </p:txBody>
      </p:sp>
      <p:pic>
        <p:nvPicPr>
          <p:cNvPr id="4" name="Picture 2" descr="Werehiring304x2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4991" y="5126182"/>
            <a:ext cx="2519009" cy="17318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6" descr="Bingo.net"/>
          <p:cNvPicPr>
            <a:picLocks noChangeAspect="1" noChangeArrowheads="1"/>
          </p:cNvPicPr>
          <p:nvPr/>
        </p:nvPicPr>
        <p:blipFill>
          <a:blip r:embed="rId2" cstate="print"/>
          <a:srcRect l="1864" t="2174" r="993" b="2298"/>
          <a:stretch>
            <a:fillRect/>
          </a:stretch>
        </p:blipFill>
        <p:spPr bwMode="auto">
          <a:xfrm>
            <a:off x="811675" y="1024084"/>
            <a:ext cx="3309357" cy="1619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4" name="Picture 8" descr="Superfun Town"/>
          <p:cNvPicPr>
            <a:picLocks noChangeAspect="1" noChangeArrowheads="1"/>
          </p:cNvPicPr>
          <p:nvPr/>
        </p:nvPicPr>
        <p:blipFill>
          <a:blip r:embed="rId3" cstate="print"/>
          <a:srcRect l="2198" t="2398" r="2347" b="1440"/>
          <a:stretch>
            <a:fillRect/>
          </a:stretch>
        </p:blipFill>
        <p:spPr bwMode="auto">
          <a:xfrm>
            <a:off x="1679183" y="1733775"/>
            <a:ext cx="3309357" cy="1659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6" name="Picture 14" descr="http://www.iwi.com/wp-content/themes/twentyten/images/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4249" y="635893"/>
            <a:ext cx="1907813" cy="1083725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 t="1764" b="8278"/>
          <a:stretch>
            <a:fillRect/>
          </a:stretch>
        </p:blipFill>
        <p:spPr bwMode="auto">
          <a:xfrm>
            <a:off x="2742468" y="2217515"/>
            <a:ext cx="3309358" cy="1832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6" cstate="print"/>
          <a:srcRect t="3408" b="7979"/>
          <a:stretch>
            <a:fillRect/>
          </a:stretch>
        </p:blipFill>
        <p:spPr bwMode="auto">
          <a:xfrm>
            <a:off x="3926763" y="3039605"/>
            <a:ext cx="3309357" cy="1517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9" name="Picture 10" descr="JPJ slots"/>
          <p:cNvPicPr>
            <a:picLocks noChangeAspect="1" noChangeArrowheads="1"/>
          </p:cNvPicPr>
          <p:nvPr/>
        </p:nvPicPr>
        <p:blipFill>
          <a:blip r:embed="rId7" cstate="print"/>
          <a:srcRect l="859" t="1409" r="855" b="2175"/>
          <a:stretch>
            <a:fillRect/>
          </a:stretch>
        </p:blipFill>
        <p:spPr bwMode="auto">
          <a:xfrm>
            <a:off x="5315729" y="3370839"/>
            <a:ext cx="3309357" cy="16231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1764" b="8278"/>
          <a:stretch>
            <a:fillRect/>
          </a:stretch>
        </p:blipFill>
        <p:spPr bwMode="auto">
          <a:xfrm>
            <a:off x="1605090" y="972733"/>
            <a:ext cx="2438629" cy="135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10" descr="JPJ slots"/>
          <p:cNvPicPr>
            <a:picLocks noChangeAspect="1" noChangeArrowheads="1"/>
          </p:cNvPicPr>
          <p:nvPr/>
        </p:nvPicPr>
        <p:blipFill>
          <a:blip r:embed="rId3" cstate="print"/>
          <a:srcRect l="859" t="1409" r="855" b="2175"/>
          <a:stretch>
            <a:fillRect/>
          </a:stretch>
        </p:blipFill>
        <p:spPr bwMode="auto">
          <a:xfrm>
            <a:off x="4958203" y="972733"/>
            <a:ext cx="2752373" cy="135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7166" y="1607127"/>
            <a:ext cx="7914255" cy="4158972"/>
          </a:xfrm>
        </p:spPr>
        <p:txBody>
          <a:bodyPr/>
          <a:lstStyle/>
          <a:p>
            <a:r>
              <a:rPr lang="en-GB" dirty="0" smtClean="0"/>
              <a:t>Top 30 grossing FB apps!</a:t>
            </a:r>
          </a:p>
          <a:p>
            <a:r>
              <a:rPr lang="en-GB" dirty="0" smtClean="0"/>
              <a:t>F# slots engine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Architecture Highlights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Clients</a:t>
            </a:r>
          </a:p>
          <a:p>
            <a:pPr lvl="1"/>
            <a:r>
              <a:rPr lang="en-GB" dirty="0" smtClean="0"/>
              <a:t>Flash</a:t>
            </a:r>
          </a:p>
          <a:p>
            <a:pPr lvl="1"/>
            <a:r>
              <a:rPr lang="en-GB" dirty="0" err="1" smtClean="0"/>
              <a:t>iOS</a:t>
            </a:r>
            <a:r>
              <a:rPr lang="en-GB" dirty="0" smtClean="0"/>
              <a:t> (objective-C &amp; </a:t>
            </a:r>
            <a:r>
              <a:rPr lang="en-GB" dirty="0" err="1" smtClean="0"/>
              <a:t>Lua</a:t>
            </a:r>
            <a:r>
              <a:rPr lang="en-GB" dirty="0" smtClean="0"/>
              <a:t>)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Web Servers</a:t>
            </a:r>
          </a:p>
          <a:p>
            <a:pPr lvl="1"/>
            <a:r>
              <a:rPr lang="en-GB" dirty="0" smtClean="0"/>
              <a:t>Written in C#</a:t>
            </a:r>
          </a:p>
          <a:p>
            <a:pPr lvl="1"/>
            <a:r>
              <a:rPr lang="en-GB" dirty="0" smtClean="0"/>
              <a:t>WCF with custom AMF binding</a:t>
            </a:r>
          </a:p>
          <a:p>
            <a:pPr lvl="1"/>
            <a:r>
              <a:rPr lang="en-GB" dirty="0" smtClean="0"/>
              <a:t>Hosted in Amazon EC2</a:t>
            </a:r>
            <a:endParaRPr lang="en-GB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Abstract Fla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gency">
      <a:majorFont>
        <a:latin typeface="Agency FB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Abstract Fla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gency">
      <a:majorFont>
        <a:latin typeface="Agency FB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Abstract Flame</Template>
  <TotalTime>3944</TotalTime>
  <Words>411</Words>
  <Application>Microsoft Office PowerPoint</Application>
  <PresentationFormat>On-screen Show (4:3)</PresentationFormat>
  <Paragraphs>121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1_Abstract Flame</vt:lpstr>
      <vt:lpstr>2_Abstract Flame</vt:lpstr>
      <vt:lpstr>.Net in Social Gaming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Thank You!</vt:lpstr>
      <vt:lpstr> Bingo.net http://apps.facebook.com/ilovebingo  Super Fun Town http://apps.facebook.com/superfuntown  Jackpot Joy Slots http://apps.facebook.com/jackpotjoyslots  Lucky Gem Casino http://apps.facebook.com/luckygemcasino  Jackpot Joy Casino http://apps.facebook.com/jackpotjoycasino </vt:lpstr>
    </vt:vector>
  </TitlesOfParts>
  <Company>GameSys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Yan Cui</dc:creator>
  <cp:lastModifiedBy>theburningmonk</cp:lastModifiedBy>
  <cp:revision>1604</cp:revision>
  <dcterms:created xsi:type="dcterms:W3CDTF">2011-11-19T10:49:58Z</dcterms:created>
  <dcterms:modified xsi:type="dcterms:W3CDTF">2012-09-02T20:36:09Z</dcterms:modified>
</cp:coreProperties>
</file>