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8" r:id="rId3"/>
    <p:sldId id="263" r:id="rId4"/>
    <p:sldId id="259" r:id="rId5"/>
    <p:sldId id="257" r:id="rId6"/>
    <p:sldId id="261" r:id="rId7"/>
    <p:sldId id="262" r:id="rId8"/>
    <p:sldId id="265"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p:restoredLeft sz="34578" autoAdjust="0"/>
    <p:restoredTop sz="86399" autoAdjust="0"/>
  </p:normalViewPr>
  <p:slideViewPr>
    <p:cSldViewPr>
      <p:cViewPr varScale="1">
        <p:scale>
          <a:sx n="64" d="100"/>
          <a:sy n="64" d="100"/>
        </p:scale>
        <p:origin x="-120" y="-300"/>
      </p:cViewPr>
      <p:guideLst>
        <p:guide orient="horz" pos="2160"/>
        <p:guide pos="2880"/>
      </p:guideLst>
    </p:cSldViewPr>
  </p:slideViewPr>
  <p:outlineViewPr>
    <p:cViewPr>
      <p:scale>
        <a:sx n="33" d="100"/>
        <a:sy n="33" d="100"/>
      </p:scale>
      <p:origin x="42" y="0"/>
    </p:cViewPr>
    <p:sldLst>
      <p:sld r:id="rId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D4B2E-E44C-47CA-8032-258EB6D770A4}" type="datetimeFigureOut">
              <a:rPr lang="en-US" smtClean="0"/>
              <a:pPr/>
              <a:t>11/14/2009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7FD9482-8F0B-4963-A977-126CA130C99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DD4B2E-E44C-47CA-8032-258EB6D770A4}" type="datetimeFigureOut">
              <a:rPr lang="en-US" smtClean="0"/>
              <a:pPr/>
              <a:t>11/14/2009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FD9482-8F0B-4963-A977-126CA130C99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00043"/>
            <a:ext cx="7772400" cy="1071569"/>
          </a:xfrm>
        </p:spPr>
        <p:txBody>
          <a:bodyPr>
            <a:normAutofit fontScale="90000"/>
          </a:bodyPr>
          <a:lstStyle/>
          <a:p>
            <a:r>
              <a:rPr lang="en-GB" dirty="0" smtClean="0">
                <a:solidFill>
                  <a:schemeClr val="accent3"/>
                </a:solidFill>
              </a:rPr>
              <a:t>PRESENTATION</a:t>
            </a:r>
            <a:br>
              <a:rPr lang="en-GB" dirty="0" smtClean="0">
                <a:solidFill>
                  <a:schemeClr val="accent3"/>
                </a:solidFill>
              </a:rPr>
            </a:br>
            <a:r>
              <a:rPr lang="en-GB" dirty="0" smtClean="0">
                <a:solidFill>
                  <a:schemeClr val="accent3"/>
                </a:solidFill>
              </a:rPr>
              <a:t>TO</a:t>
            </a:r>
            <a:endParaRPr lang="en-GB" dirty="0">
              <a:solidFill>
                <a:schemeClr val="accent3"/>
              </a:solidFill>
            </a:endParaRPr>
          </a:p>
        </p:txBody>
      </p:sp>
      <p:sp>
        <p:nvSpPr>
          <p:cNvPr id="3" name="Subtitle 2"/>
          <p:cNvSpPr>
            <a:spLocks noGrp="1"/>
          </p:cNvSpPr>
          <p:nvPr>
            <p:ph type="subTitle" idx="1"/>
          </p:nvPr>
        </p:nvSpPr>
        <p:spPr/>
        <p:txBody>
          <a:bodyPr/>
          <a:lstStyle/>
          <a:p>
            <a:r>
              <a:rPr lang="en-GB" dirty="0" smtClean="0">
                <a:solidFill>
                  <a:schemeClr val="accent2"/>
                </a:solidFill>
              </a:rPr>
              <a:t>Developers Group</a:t>
            </a:r>
            <a:br>
              <a:rPr lang="en-GB" dirty="0" smtClean="0">
                <a:solidFill>
                  <a:schemeClr val="accent2"/>
                </a:solidFill>
              </a:rPr>
            </a:br>
            <a:r>
              <a:rPr lang="en-GB" dirty="0" smtClean="0">
                <a:solidFill>
                  <a:schemeClr val="accent2"/>
                </a:solidFill>
              </a:rPr>
              <a:t>READING</a:t>
            </a:r>
            <a:endParaRPr lang="en-GB" dirty="0">
              <a:solidFill>
                <a:schemeClr val="accent2"/>
              </a:solidFill>
            </a:endParaRP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Using D5D in Delphi</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pPr lvl="1">
              <a:buNone/>
            </a:pPr>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Developing Distributed Database Applications in Delphi</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pPr lvl="1">
              <a:buNone/>
            </a:pPr>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dirty="0" smtClean="0">
                <a:solidFill>
                  <a:schemeClr val="accent2"/>
                </a:solidFill>
              </a:rPr>
              <a:t>Distributed Database Applications for the mobile workforce</a:t>
            </a:r>
            <a:endParaRPr lang="en-GB" dirty="0"/>
          </a:p>
        </p:txBody>
      </p:sp>
      <p:sp>
        <p:nvSpPr>
          <p:cNvPr id="3" name="Content Placeholder 2"/>
          <p:cNvSpPr>
            <a:spLocks noGrp="1"/>
          </p:cNvSpPr>
          <p:nvPr>
            <p:ph idx="1"/>
          </p:nvPr>
        </p:nvSpPr>
        <p:spPr/>
        <p:txBody>
          <a:bodyPr>
            <a:normAutofit fontScale="92500"/>
          </a:bodyPr>
          <a:lstStyle/>
          <a:p>
            <a:r>
              <a:rPr lang="en-GB" dirty="0" smtClean="0">
                <a:solidFill>
                  <a:schemeClr val="accent3"/>
                </a:solidFill>
              </a:rPr>
              <a:t>In the world of mobile technology, a user ought to be able to  access and update the data that is important to him, regardless of the device used and regardless of the availability of network or server connectivity.</a:t>
            </a:r>
          </a:p>
          <a:p>
            <a:r>
              <a:rPr lang="en-GB" dirty="0" smtClean="0">
                <a:solidFill>
                  <a:schemeClr val="accent3"/>
                </a:solidFill>
              </a:rPr>
              <a:t>We have the hardware and the bandwidth yet we continue to focus on server-centric solutions. </a:t>
            </a:r>
          </a:p>
          <a:p>
            <a:pPr>
              <a:buNone/>
            </a:pPr>
            <a:endParaRPr lang="en-GB" dirty="0">
              <a:solidFill>
                <a:schemeClr val="accent3"/>
              </a:solidFill>
            </a:endParaRPr>
          </a:p>
        </p:txBody>
      </p:sp>
      <p:sp>
        <p:nvSpPr>
          <p:cNvPr id="4" name="Text Placeholder 3"/>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Helping Delphi Developers build Distributed App’s</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r>
              <a:rPr lang="en-GB" dirty="0" smtClean="0">
                <a:solidFill>
                  <a:srgbClr val="92D050"/>
                </a:solidFill>
              </a:rPr>
              <a:t>Mobile Business Applications</a:t>
            </a:r>
          </a:p>
          <a:p>
            <a:pPr lvl="1"/>
            <a:r>
              <a:rPr lang="en-GB" dirty="0" smtClean="0">
                <a:solidFill>
                  <a:srgbClr val="92D050"/>
                </a:solidFill>
              </a:rPr>
              <a:t>Client-side data caching</a:t>
            </a:r>
          </a:p>
          <a:p>
            <a:pPr lvl="1"/>
            <a:r>
              <a:rPr lang="en-GB" dirty="0" smtClean="0">
                <a:solidFill>
                  <a:srgbClr val="92D050"/>
                </a:solidFill>
              </a:rPr>
              <a:t>Online / Offline processing</a:t>
            </a:r>
          </a:p>
          <a:p>
            <a:pPr lvl="1"/>
            <a:r>
              <a:rPr lang="en-GB" dirty="0" smtClean="0">
                <a:solidFill>
                  <a:srgbClr val="92D050"/>
                </a:solidFill>
              </a:rPr>
              <a:t>Data collision protection</a:t>
            </a:r>
          </a:p>
          <a:p>
            <a:r>
              <a:rPr lang="en-GB" dirty="0" smtClean="0">
                <a:solidFill>
                  <a:srgbClr val="92D050"/>
                </a:solidFill>
              </a:rPr>
              <a:t>D5D : a native Delphi Distributed Database</a:t>
            </a:r>
          </a:p>
          <a:p>
            <a:pPr lvl="1"/>
            <a:r>
              <a:rPr lang="en-GB" dirty="0" smtClean="0">
                <a:solidFill>
                  <a:srgbClr val="92D050"/>
                </a:solidFill>
              </a:rPr>
              <a:t>Easy single tier development</a:t>
            </a:r>
          </a:p>
          <a:p>
            <a:pPr lvl="1"/>
            <a:r>
              <a:rPr lang="en-GB" dirty="0" smtClean="0">
                <a:solidFill>
                  <a:srgbClr val="92D050"/>
                </a:solidFill>
              </a:rPr>
              <a:t>Embedded db component (no driver)</a:t>
            </a:r>
          </a:p>
          <a:p>
            <a:r>
              <a:rPr lang="en-GB" dirty="0" err="1" smtClean="0">
                <a:solidFill>
                  <a:srgbClr val="92D050"/>
                </a:solidFill>
              </a:rPr>
              <a:t>SaaS</a:t>
            </a:r>
            <a:r>
              <a:rPr lang="en-GB" dirty="0" smtClean="0">
                <a:solidFill>
                  <a:srgbClr val="92D050"/>
                </a:solidFill>
              </a:rPr>
              <a:t> / Cloud server support</a:t>
            </a:r>
          </a:p>
          <a:p>
            <a:pPr lvl="1"/>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D5D  - A simple to use yet very powerful desktop database</a:t>
            </a:r>
            <a:endParaRPr lang="en-GB" sz="2400" dirty="0">
              <a:solidFill>
                <a:schemeClr val="accent2"/>
              </a:solidFill>
            </a:endParaRPr>
          </a:p>
        </p:txBody>
      </p:sp>
      <p:sp>
        <p:nvSpPr>
          <p:cNvPr id="5" name="Content Placeholder 4"/>
          <p:cNvSpPr>
            <a:spLocks noGrp="1"/>
          </p:cNvSpPr>
          <p:nvPr>
            <p:ph idx="1"/>
          </p:nvPr>
        </p:nvSpPr>
        <p:spPr/>
        <p:txBody>
          <a:bodyPr>
            <a:normAutofit fontScale="85000" lnSpcReduction="10000"/>
          </a:bodyPr>
          <a:lstStyle/>
          <a:p>
            <a:r>
              <a:rPr lang="en-GB" dirty="0" smtClean="0">
                <a:solidFill>
                  <a:srgbClr val="92D050"/>
                </a:solidFill>
              </a:rPr>
              <a:t>Embedded Desktop Database</a:t>
            </a:r>
          </a:p>
          <a:p>
            <a:pPr lvl="1"/>
            <a:r>
              <a:rPr lang="en-GB" dirty="0" smtClean="0">
                <a:solidFill>
                  <a:srgbClr val="92D050"/>
                </a:solidFill>
              </a:rPr>
              <a:t>In memory db using DMA for very high performance</a:t>
            </a:r>
            <a:endParaRPr lang="en-GB" dirty="0">
              <a:solidFill>
                <a:srgbClr val="92D050"/>
              </a:solidFill>
            </a:endParaRPr>
          </a:p>
          <a:p>
            <a:pPr lvl="1"/>
            <a:r>
              <a:rPr lang="en-GB" dirty="0" smtClean="0">
                <a:solidFill>
                  <a:srgbClr val="92D050"/>
                </a:solidFill>
              </a:rPr>
              <a:t>Navigational (can add SQL)</a:t>
            </a:r>
          </a:p>
          <a:p>
            <a:pPr lvl="1"/>
            <a:r>
              <a:rPr lang="en-GB" dirty="0" err="1" smtClean="0">
                <a:solidFill>
                  <a:srgbClr val="92D050"/>
                </a:solidFill>
              </a:rPr>
              <a:t>TDataset</a:t>
            </a:r>
            <a:r>
              <a:rPr lang="en-GB" dirty="0" smtClean="0">
                <a:solidFill>
                  <a:srgbClr val="92D050"/>
                </a:solidFill>
              </a:rPr>
              <a:t> descendant</a:t>
            </a:r>
          </a:p>
          <a:p>
            <a:pPr lvl="1"/>
            <a:r>
              <a:rPr lang="en-GB" dirty="0" smtClean="0">
                <a:solidFill>
                  <a:srgbClr val="92D050"/>
                </a:solidFill>
              </a:rPr>
              <a:t>1.2mb footprint</a:t>
            </a:r>
          </a:p>
          <a:p>
            <a:r>
              <a:rPr lang="en-GB" dirty="0" smtClean="0">
                <a:solidFill>
                  <a:srgbClr val="92D050"/>
                </a:solidFill>
              </a:rPr>
              <a:t>Extended Capabilities</a:t>
            </a:r>
          </a:p>
          <a:p>
            <a:pPr lvl="1"/>
            <a:r>
              <a:rPr lang="en-GB" dirty="0" smtClean="0">
                <a:solidFill>
                  <a:srgbClr val="92D050"/>
                </a:solidFill>
              </a:rPr>
              <a:t>Logging and Recovery</a:t>
            </a:r>
          </a:p>
          <a:p>
            <a:pPr lvl="1"/>
            <a:r>
              <a:rPr lang="en-GB" dirty="0" smtClean="0">
                <a:solidFill>
                  <a:srgbClr val="92D050"/>
                </a:solidFill>
              </a:rPr>
              <a:t>Transaction Control</a:t>
            </a:r>
          </a:p>
          <a:p>
            <a:pPr lvl="1"/>
            <a:r>
              <a:rPr lang="en-GB" dirty="0" smtClean="0">
                <a:solidFill>
                  <a:srgbClr val="92D050"/>
                </a:solidFill>
              </a:rPr>
              <a:t>Temporal data storage</a:t>
            </a:r>
          </a:p>
          <a:p>
            <a:pPr lvl="1"/>
            <a:r>
              <a:rPr lang="en-GB" dirty="0" smtClean="0">
                <a:solidFill>
                  <a:srgbClr val="92D050"/>
                </a:solidFill>
              </a:rPr>
              <a:t>Sarbanes Oxley / </a:t>
            </a:r>
            <a:r>
              <a:rPr lang="en-GB" dirty="0" err="1" smtClean="0">
                <a:solidFill>
                  <a:srgbClr val="92D050"/>
                </a:solidFill>
              </a:rPr>
              <a:t>Hippa</a:t>
            </a:r>
            <a:r>
              <a:rPr lang="en-GB" dirty="0" smtClean="0">
                <a:solidFill>
                  <a:srgbClr val="92D050"/>
                </a:solidFill>
              </a:rPr>
              <a:t> compliant</a:t>
            </a:r>
          </a:p>
          <a:p>
            <a:r>
              <a:rPr lang="en-GB" dirty="0" smtClean="0">
                <a:solidFill>
                  <a:srgbClr val="92D050"/>
                </a:solidFill>
              </a:rPr>
              <a:t>Free Schema Design / Editor</a:t>
            </a:r>
          </a:p>
          <a:p>
            <a:r>
              <a:rPr lang="en-GB" dirty="0" smtClean="0">
                <a:solidFill>
                  <a:srgbClr val="92D050"/>
                </a:solidFill>
              </a:rPr>
              <a:t>Free Data ETL tool supplied for migration</a:t>
            </a:r>
          </a:p>
          <a:p>
            <a:pPr lvl="1"/>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Works as a distributed database application </a:t>
            </a:r>
            <a:endParaRPr lang="en-GB" sz="2400" dirty="0">
              <a:solidFill>
                <a:schemeClr val="accent2"/>
              </a:solidFill>
            </a:endParaRPr>
          </a:p>
        </p:txBody>
      </p:sp>
      <p:sp>
        <p:nvSpPr>
          <p:cNvPr id="5" name="Content Placeholder 4"/>
          <p:cNvSpPr>
            <a:spLocks noGrp="1"/>
          </p:cNvSpPr>
          <p:nvPr>
            <p:ph idx="1"/>
          </p:nvPr>
        </p:nvSpPr>
        <p:spPr/>
        <p:txBody>
          <a:bodyPr>
            <a:normAutofit fontScale="85000" lnSpcReduction="20000"/>
          </a:bodyPr>
          <a:lstStyle/>
          <a:p>
            <a:r>
              <a:rPr lang="en-GB" dirty="0" smtClean="0">
                <a:solidFill>
                  <a:srgbClr val="92D050"/>
                </a:solidFill>
              </a:rPr>
              <a:t>Conversion for Multi-User distributed access is a simple configuration change</a:t>
            </a:r>
          </a:p>
          <a:p>
            <a:r>
              <a:rPr lang="en-GB" dirty="0" smtClean="0">
                <a:solidFill>
                  <a:srgbClr val="92D050"/>
                </a:solidFill>
              </a:rPr>
              <a:t>Seamless switch between Online and Offline operation</a:t>
            </a:r>
          </a:p>
          <a:p>
            <a:r>
              <a:rPr lang="en-GB" dirty="0" smtClean="0">
                <a:solidFill>
                  <a:srgbClr val="92D050"/>
                </a:solidFill>
              </a:rPr>
              <a:t>Ideal for smaller business applications (say 2-50 users)</a:t>
            </a:r>
          </a:p>
          <a:p>
            <a:r>
              <a:rPr lang="en-GB" dirty="0" smtClean="0">
                <a:solidFill>
                  <a:srgbClr val="92D050"/>
                </a:solidFill>
              </a:rPr>
              <a:t>Virtual db Servers created in seconds and accessed over the internet as a service from a </a:t>
            </a:r>
            <a:r>
              <a:rPr lang="en-GB" dirty="0" err="1" smtClean="0">
                <a:solidFill>
                  <a:srgbClr val="92D050"/>
                </a:solidFill>
              </a:rPr>
              <a:t>SaaS</a:t>
            </a:r>
            <a:r>
              <a:rPr lang="en-GB" dirty="0" smtClean="0">
                <a:solidFill>
                  <a:srgbClr val="92D050"/>
                </a:solidFill>
              </a:rPr>
              <a:t> provider</a:t>
            </a:r>
          </a:p>
          <a:p>
            <a:r>
              <a:rPr lang="en-GB" dirty="0" smtClean="0">
                <a:solidFill>
                  <a:srgbClr val="92D050"/>
                </a:solidFill>
              </a:rPr>
              <a:t>In-house servers possible for enterprise use</a:t>
            </a:r>
          </a:p>
          <a:p>
            <a:r>
              <a:rPr lang="en-GB" dirty="0" smtClean="0">
                <a:solidFill>
                  <a:srgbClr val="92D050"/>
                </a:solidFill>
              </a:rPr>
              <a:t>Access and security managed by users rather than network engineers</a:t>
            </a:r>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Embedded Transaction Collision Management</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r>
              <a:rPr lang="en-GB" dirty="0" smtClean="0">
                <a:solidFill>
                  <a:srgbClr val="92D050"/>
                </a:solidFill>
              </a:rPr>
              <a:t>Transaction collisions arise during synchronisation after periods of offline updates</a:t>
            </a:r>
          </a:p>
          <a:p>
            <a:r>
              <a:rPr lang="en-GB" dirty="0" smtClean="0">
                <a:solidFill>
                  <a:srgbClr val="92D050"/>
                </a:solidFill>
              </a:rPr>
              <a:t>Collision avoidance techniques such as key-cache available</a:t>
            </a:r>
          </a:p>
          <a:p>
            <a:r>
              <a:rPr lang="en-GB" dirty="0" smtClean="0">
                <a:solidFill>
                  <a:srgbClr val="92D050"/>
                </a:solidFill>
              </a:rPr>
              <a:t>Transaction “recall” at synchronization point allows developer to provide collision recovery code</a:t>
            </a:r>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The </a:t>
            </a:r>
            <a:r>
              <a:rPr lang="en-GB" sz="2400" dirty="0" smtClean="0">
                <a:solidFill>
                  <a:schemeClr val="accent2"/>
                </a:solidFill>
              </a:rPr>
              <a:t>Delphi Developer </a:t>
            </a:r>
            <a:r>
              <a:rPr lang="en-GB" sz="2400" dirty="0" smtClean="0">
                <a:solidFill>
                  <a:schemeClr val="accent2"/>
                </a:solidFill>
              </a:rPr>
              <a:t>benefits:</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r>
              <a:rPr lang="en-GB" dirty="0" smtClean="0">
                <a:solidFill>
                  <a:srgbClr val="92D050"/>
                </a:solidFill>
              </a:rPr>
              <a:t>Positions </a:t>
            </a:r>
            <a:r>
              <a:rPr lang="en-GB" dirty="0" smtClean="0">
                <a:solidFill>
                  <a:srgbClr val="92D050"/>
                </a:solidFill>
              </a:rPr>
              <a:t>Delphi as the toolkit for future mobile applications</a:t>
            </a:r>
          </a:p>
          <a:p>
            <a:r>
              <a:rPr lang="en-GB" dirty="0" smtClean="0">
                <a:solidFill>
                  <a:srgbClr val="92D050"/>
                </a:solidFill>
              </a:rPr>
              <a:t>Distributed Database technology offers a </a:t>
            </a:r>
            <a:r>
              <a:rPr lang="en-GB" u="sng" dirty="0" smtClean="0">
                <a:solidFill>
                  <a:srgbClr val="92D050"/>
                </a:solidFill>
              </a:rPr>
              <a:t>step change</a:t>
            </a:r>
            <a:r>
              <a:rPr lang="en-GB" dirty="0" smtClean="0">
                <a:solidFill>
                  <a:srgbClr val="92D050"/>
                </a:solidFill>
              </a:rPr>
              <a:t> in capability for Delphi developers, not available </a:t>
            </a:r>
            <a:r>
              <a:rPr lang="en-GB" dirty="0" smtClean="0">
                <a:solidFill>
                  <a:srgbClr val="92D050"/>
                </a:solidFill>
              </a:rPr>
              <a:t>elsewhere</a:t>
            </a:r>
          </a:p>
          <a:p>
            <a:r>
              <a:rPr lang="en-GB" dirty="0" smtClean="0">
                <a:solidFill>
                  <a:srgbClr val="92D050"/>
                </a:solidFill>
              </a:rPr>
              <a:t>Opens opportunity for new applications and revenue streams</a:t>
            </a:r>
            <a:endParaRPr lang="en-GB" dirty="0" smtClean="0">
              <a:solidFill>
                <a:srgbClr val="92D050"/>
              </a:solidFill>
            </a:endParaRPr>
          </a:p>
          <a:p>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GB" sz="2400" dirty="0" smtClean="0">
                <a:solidFill>
                  <a:schemeClr val="accent2"/>
                </a:solidFill>
              </a:rPr>
              <a:t>The offer:</a:t>
            </a:r>
            <a:endParaRPr lang="en-GB" sz="2400" dirty="0">
              <a:solidFill>
                <a:schemeClr val="accent2"/>
              </a:solidFill>
            </a:endParaRPr>
          </a:p>
        </p:txBody>
      </p:sp>
      <p:sp>
        <p:nvSpPr>
          <p:cNvPr id="5" name="Content Placeholder 4"/>
          <p:cNvSpPr>
            <a:spLocks noGrp="1"/>
          </p:cNvSpPr>
          <p:nvPr>
            <p:ph idx="1"/>
          </p:nvPr>
        </p:nvSpPr>
        <p:spPr/>
        <p:txBody>
          <a:bodyPr>
            <a:normAutofit/>
          </a:bodyPr>
          <a:lstStyle/>
          <a:p>
            <a:r>
              <a:rPr lang="en-GB" dirty="0" smtClean="0">
                <a:solidFill>
                  <a:srgbClr val="92D050"/>
                </a:solidFill>
              </a:rPr>
              <a:t>D5D </a:t>
            </a:r>
            <a:r>
              <a:rPr lang="en-GB" dirty="0" smtClean="0">
                <a:solidFill>
                  <a:srgbClr val="92D050"/>
                </a:solidFill>
              </a:rPr>
              <a:t>components and </a:t>
            </a:r>
            <a:r>
              <a:rPr lang="en-GB" dirty="0" smtClean="0">
                <a:solidFill>
                  <a:srgbClr val="92D050"/>
                </a:solidFill>
              </a:rPr>
              <a:t>SDK licensed </a:t>
            </a:r>
            <a:r>
              <a:rPr lang="en-GB" dirty="0" smtClean="0">
                <a:solidFill>
                  <a:srgbClr val="92D050"/>
                </a:solidFill>
              </a:rPr>
              <a:t>for free </a:t>
            </a:r>
            <a:r>
              <a:rPr lang="en-GB" dirty="0" smtClean="0">
                <a:solidFill>
                  <a:srgbClr val="92D050"/>
                </a:solidFill>
              </a:rPr>
              <a:t>development </a:t>
            </a:r>
            <a:r>
              <a:rPr lang="en-GB" dirty="0" smtClean="0">
                <a:solidFill>
                  <a:srgbClr val="92D050"/>
                </a:solidFill>
              </a:rPr>
              <a:t>with the Delphi </a:t>
            </a:r>
            <a:r>
              <a:rPr lang="en-GB" dirty="0" smtClean="0">
                <a:solidFill>
                  <a:srgbClr val="92D050"/>
                </a:solidFill>
              </a:rPr>
              <a:t>IDE</a:t>
            </a:r>
          </a:p>
          <a:p>
            <a:r>
              <a:rPr lang="en-GB" dirty="0" smtClean="0">
                <a:solidFill>
                  <a:srgbClr val="92D050"/>
                </a:solidFill>
              </a:rPr>
              <a:t>Free development server</a:t>
            </a:r>
          </a:p>
          <a:p>
            <a:r>
              <a:rPr lang="en-GB" dirty="0" smtClean="0">
                <a:solidFill>
                  <a:srgbClr val="92D050"/>
                </a:solidFill>
              </a:rPr>
              <a:t>Free desktop database distribution</a:t>
            </a:r>
            <a:endParaRPr lang="en-GB" dirty="0" smtClean="0">
              <a:solidFill>
                <a:srgbClr val="92D050"/>
              </a:solidFill>
            </a:endParaRPr>
          </a:p>
          <a:p>
            <a:r>
              <a:rPr lang="en-GB" dirty="0" smtClean="0">
                <a:solidFill>
                  <a:srgbClr val="92D050"/>
                </a:solidFill>
              </a:rPr>
              <a:t>3</a:t>
            </a:r>
            <a:r>
              <a:rPr lang="en-GB" baseline="30000" dirty="0" smtClean="0">
                <a:solidFill>
                  <a:srgbClr val="92D050"/>
                </a:solidFill>
              </a:rPr>
              <a:t>rd</a:t>
            </a:r>
            <a:r>
              <a:rPr lang="en-GB" dirty="0" smtClean="0">
                <a:solidFill>
                  <a:srgbClr val="92D050"/>
                </a:solidFill>
              </a:rPr>
              <a:t> </a:t>
            </a:r>
            <a:r>
              <a:rPr lang="en-GB" dirty="0" smtClean="0">
                <a:solidFill>
                  <a:srgbClr val="92D050"/>
                </a:solidFill>
              </a:rPr>
              <a:t>Party managed </a:t>
            </a:r>
            <a:r>
              <a:rPr lang="en-GB" dirty="0" err="1" smtClean="0">
                <a:solidFill>
                  <a:srgbClr val="92D050"/>
                </a:solidFill>
              </a:rPr>
              <a:t>SaaS</a:t>
            </a:r>
            <a:r>
              <a:rPr lang="en-GB" dirty="0" smtClean="0">
                <a:solidFill>
                  <a:srgbClr val="92D050"/>
                </a:solidFill>
              </a:rPr>
              <a:t> Hosting for </a:t>
            </a:r>
            <a:r>
              <a:rPr lang="en-GB" dirty="0" smtClean="0">
                <a:solidFill>
                  <a:srgbClr val="92D050"/>
                </a:solidFill>
              </a:rPr>
              <a:t>production server provisioning.</a:t>
            </a:r>
            <a:endParaRPr lang="en-GB" dirty="0" smtClean="0">
              <a:solidFill>
                <a:srgbClr val="92D050"/>
              </a:solidFill>
            </a:endParaRPr>
          </a:p>
          <a:p>
            <a:endParaRPr lang="en-GB" dirty="0">
              <a:solidFill>
                <a:srgbClr val="92D050"/>
              </a:solidFill>
            </a:endParaRPr>
          </a:p>
        </p:txBody>
      </p:sp>
      <p:sp>
        <p:nvSpPr>
          <p:cNvPr id="6" name="Text Placeholder 5"/>
          <p:cNvSpPr>
            <a:spLocks noGrp="1"/>
          </p:cNvSpPr>
          <p:nvPr>
            <p:ph type="body" sz="half" idx="2"/>
          </p:nvPr>
        </p:nvSpPr>
        <p:spPr/>
        <p:txBody>
          <a:bodyPr/>
          <a:lstStyle/>
          <a:p>
            <a:endParaRPr lang="en-GB" dirty="0"/>
          </a:p>
        </p:txBody>
      </p:sp>
    </p:spTree>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351</Words>
  <Application>Microsoft Office PowerPoint</Application>
  <PresentationFormat>On-screen Show (4:3)</PresentationFormat>
  <Paragraphs>49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PRESENTATION TO</vt:lpstr>
      <vt:lpstr>Developing Distributed Database Applications in Delphi</vt:lpstr>
      <vt:lpstr>Distributed Database Applications for the mobile workforce</vt:lpstr>
      <vt:lpstr>Helping Delphi Developers build Distributed App’s</vt:lpstr>
      <vt:lpstr>D5D  - A simple to use yet very powerful desktop database</vt:lpstr>
      <vt:lpstr>Works as a distributed database application </vt:lpstr>
      <vt:lpstr>Embedded Transaction Collision Management</vt:lpstr>
      <vt:lpstr>The Delphi Developer benefits:</vt:lpstr>
      <vt:lpstr>The offer:</vt:lpstr>
      <vt:lpstr>Using D5D in Delphi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 Hayes</dc:creator>
  <cp:lastModifiedBy>Tim Hayes</cp:lastModifiedBy>
  <cp:revision>34</cp:revision>
  <dcterms:created xsi:type="dcterms:W3CDTF">2009-10-04T09:03:11Z</dcterms:created>
  <dcterms:modified xsi:type="dcterms:W3CDTF">2009-11-14T22:50:34Z</dcterms:modified>
</cp:coreProperties>
</file>