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60" r:id="rId4"/>
    <p:sldId id="261" r:id="rId5"/>
    <p:sldId id="262" r:id="rId6"/>
    <p:sldId id="264" r:id="rId7"/>
    <p:sldId id="263" r:id="rId8"/>
    <p:sldId id="258" r:id="rId9"/>
    <p:sldId id="265" r:id="rId10"/>
    <p:sldId id="266" r:id="rId11"/>
    <p:sldId id="259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5412" autoAdjust="0"/>
  </p:normalViewPr>
  <p:slideViewPr>
    <p:cSldViewPr>
      <p:cViewPr varScale="1">
        <p:scale>
          <a:sx n="54" d="100"/>
          <a:sy n="54" d="100"/>
        </p:scale>
        <p:origin x="-924" y="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3E2783-7224-4F3B-822D-1ED85B97BC01}" type="datetimeFigureOut">
              <a:rPr lang="en-US" smtClean="0"/>
              <a:t>7/14/2009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D5FBF-9EC2-49A1-8CEF-DF895F71D5D0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D5FBF-9EC2-49A1-8CEF-DF895F71D5D0}" type="slidenum">
              <a:rPr lang="en-GB" smtClean="0"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Get the SMS’s when you send them.</a:t>
            </a:r>
          </a:p>
          <a:p>
            <a:endParaRPr lang="en-GB" dirty="0" smtClean="0"/>
          </a:p>
          <a:p>
            <a:r>
              <a:rPr lang="en-GB" dirty="0" smtClean="0"/>
              <a:t>How are your clients going to get the SMS’s they need.</a:t>
            </a:r>
          </a:p>
          <a:p>
            <a:r>
              <a:rPr lang="en-GB" dirty="0" smtClean="0"/>
              <a:t>Don’t want to be stuck with one account you pay for all the messages.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D5FBF-9EC2-49A1-8CEF-DF895F71D5D0}" type="slidenum">
              <a:rPr lang="en-GB" smtClean="0"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Get the SMS’s when you send them.</a:t>
            </a:r>
          </a:p>
          <a:p>
            <a:endParaRPr lang="en-GB" dirty="0" smtClean="0"/>
          </a:p>
          <a:p>
            <a:r>
              <a:rPr lang="en-GB" dirty="0" smtClean="0"/>
              <a:t>How are your clients going to get the SMS’s they need.</a:t>
            </a:r>
          </a:p>
          <a:p>
            <a:r>
              <a:rPr lang="en-GB" dirty="0" smtClean="0"/>
              <a:t>Don’t want to be stuck with one account you pay for all the messages.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D5FBF-9EC2-49A1-8CEF-DF895F71D5D0}" type="slidenum">
              <a:rPr lang="en-GB" smtClean="0"/>
              <a:t>10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C8157-AD09-4566-992B-A924DC860F76}" type="datetimeFigureOut">
              <a:rPr lang="en-US" smtClean="0"/>
              <a:pPr/>
              <a:t>7/14/2009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B73B2-5DEB-4929-AC87-5C2566C2D6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C8157-AD09-4566-992B-A924DC860F76}" type="datetimeFigureOut">
              <a:rPr lang="en-US" smtClean="0"/>
              <a:pPr/>
              <a:t>7/14/2009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B73B2-5DEB-4929-AC87-5C2566C2D6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C8157-AD09-4566-992B-A924DC860F76}" type="datetimeFigureOut">
              <a:rPr lang="en-US" smtClean="0"/>
              <a:pPr/>
              <a:t>7/14/2009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B73B2-5DEB-4929-AC87-5C2566C2D6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C8157-AD09-4566-992B-A924DC860F76}" type="datetimeFigureOut">
              <a:rPr lang="en-US" smtClean="0"/>
              <a:pPr/>
              <a:t>7/14/2009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B73B2-5DEB-4929-AC87-5C2566C2D6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C8157-AD09-4566-992B-A924DC860F76}" type="datetimeFigureOut">
              <a:rPr lang="en-US" smtClean="0"/>
              <a:pPr/>
              <a:t>7/14/2009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B73B2-5DEB-4929-AC87-5C2566C2D6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C8157-AD09-4566-992B-A924DC860F76}" type="datetimeFigureOut">
              <a:rPr lang="en-US" smtClean="0"/>
              <a:pPr/>
              <a:t>7/14/2009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B73B2-5DEB-4929-AC87-5C2566C2D6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C8157-AD09-4566-992B-A924DC860F76}" type="datetimeFigureOut">
              <a:rPr lang="en-US" smtClean="0"/>
              <a:pPr/>
              <a:t>7/14/2009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B73B2-5DEB-4929-AC87-5C2566C2D6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C8157-AD09-4566-992B-A924DC860F76}" type="datetimeFigureOut">
              <a:rPr lang="en-US" smtClean="0"/>
              <a:pPr/>
              <a:t>7/14/2009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B73B2-5DEB-4929-AC87-5C2566C2D6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C8157-AD09-4566-992B-A924DC860F76}" type="datetimeFigureOut">
              <a:rPr lang="en-US" smtClean="0"/>
              <a:pPr/>
              <a:t>7/14/2009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B73B2-5DEB-4929-AC87-5C2566C2D6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C8157-AD09-4566-992B-A924DC860F76}" type="datetimeFigureOut">
              <a:rPr lang="en-US" smtClean="0"/>
              <a:pPr/>
              <a:t>7/14/2009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B73B2-5DEB-4929-AC87-5C2566C2D6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C8157-AD09-4566-992B-A924DC860F76}" type="datetimeFigureOut">
              <a:rPr lang="en-US" smtClean="0"/>
              <a:pPr/>
              <a:t>7/14/2009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FEB73B2-5DEB-4929-AC87-5C2566C2D65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3C8157-AD09-4566-992B-A924DC860F76}" type="datetimeFigureOut">
              <a:rPr lang="en-US" smtClean="0"/>
              <a:pPr/>
              <a:t>7/14/2009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FEB73B2-5DEB-4929-AC87-5C2566C2D653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Processing SMS’s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Stephen Ball 15</a:t>
            </a:r>
            <a:r>
              <a:rPr lang="en-GB" baseline="30000" dirty="0" smtClean="0"/>
              <a:t>th</a:t>
            </a:r>
            <a:r>
              <a:rPr lang="en-GB" dirty="0" smtClean="0"/>
              <a:t> July 2009</a:t>
            </a:r>
          </a:p>
          <a:p>
            <a:r>
              <a:rPr lang="en-GB" dirty="0" smtClean="0"/>
              <a:t>Developer Group Meeting - Microsoft - Victoria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iStock_000006755935XSmall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 l="14843" r="13828" b="30477"/>
          <a:stretch>
            <a:fillRect/>
          </a:stretch>
        </p:blipFill>
        <p:spPr>
          <a:xfrm flipH="1">
            <a:off x="0" y="1357298"/>
            <a:ext cx="9144000" cy="550070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How to I get the best from SMS?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 rot="60000">
            <a:off x="2105678" y="2241550"/>
            <a:ext cx="5680988" cy="2330354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chemeClr val="accent1"/>
                </a:solidFill>
              </a:rPr>
              <a:t>Quality Data, not old / out of date numbers.</a:t>
            </a:r>
          </a:p>
          <a:p>
            <a:r>
              <a:rPr lang="en-GB" sz="2800" dirty="0" smtClean="0">
                <a:solidFill>
                  <a:schemeClr val="accent1"/>
                </a:solidFill>
              </a:rPr>
              <a:t>Call to action must be clear.</a:t>
            </a:r>
          </a:p>
          <a:p>
            <a:r>
              <a:rPr lang="en-GB" sz="2800" dirty="0" smtClean="0">
                <a:solidFill>
                  <a:schemeClr val="accent1"/>
                </a:solidFill>
              </a:rPr>
              <a:t>Attractive offer.</a:t>
            </a:r>
            <a:endParaRPr lang="en-GB" sz="2400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SMS Options</a:t>
            </a:r>
            <a:endParaRPr lang="en-GB" dirty="0"/>
          </a:p>
        </p:txBody>
      </p:sp>
      <p:pic>
        <p:nvPicPr>
          <p:cNvPr id="6" name="Content Placeholder 5" descr="iStock_000006756129XSma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3500438"/>
            <a:ext cx="9144000" cy="3357562"/>
          </a:xfrm>
        </p:spPr>
      </p:pic>
      <p:sp>
        <p:nvSpPr>
          <p:cNvPr id="7" name="Rectangle 6"/>
          <p:cNvSpPr/>
          <p:nvPr/>
        </p:nvSpPr>
        <p:spPr>
          <a:xfrm>
            <a:off x="1285852" y="1500174"/>
            <a:ext cx="72866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600" dirty="0" smtClean="0">
                <a:solidFill>
                  <a:schemeClr val="accent1"/>
                </a:solidFill>
              </a:rPr>
              <a:t>Text (SMS)</a:t>
            </a:r>
          </a:p>
          <a:p>
            <a:pPr>
              <a:buFont typeface="Arial" pitchFamily="34" charset="0"/>
              <a:buChar char="•"/>
            </a:pPr>
            <a:r>
              <a:rPr lang="en-GB" sz="3600" dirty="0" smtClean="0">
                <a:solidFill>
                  <a:schemeClr val="accent1"/>
                </a:solidFill>
              </a:rPr>
              <a:t>Inbound Text (Long short codes)</a:t>
            </a:r>
          </a:p>
          <a:p>
            <a:pPr>
              <a:buFont typeface="Arial" pitchFamily="34" charset="0"/>
              <a:buChar char="•"/>
            </a:pPr>
            <a:r>
              <a:rPr lang="en-GB" sz="3600" dirty="0" smtClean="0">
                <a:solidFill>
                  <a:schemeClr val="accent1"/>
                </a:solidFill>
              </a:rPr>
              <a:t>Premium Rate </a:t>
            </a:r>
            <a:endParaRPr lang="en-GB" sz="3600" dirty="0" smtClean="0">
              <a:solidFill>
                <a:schemeClr val="accent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GB" sz="3600" dirty="0" smtClean="0">
                <a:solidFill>
                  <a:schemeClr val="accent1"/>
                </a:solidFill>
              </a:rPr>
              <a:t>WAP/Multimedia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SMS Portal</a:t>
            </a:r>
            <a:endParaRPr lang="en-GB" dirty="0"/>
          </a:p>
        </p:txBody>
      </p:sp>
      <p:pic>
        <p:nvPicPr>
          <p:cNvPr id="6" name="Content Placeholder 5" descr="iStock_000006756129XSmall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/>
          </a:blip>
          <a:stretch>
            <a:fillRect/>
          </a:stretch>
        </p:blipFill>
        <p:spPr>
          <a:xfrm>
            <a:off x="0" y="3286124"/>
            <a:ext cx="9144000" cy="3571876"/>
          </a:xfrm>
        </p:spPr>
      </p:pic>
      <p:sp>
        <p:nvSpPr>
          <p:cNvPr id="7" name="Rectangle 6"/>
          <p:cNvSpPr/>
          <p:nvPr/>
        </p:nvSpPr>
        <p:spPr>
          <a:xfrm>
            <a:off x="1500166" y="1571612"/>
            <a:ext cx="692948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600" dirty="0" smtClean="0">
                <a:solidFill>
                  <a:schemeClr val="accent1"/>
                </a:solidFill>
              </a:rPr>
              <a:t>Balance</a:t>
            </a:r>
          </a:p>
          <a:p>
            <a:pPr>
              <a:buFont typeface="Arial" pitchFamily="34" charset="0"/>
              <a:buChar char="•"/>
            </a:pPr>
            <a:r>
              <a:rPr lang="en-GB" sz="3600" dirty="0" smtClean="0">
                <a:solidFill>
                  <a:schemeClr val="accent1"/>
                </a:solidFill>
              </a:rPr>
              <a:t>Phone Books</a:t>
            </a:r>
          </a:p>
          <a:p>
            <a:pPr>
              <a:buFont typeface="Arial" pitchFamily="34" charset="0"/>
              <a:buChar char="•"/>
            </a:pPr>
            <a:r>
              <a:rPr lang="en-GB" sz="3600" dirty="0" smtClean="0">
                <a:solidFill>
                  <a:schemeClr val="accent1"/>
                </a:solidFill>
              </a:rPr>
              <a:t>Email to SMS</a:t>
            </a:r>
          </a:p>
          <a:p>
            <a:pPr>
              <a:buFont typeface="Arial" pitchFamily="34" charset="0"/>
              <a:buChar char="•"/>
            </a:pPr>
            <a:r>
              <a:rPr lang="en-GB" sz="3600" dirty="0" smtClean="0">
                <a:solidFill>
                  <a:schemeClr val="accent1"/>
                </a:solidFill>
              </a:rPr>
              <a:t>Inbound SMS</a:t>
            </a:r>
          </a:p>
          <a:p>
            <a:pPr lvl="1">
              <a:buFont typeface="Arial" pitchFamily="34" charset="0"/>
              <a:buChar char="•"/>
            </a:pPr>
            <a:r>
              <a:rPr lang="en-GB" sz="2800" dirty="0" smtClean="0">
                <a:solidFill>
                  <a:schemeClr val="accent1"/>
                </a:solidFill>
              </a:rPr>
              <a:t>Add to phone book</a:t>
            </a:r>
          </a:p>
          <a:p>
            <a:pPr lvl="1">
              <a:buFont typeface="Arial" pitchFamily="34" charset="0"/>
              <a:buChar char="•"/>
            </a:pPr>
            <a:r>
              <a:rPr lang="en-GB" sz="2800" dirty="0" smtClean="0">
                <a:solidFill>
                  <a:schemeClr val="accent1"/>
                </a:solidFill>
              </a:rPr>
              <a:t>Send to Phone Book</a:t>
            </a:r>
          </a:p>
          <a:p>
            <a:pPr lvl="1">
              <a:buFont typeface="Arial" pitchFamily="34" charset="0"/>
              <a:buChar char="•"/>
            </a:pPr>
            <a:r>
              <a:rPr lang="en-GB" sz="2800" dirty="0" smtClean="0">
                <a:solidFill>
                  <a:schemeClr val="accent1"/>
                </a:solidFill>
              </a:rPr>
              <a:t>Email </a:t>
            </a:r>
            <a:r>
              <a:rPr lang="en-GB" sz="2800" dirty="0" smtClean="0">
                <a:solidFill>
                  <a:schemeClr val="accent1"/>
                </a:solidFill>
              </a:rPr>
              <a:t>Templates (chargeable)</a:t>
            </a:r>
            <a:endParaRPr lang="en-GB" sz="2800" dirty="0" smtClean="0">
              <a:solidFill>
                <a:schemeClr val="accent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GB" sz="2800" dirty="0" smtClean="0">
                <a:solidFill>
                  <a:schemeClr val="accent1"/>
                </a:solidFill>
              </a:rPr>
              <a:t>Forward to email</a:t>
            </a:r>
          </a:p>
          <a:p>
            <a:pPr lvl="1">
              <a:buFont typeface="Arial" pitchFamily="34" charset="0"/>
              <a:buChar char="•"/>
            </a:pPr>
            <a:r>
              <a:rPr lang="en-GB" sz="2800" dirty="0" smtClean="0">
                <a:solidFill>
                  <a:schemeClr val="accent1"/>
                </a:solidFill>
              </a:rPr>
              <a:t>Auto reply</a:t>
            </a:r>
          </a:p>
          <a:p>
            <a:pPr lvl="1">
              <a:buFont typeface="Arial" pitchFamily="34" charset="0"/>
              <a:buChar char="•"/>
            </a:pPr>
            <a:r>
              <a:rPr lang="en-GB" sz="2800" dirty="0" smtClean="0">
                <a:solidFill>
                  <a:schemeClr val="accent1"/>
                </a:solidFill>
              </a:rPr>
              <a:t>Remove from phonebook</a:t>
            </a:r>
          </a:p>
          <a:p>
            <a:pPr lvl="1">
              <a:buFont typeface="Arial" pitchFamily="34" charset="0"/>
              <a:buChar char="•"/>
            </a:pPr>
            <a:endParaRPr lang="en-GB" sz="3600" dirty="0" smtClean="0">
              <a:solidFill>
                <a:schemeClr val="accent1"/>
              </a:solidFill>
            </a:endParaRPr>
          </a:p>
          <a:p>
            <a:pPr>
              <a:buFont typeface="Arial" pitchFamily="34" charset="0"/>
              <a:buChar char="•"/>
            </a:pPr>
            <a:endParaRPr lang="en-GB" sz="3600" dirty="0" smtClean="0">
              <a:solidFill>
                <a:schemeClr val="accent1"/>
              </a:solidFill>
            </a:endParaRPr>
          </a:p>
          <a:p>
            <a:pPr>
              <a:buFont typeface="Arial" pitchFamily="34" charset="0"/>
              <a:buChar char="•"/>
            </a:pPr>
            <a:endParaRPr lang="en-GB" sz="3600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r="18750" b="10000"/>
          <a:stretch>
            <a:fillRect/>
          </a:stretch>
        </p:blipFill>
        <p:spPr bwMode="auto">
          <a:xfrm>
            <a:off x="1936732" y="1428736"/>
            <a:ext cx="6707202" cy="46434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Code </a:t>
            </a:r>
            <a:r>
              <a:rPr lang="en-GB" dirty="0" smtClean="0"/>
              <a:t>time...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Test App</a:t>
            </a:r>
          </a:p>
          <a:p>
            <a:endParaRPr lang="en-GB" dirty="0" smtClean="0"/>
          </a:p>
          <a:p>
            <a:r>
              <a:rPr lang="en-GB" dirty="0" smtClean="0"/>
              <a:t>Delphi 2009.</a:t>
            </a:r>
          </a:p>
          <a:p>
            <a:pPr lvl="1"/>
            <a:r>
              <a:rPr lang="en-GB" dirty="0" smtClean="0"/>
              <a:t>Using Indy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Free Code </a:t>
            </a:r>
            <a:r>
              <a:rPr lang="en-GB" dirty="0" smtClean="0"/>
              <a:t>time...?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en-GB" sz="6000" dirty="0" smtClean="0">
                <a:solidFill>
                  <a:schemeClr val="accent1"/>
                </a:solidFill>
              </a:rPr>
              <a:t>Text “DDG” plus your email address to </a:t>
            </a:r>
          </a:p>
          <a:p>
            <a:pPr algn="ctr">
              <a:buNone/>
            </a:pPr>
            <a:r>
              <a:rPr lang="en-GB" sz="6000" dirty="0" smtClean="0">
                <a:solidFill>
                  <a:schemeClr val="accent1"/>
                </a:solidFill>
              </a:rPr>
              <a:t>07781474420</a:t>
            </a:r>
          </a:p>
          <a:p>
            <a:pPr algn="ctr">
              <a:buNone/>
            </a:pPr>
            <a:r>
              <a:rPr lang="en-GB" sz="6000" dirty="0" smtClean="0">
                <a:solidFill>
                  <a:schemeClr val="accent1"/>
                </a:solidFill>
              </a:rPr>
              <a:t>sms.designer-software.net</a:t>
            </a:r>
          </a:p>
          <a:p>
            <a:pPr>
              <a:buNone/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Processing SMS’s – 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My Background</a:t>
            </a:r>
          </a:p>
          <a:p>
            <a:r>
              <a:rPr lang="en-GB" dirty="0" smtClean="0"/>
              <a:t>Introduction </a:t>
            </a:r>
            <a:r>
              <a:rPr lang="en-GB" dirty="0" smtClean="0"/>
              <a:t>to </a:t>
            </a:r>
            <a:r>
              <a:rPr lang="en-GB" dirty="0" smtClean="0"/>
              <a:t>Text Messaging </a:t>
            </a:r>
          </a:p>
          <a:p>
            <a:r>
              <a:rPr lang="en-GB" dirty="0" smtClean="0"/>
              <a:t>What </a:t>
            </a:r>
            <a:r>
              <a:rPr lang="en-GB" dirty="0" smtClean="0"/>
              <a:t>to watch out </a:t>
            </a:r>
            <a:r>
              <a:rPr lang="en-GB" dirty="0" smtClean="0"/>
              <a:t>for</a:t>
            </a:r>
          </a:p>
          <a:p>
            <a:r>
              <a:rPr lang="en-GB" dirty="0" smtClean="0"/>
              <a:t>Getting the best out of texting</a:t>
            </a:r>
            <a:endParaRPr lang="en-GB" dirty="0" smtClean="0"/>
          </a:p>
          <a:p>
            <a:r>
              <a:rPr lang="en-GB" dirty="0" smtClean="0"/>
              <a:t>SMS Options</a:t>
            </a:r>
          </a:p>
          <a:p>
            <a:r>
              <a:rPr lang="en-GB" dirty="0" smtClean="0"/>
              <a:t>Protocols </a:t>
            </a:r>
            <a:r>
              <a:rPr lang="en-GB" dirty="0" smtClean="0"/>
              <a:t>used (HTTP, SMTP, SOAP)</a:t>
            </a:r>
            <a:endParaRPr lang="en-GB" dirty="0" smtClean="0"/>
          </a:p>
          <a:p>
            <a:r>
              <a:rPr lang="en-GB" dirty="0" smtClean="0"/>
              <a:t>Portal</a:t>
            </a:r>
            <a:endParaRPr lang="en-GB" dirty="0" smtClean="0"/>
          </a:p>
          <a:p>
            <a:r>
              <a:rPr lang="en-GB" dirty="0" smtClean="0"/>
              <a:t>Show and Tell – SMS Bookings in Action</a:t>
            </a:r>
            <a:r>
              <a:rPr lang="en-GB" dirty="0" smtClean="0"/>
              <a:t>.</a:t>
            </a:r>
          </a:p>
          <a:p>
            <a:r>
              <a:rPr lang="en-GB" dirty="0" smtClean="0"/>
              <a:t>Questions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iStock_000003622913XSmal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flipH="1">
            <a:off x="5105400" y="2831039"/>
            <a:ext cx="4038600" cy="402696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My Background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285720" y="2071678"/>
            <a:ext cx="8501122" cy="4363402"/>
          </a:xfrm>
        </p:spPr>
        <p:txBody>
          <a:bodyPr>
            <a:normAutofit/>
          </a:bodyPr>
          <a:lstStyle/>
          <a:p>
            <a:r>
              <a:rPr lang="en-GB" dirty="0" smtClean="0"/>
              <a:t>Programming Business Development Manager </a:t>
            </a:r>
            <a:br>
              <a:rPr lang="en-GB" dirty="0" smtClean="0"/>
            </a:br>
            <a:r>
              <a:rPr lang="en-GB" dirty="0" smtClean="0"/>
              <a:t>@ Ez-Runner (formerly ClubRunner. 9+ years)</a:t>
            </a:r>
          </a:p>
          <a:p>
            <a:r>
              <a:rPr lang="en-GB" dirty="0" smtClean="0"/>
              <a:t>Currently process messages for over 30 clients including Hilton </a:t>
            </a:r>
            <a:r>
              <a:rPr lang="en-GB" dirty="0" err="1" smtClean="0"/>
              <a:t>Livingwell</a:t>
            </a:r>
            <a:r>
              <a:rPr lang="en-GB" dirty="0" smtClean="0"/>
              <a:t> (50 sites)</a:t>
            </a:r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Been working with SMS for over 6 years.</a:t>
            </a:r>
          </a:p>
          <a:p>
            <a:r>
              <a:rPr lang="en-GB" dirty="0" smtClean="0"/>
              <a:t>Experienced multiple gateways.</a:t>
            </a:r>
          </a:p>
          <a:p>
            <a:r>
              <a:rPr lang="en-GB" dirty="0" smtClean="0"/>
              <a:t>Delphi Developer.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What is SMS? </a:t>
            </a:r>
            <a:r>
              <a:rPr lang="en-GB" dirty="0" smtClean="0"/>
              <a:t>– </a:t>
            </a:r>
            <a:r>
              <a:rPr lang="en-GB" dirty="0" smtClean="0"/>
              <a:t>Introduction</a:t>
            </a:r>
            <a:endParaRPr lang="en-GB" dirty="0"/>
          </a:p>
        </p:txBody>
      </p:sp>
      <p:pic>
        <p:nvPicPr>
          <p:cNvPr id="4" name="Content Placeholder 3" descr="iStock_000007554657XSmal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3694176"/>
            <a:ext cx="3172968" cy="3163824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2928926" y="1920085"/>
            <a:ext cx="5757874" cy="44348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b="1" dirty="0" smtClean="0"/>
              <a:t>Short Message Service (SMS) </a:t>
            </a:r>
            <a:r>
              <a:rPr lang="en-GB" dirty="0" smtClean="0"/>
              <a:t>is a communication service standardized in the GSM mobile communication system, using standardized communications protocols allowing the interchange of short text messages between mobile telephone devices. 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1928802"/>
            <a:ext cx="178595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800" dirty="0" smtClean="0">
                <a:solidFill>
                  <a:schemeClr val="accent1"/>
                </a:solidFill>
              </a:rPr>
              <a:t>?</a:t>
            </a:r>
            <a:endParaRPr lang="en-GB" sz="138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Oh.. Text Messaging!</a:t>
            </a:r>
            <a:endParaRPr lang="en-GB" dirty="0"/>
          </a:p>
        </p:txBody>
      </p:sp>
      <p:pic>
        <p:nvPicPr>
          <p:cNvPr id="4" name="Content Placeholder 3" descr="iStock_000007554657XSmal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3694176"/>
            <a:ext cx="3172968" cy="3163824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2928926" y="1920085"/>
            <a:ext cx="5757874" cy="44348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dirty="0" smtClean="0"/>
              <a:t>The SMS technology has facilitated the development and growth </a:t>
            </a:r>
            <a:r>
              <a:rPr lang="en-GB" dirty="0" smtClean="0"/>
              <a:t>of </a:t>
            </a:r>
            <a:r>
              <a:rPr lang="en-GB" b="1" dirty="0" smtClean="0"/>
              <a:t>text messaging</a:t>
            </a:r>
            <a:r>
              <a:rPr lang="en-GB" dirty="0" smtClean="0"/>
              <a:t>. </a:t>
            </a:r>
            <a:r>
              <a:rPr lang="en-GB" dirty="0" smtClean="0"/>
              <a:t>The connection between the phenomenon of text messaging and the underlying technology is so great that in parts of the world the term "SMS" is used as a synonym for a text message or the act of sending a text message, even when a different protocol is being </a:t>
            </a:r>
            <a:r>
              <a:rPr lang="en-GB" dirty="0" smtClean="0"/>
              <a:t>used.</a:t>
            </a:r>
          </a:p>
          <a:p>
            <a:pPr>
              <a:buNone/>
            </a:pP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1928802"/>
            <a:ext cx="178595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800" dirty="0" smtClean="0">
                <a:solidFill>
                  <a:schemeClr val="accent1"/>
                </a:solidFill>
              </a:rPr>
              <a:t>!</a:t>
            </a:r>
            <a:endParaRPr lang="en-GB" sz="138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How many?!!</a:t>
            </a:r>
            <a:endParaRPr lang="en-GB" dirty="0"/>
          </a:p>
        </p:txBody>
      </p:sp>
      <p:pic>
        <p:nvPicPr>
          <p:cNvPr id="4" name="Content Placeholder 3" descr="iStock_000007554657XSmal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3694176"/>
            <a:ext cx="3172968" cy="3163824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2928926" y="1920085"/>
            <a:ext cx="5757874" cy="44348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dirty="0" smtClean="0"/>
              <a:t>SMS text messaging is the most widely used data application on the planet, with </a:t>
            </a:r>
            <a:r>
              <a:rPr lang="en-GB" b="1" dirty="0" smtClean="0"/>
              <a:t>2.4 billion active users</a:t>
            </a:r>
            <a:r>
              <a:rPr lang="en-GB" dirty="0" smtClean="0"/>
              <a:t>, or 74% of all mobile phone subscribers sending and receiving text messages on their phones.</a:t>
            </a:r>
          </a:p>
          <a:p>
            <a:pPr>
              <a:buNone/>
            </a:pPr>
            <a:r>
              <a:rPr lang="en-GB" dirty="0" smtClean="0">
                <a:solidFill>
                  <a:schemeClr val="accent1"/>
                </a:solidFill>
              </a:rPr>
              <a:t/>
            </a:r>
            <a:br>
              <a:rPr lang="en-GB" dirty="0" smtClean="0">
                <a:solidFill>
                  <a:schemeClr val="accent1"/>
                </a:solidFill>
              </a:rPr>
            </a:br>
            <a:r>
              <a:rPr lang="en-GB" dirty="0" smtClean="0">
                <a:solidFill>
                  <a:schemeClr val="accent1"/>
                </a:solidFill>
              </a:rPr>
              <a:t>Wikipedia </a:t>
            </a:r>
            <a:r>
              <a:rPr lang="en-GB" dirty="0" smtClean="0"/>
              <a:t>http</a:t>
            </a:r>
            <a:r>
              <a:rPr lang="en-GB" dirty="0" smtClean="0"/>
              <a:t>://en.wikipedia.org/wiki/SMS</a:t>
            </a:r>
          </a:p>
          <a:p>
            <a:pPr>
              <a:buNone/>
            </a:pP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71472" y="1928802"/>
            <a:ext cx="178595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800" dirty="0" smtClean="0">
                <a:solidFill>
                  <a:schemeClr val="accent1"/>
                </a:solidFill>
              </a:rPr>
              <a:t>!!</a:t>
            </a:r>
            <a:endParaRPr lang="en-GB" sz="138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Autofit/>
          </a:bodyPr>
          <a:lstStyle/>
          <a:p>
            <a:r>
              <a:rPr lang="en-GB" sz="3200" b="1" dirty="0" smtClean="0"/>
              <a:t>Brits send an average of 217 million text per day</a:t>
            </a:r>
            <a:endParaRPr lang="en-GB" sz="3200" b="1" dirty="0"/>
          </a:p>
        </p:txBody>
      </p:sp>
      <p:sp>
        <p:nvSpPr>
          <p:cNvPr id="7" name="Rectangle 6"/>
          <p:cNvSpPr/>
          <p:nvPr/>
        </p:nvSpPr>
        <p:spPr>
          <a:xfrm>
            <a:off x="500034" y="1500174"/>
            <a:ext cx="82868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/>
              <a:t>Source: The </a:t>
            </a:r>
            <a:r>
              <a:rPr lang="en-GB" sz="2400" b="1" dirty="0" err="1" smtClean="0"/>
              <a:t>Carphone</a:t>
            </a:r>
            <a:r>
              <a:rPr lang="en-GB" sz="2400" b="1" dirty="0" smtClean="0"/>
              <a:t> Warehouse</a:t>
            </a:r>
            <a:endParaRPr lang="en-GB" sz="2400" dirty="0" smtClean="0"/>
          </a:p>
          <a:p>
            <a:r>
              <a:rPr lang="en-GB" sz="2400" b="1" dirty="0" smtClean="0"/>
              <a:t>Date: 29/10/2008</a:t>
            </a:r>
            <a:endParaRPr lang="en-GB" sz="2400" dirty="0" smtClean="0"/>
          </a:p>
          <a:p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“Reports </a:t>
            </a:r>
            <a:r>
              <a:rPr lang="en-GB" sz="2400" dirty="0" smtClean="0"/>
              <a:t>have revealed that Brits are now sending an average of 217 million text per day - or 6.5 billion text per month. The industry figures reveal an </a:t>
            </a:r>
            <a:r>
              <a:rPr lang="en-GB" sz="2400" dirty="0" smtClean="0">
                <a:solidFill>
                  <a:schemeClr val="accent1"/>
                </a:solidFill>
              </a:rPr>
              <a:t>increase of 60 million text messages per day compared to this time last year</a:t>
            </a:r>
            <a:r>
              <a:rPr lang="en-GB" sz="2400" dirty="0" smtClean="0"/>
              <a:t>.</a:t>
            </a:r>
            <a:br>
              <a:rPr lang="en-GB" sz="2400" dirty="0" smtClean="0"/>
            </a:br>
            <a:endParaRPr lang="en-GB" sz="2400" dirty="0" smtClean="0"/>
          </a:p>
          <a:p>
            <a:r>
              <a:rPr lang="en-GB" sz="2400" dirty="0" smtClean="0"/>
              <a:t>Moreover</a:t>
            </a:r>
            <a:r>
              <a:rPr lang="en-GB" sz="2400" dirty="0" smtClean="0"/>
              <a:t>, British mobile users now send almost 1.5 million video and picture-based text messages each day, an increase of 20 per cent compared to one year ago. The study, conducted by the Mobile Data Association, tracked the volume </a:t>
            </a:r>
            <a:r>
              <a:rPr lang="en-GB" sz="2400" dirty="0" smtClean="0"/>
              <a:t>and </a:t>
            </a:r>
            <a:r>
              <a:rPr lang="en-GB" sz="2400" dirty="0" smtClean="0"/>
              <a:t>type of messages sent between July and September this year</a:t>
            </a:r>
            <a:r>
              <a:rPr lang="en-GB" sz="2400" dirty="0" smtClean="0"/>
              <a:t>.”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Processing SMS’s – Intro Summary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2928926" y="1920085"/>
            <a:ext cx="5757874" cy="443484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GB" dirty="0" smtClean="0"/>
              <a:t>What is SMS?</a:t>
            </a:r>
          </a:p>
          <a:p>
            <a:pPr lvl="1"/>
            <a:r>
              <a:rPr lang="en-GB" dirty="0" smtClean="0"/>
              <a:t>Short Message Service</a:t>
            </a:r>
          </a:p>
          <a:p>
            <a:pPr lvl="1"/>
            <a:r>
              <a:rPr lang="en-GB" dirty="0" smtClean="0"/>
              <a:t>Text message = 160 characters long.</a:t>
            </a:r>
          </a:p>
          <a:p>
            <a:pPr lvl="1"/>
            <a:r>
              <a:rPr lang="en-GB" dirty="0" smtClean="0"/>
              <a:t>Most phone support long messages (3 messages chained together)</a:t>
            </a:r>
          </a:p>
          <a:p>
            <a:pPr>
              <a:buNone/>
            </a:pPr>
            <a:r>
              <a:rPr lang="en-GB" dirty="0" smtClean="0"/>
              <a:t>Where did they come from?</a:t>
            </a:r>
          </a:p>
          <a:p>
            <a:pPr lvl="1"/>
            <a:r>
              <a:rPr lang="en-GB" dirty="0" smtClean="0"/>
              <a:t>GSM mobile communication protocols.</a:t>
            </a:r>
          </a:p>
          <a:p>
            <a:pPr>
              <a:buNone/>
            </a:pPr>
            <a:r>
              <a:rPr lang="en-GB" dirty="0" smtClean="0"/>
              <a:t>Why use them?</a:t>
            </a:r>
          </a:p>
          <a:p>
            <a:pPr lvl="1"/>
            <a:r>
              <a:rPr lang="en-GB" dirty="0" smtClean="0"/>
              <a:t>Almost 100% read rate. Much higher than email!</a:t>
            </a:r>
          </a:p>
          <a:p>
            <a:pPr lvl="1"/>
            <a:r>
              <a:rPr lang="en-GB" dirty="0" smtClean="0"/>
              <a:t>Highly effective form of communication.</a:t>
            </a:r>
          </a:p>
          <a:p>
            <a:pPr lvl="1"/>
            <a:r>
              <a:rPr lang="en-GB" dirty="0" smtClean="0"/>
              <a:t>Almost EVERY consumer has a mobile.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1472" y="2786058"/>
            <a:ext cx="200026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800" dirty="0" smtClean="0">
                <a:solidFill>
                  <a:schemeClr val="accent1"/>
                </a:solidFill>
              </a:rPr>
              <a:t>:-)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iStock_000006755935XSmall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 l="2157" r="5824" b="9196"/>
          <a:stretch>
            <a:fillRect/>
          </a:stretch>
        </p:blipFill>
        <p:spPr>
          <a:xfrm>
            <a:off x="0" y="1214422"/>
            <a:ext cx="9144000" cy="564357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What to watch for!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 rot="-120000">
            <a:off x="2460447" y="1792151"/>
            <a:ext cx="4217260" cy="1504494"/>
          </a:xfrm>
        </p:spPr>
        <p:txBody>
          <a:bodyPr>
            <a:noAutofit/>
          </a:bodyPr>
          <a:lstStyle/>
          <a:p>
            <a:r>
              <a:rPr lang="en-GB" sz="3200" dirty="0" smtClean="0">
                <a:solidFill>
                  <a:schemeClr val="accent1"/>
                </a:solidFill>
              </a:rPr>
              <a:t>UK based gateway</a:t>
            </a:r>
          </a:p>
          <a:p>
            <a:r>
              <a:rPr lang="en-GB" sz="3200" dirty="0" smtClean="0">
                <a:solidFill>
                  <a:schemeClr val="accent1"/>
                </a:solidFill>
              </a:rPr>
              <a:t>Delivery reports</a:t>
            </a:r>
          </a:p>
          <a:p>
            <a:r>
              <a:rPr lang="en-GB" sz="2800" dirty="0" smtClean="0">
                <a:solidFill>
                  <a:schemeClr val="accent1"/>
                </a:solidFill>
              </a:rPr>
              <a:t>Account management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1602</TotalTime>
  <Words>461</Words>
  <Application>Microsoft Office PowerPoint</Application>
  <PresentationFormat>On-screen Show (4:3)</PresentationFormat>
  <Paragraphs>93</Paragraphs>
  <Slides>14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Flow</vt:lpstr>
      <vt:lpstr>Processing SMS’s</vt:lpstr>
      <vt:lpstr>Processing SMS’s – Agenda</vt:lpstr>
      <vt:lpstr>My Background</vt:lpstr>
      <vt:lpstr>What is SMS? – Introduction</vt:lpstr>
      <vt:lpstr>Oh.. Text Messaging!</vt:lpstr>
      <vt:lpstr>How many?!!</vt:lpstr>
      <vt:lpstr>Brits send an average of 217 million text per day</vt:lpstr>
      <vt:lpstr>Processing SMS’s – Intro Summary</vt:lpstr>
      <vt:lpstr>What to watch for!</vt:lpstr>
      <vt:lpstr>How to I get the best from SMS?</vt:lpstr>
      <vt:lpstr>SMS Options</vt:lpstr>
      <vt:lpstr>SMS Portal</vt:lpstr>
      <vt:lpstr>Code time...</vt:lpstr>
      <vt:lpstr>Free Code time...?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Steve Ball</dc:creator>
  <cp:lastModifiedBy>Steve Ball</cp:lastModifiedBy>
  <cp:revision>75</cp:revision>
  <dcterms:created xsi:type="dcterms:W3CDTF">2009-07-14T12:01:33Z</dcterms:created>
  <dcterms:modified xsi:type="dcterms:W3CDTF">2009-07-15T16:02:18Z</dcterms:modified>
</cp:coreProperties>
</file>