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0" r:id="rId2"/>
  </p:sldMasterIdLst>
  <p:notesMasterIdLst>
    <p:notesMasterId r:id="rId10"/>
  </p:notesMasterIdLst>
  <p:sldIdLst>
    <p:sldId id="256" r:id="rId3"/>
    <p:sldId id="257" r:id="rId4"/>
    <p:sldId id="264" r:id="rId5"/>
    <p:sldId id="263" r:id="rId6"/>
    <p:sldId id="265" r:id="rId7"/>
    <p:sldId id="266"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657" autoAdjust="0"/>
  </p:normalViewPr>
  <p:slideViewPr>
    <p:cSldViewPr>
      <p:cViewPr varScale="1">
        <p:scale>
          <a:sx n="68" d="100"/>
          <a:sy n="68" d="100"/>
        </p:scale>
        <p:origin x="-222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DE5364-E95C-4F49-BC63-6603DF2EEBD5}" type="datetimeFigureOut">
              <a:rPr lang="en-GB" smtClean="0"/>
              <a:t>20/10/2010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874CE8-BB35-4BF4-89E6-C893DF203138}" type="slidenum">
              <a:rPr lang="en-GB" smtClean="0"/>
              <a:t>‹#›</a:t>
            </a:fld>
            <a:endParaRPr lang="en-GB"/>
          </a:p>
        </p:txBody>
      </p:sp>
    </p:spTree>
    <p:extLst>
      <p:ext uri="{BB962C8B-B14F-4D97-AF65-F5344CB8AC3E}">
        <p14:creationId xmlns:p14="http://schemas.microsoft.com/office/powerpoint/2010/main" val="320143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xunitpatterns.com/SUT.html"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7874CE8-BB35-4BF4-89E6-C893DF203138}" type="slidenum">
              <a:rPr lang="en-GB" smtClean="0"/>
              <a:t>1</a:t>
            </a:fld>
            <a:endParaRPr lang="en-GB"/>
          </a:p>
        </p:txBody>
      </p:sp>
    </p:spTree>
    <p:extLst>
      <p:ext uri="{BB962C8B-B14F-4D97-AF65-F5344CB8AC3E}">
        <p14:creationId xmlns:p14="http://schemas.microsoft.com/office/powerpoint/2010/main" val="844590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smtClean="0"/>
              <a:t>Stub</a:t>
            </a:r>
            <a:r>
              <a:rPr lang="en-GB" b="0" baseline="0" dirty="0" smtClean="0"/>
              <a:t> - </a:t>
            </a:r>
            <a:r>
              <a:rPr lang="en-GB" b="0" dirty="0" smtClean="0"/>
              <a:t>We replace a real object with a test-specific object that feeds the desired indirect inputs into the system under test</a:t>
            </a:r>
          </a:p>
          <a:p>
            <a:r>
              <a:rPr lang="en-GB" b="0" dirty="0" smtClean="0"/>
              <a:t>Fake - Replace a component that the </a:t>
            </a:r>
            <a:r>
              <a:rPr lang="en-GB" b="0" dirty="0" smtClean="0">
                <a:hlinkClick r:id="rId3" action="ppaction://hlinkfile"/>
              </a:rPr>
              <a:t>system under test (SUT)</a:t>
            </a:r>
            <a:r>
              <a:rPr lang="en-GB" b="0" dirty="0" smtClean="0"/>
              <a:t> depends on with a much lighter-weight implementation</a:t>
            </a:r>
          </a:p>
          <a:p>
            <a:r>
              <a:rPr lang="en-GB" b="0" dirty="0" smtClean="0"/>
              <a:t>Mock - Replace an object the system under test (SUT) depends on with a test-specific object that verifies it is being used correctly by the SUT.</a:t>
            </a:r>
            <a:br>
              <a:rPr lang="en-GB" b="0" dirty="0" smtClean="0"/>
            </a:br>
            <a:endParaRPr lang="en-GB" b="0" dirty="0" smtClean="0"/>
          </a:p>
          <a:p>
            <a:endParaRPr lang="en-GB" dirty="0"/>
          </a:p>
        </p:txBody>
      </p:sp>
      <p:sp>
        <p:nvSpPr>
          <p:cNvPr id="4" name="Slide Number Placeholder 3"/>
          <p:cNvSpPr>
            <a:spLocks noGrp="1"/>
          </p:cNvSpPr>
          <p:nvPr>
            <p:ph type="sldNum" sz="quarter" idx="10"/>
          </p:nvPr>
        </p:nvSpPr>
        <p:spPr/>
        <p:txBody>
          <a:bodyPr/>
          <a:lstStyle/>
          <a:p>
            <a:fld id="{67874CE8-BB35-4BF4-89E6-C893DF203138}" type="slidenum">
              <a:rPr lang="en-GB" smtClean="0"/>
              <a:t>2</a:t>
            </a:fld>
            <a:endParaRPr lang="en-GB"/>
          </a:p>
        </p:txBody>
      </p:sp>
    </p:spTree>
    <p:extLst>
      <p:ext uri="{BB962C8B-B14F-4D97-AF65-F5344CB8AC3E}">
        <p14:creationId xmlns:p14="http://schemas.microsoft.com/office/powerpoint/2010/main" val="1750907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r>
              <a:rPr lang="en-US" sz="2400" dirty="0" smtClean="0">
                <a:cs typeface="Arial" charset="0"/>
              </a:rPr>
              <a:t>Slide based on</a:t>
            </a:r>
            <a:r>
              <a:rPr lang="en-US" sz="2400" baseline="0" dirty="0" smtClean="0">
                <a:cs typeface="Arial" charset="0"/>
              </a:rPr>
              <a:t> one from the </a:t>
            </a:r>
            <a:r>
              <a:rPr lang="en-US" sz="2400" dirty="0" smtClean="0">
                <a:cs typeface="Arial" charset="0"/>
              </a:rPr>
              <a:t>Typemock</a:t>
            </a:r>
            <a:r>
              <a:rPr lang="en-US" sz="2400" baseline="0" dirty="0" smtClean="0">
                <a:cs typeface="Arial" charset="0"/>
              </a:rPr>
              <a:t> Sales slide stack</a:t>
            </a:r>
          </a:p>
          <a:p>
            <a:pPr eaLnBrk="1" hangingPunct="1"/>
            <a:endParaRPr lang="en-US" sz="2400" baseline="0" dirty="0" smtClean="0">
              <a:cs typeface="Arial" charset="0"/>
            </a:endParaRPr>
          </a:p>
          <a:p>
            <a:r>
              <a:rPr lang="en-GB" dirty="0" smtClean="0"/>
              <a:t>A mocking framework is a tool that allows the ‘auto-magic’ creation of mock objects based on real classes or interfaces. </a:t>
            </a:r>
          </a:p>
          <a:p>
            <a:r>
              <a:rPr lang="en-GB" dirty="0" smtClean="0"/>
              <a:t>These mock objects allow for isolated unit testing.</a:t>
            </a:r>
          </a:p>
          <a:p>
            <a:r>
              <a:rPr lang="en-GB" dirty="0" smtClean="0"/>
              <a:t>Examples are</a:t>
            </a:r>
          </a:p>
          <a:p>
            <a:pPr lvl="1"/>
            <a:r>
              <a:rPr lang="en-GB" dirty="0" smtClean="0"/>
              <a:t>Rhino Mocks</a:t>
            </a:r>
          </a:p>
          <a:p>
            <a:pPr lvl="1"/>
            <a:r>
              <a:rPr lang="en-GB" dirty="0" smtClean="0"/>
              <a:t>MOQ</a:t>
            </a:r>
          </a:p>
          <a:p>
            <a:pPr lvl="1"/>
            <a:r>
              <a:rPr lang="en-GB" dirty="0" err="1" smtClean="0"/>
              <a:t>nMock</a:t>
            </a:r>
            <a:endParaRPr lang="en-GB" dirty="0" smtClean="0"/>
          </a:p>
          <a:p>
            <a:pPr lvl="1"/>
            <a:r>
              <a:rPr lang="en-GB" dirty="0" smtClean="0"/>
              <a:t>Typemock Isolator</a:t>
            </a:r>
          </a:p>
          <a:p>
            <a:pPr eaLnBrk="1" hangingPunct="1"/>
            <a:endParaRPr lang="en-US" sz="2400" dirty="0"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Typemock Isolator, because........</a:t>
            </a:r>
          </a:p>
          <a:p>
            <a:pPr>
              <a:buNone/>
            </a:pPr>
            <a:r>
              <a:rPr lang="en-GB" dirty="0" smtClean="0"/>
              <a:t>	……unlike other mocking frameworks, Typemock can mock a sealed private class and SharePoint is comprised mostly of these</a:t>
            </a:r>
          </a:p>
          <a:p>
            <a:r>
              <a:rPr lang="en-GB" dirty="0" smtClean="0"/>
              <a:t>The downside it is not open source, it costs money</a:t>
            </a:r>
          </a:p>
          <a:p>
            <a:pPr lvl="1"/>
            <a:r>
              <a:rPr lang="en-GB" dirty="0" smtClean="0"/>
              <a:t>Isolator for SharePoint  - €249.00 </a:t>
            </a:r>
          </a:p>
          <a:p>
            <a:pPr lvl="1"/>
            <a:r>
              <a:rPr lang="en-GB" dirty="0" smtClean="0"/>
              <a:t>Isolator Ultimate - €1199.00</a:t>
            </a:r>
          </a:p>
          <a:p>
            <a:pPr lvl="1">
              <a:buNone/>
            </a:pPr>
            <a:r>
              <a:rPr lang="en-GB" dirty="0" smtClean="0"/>
              <a:t>[There are other bundle packs]</a:t>
            </a:r>
          </a:p>
          <a:p>
            <a:endParaRPr lang="en-GB" dirty="0"/>
          </a:p>
        </p:txBody>
      </p:sp>
      <p:sp>
        <p:nvSpPr>
          <p:cNvPr id="4" name="Slide Number Placeholder 3"/>
          <p:cNvSpPr>
            <a:spLocks noGrp="1"/>
          </p:cNvSpPr>
          <p:nvPr>
            <p:ph type="sldNum" sz="quarter" idx="10"/>
          </p:nvPr>
        </p:nvSpPr>
        <p:spPr/>
        <p:txBody>
          <a:bodyPr/>
          <a:lstStyle/>
          <a:p>
            <a:fld id="{67874CE8-BB35-4BF4-89E6-C893DF203138}" type="slidenum">
              <a:rPr lang="en-GB" smtClean="0"/>
              <a:t>4</a:t>
            </a:fld>
            <a:endParaRPr lang="en-GB"/>
          </a:p>
        </p:txBody>
      </p:sp>
    </p:spTree>
    <p:extLst>
      <p:ext uri="{BB962C8B-B14F-4D97-AF65-F5344CB8AC3E}">
        <p14:creationId xmlns:p14="http://schemas.microsoft.com/office/powerpoint/2010/main" val="2634841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IoC</a:t>
            </a:r>
            <a:r>
              <a:rPr lang="en-GB" dirty="0" smtClean="0"/>
              <a:t> style</a:t>
            </a:r>
          </a:p>
          <a:p>
            <a:r>
              <a:rPr lang="en-GB" dirty="0" smtClean="0"/>
              <a:t>Hand code a fake version</a:t>
            </a:r>
          </a:p>
          <a:p>
            <a:r>
              <a:rPr lang="en-GB" dirty="0" smtClean="0"/>
              <a:t>But quicker with an </a:t>
            </a:r>
            <a:r>
              <a:rPr lang="en-GB" dirty="0" err="1" smtClean="0"/>
              <a:t>automocking</a:t>
            </a:r>
            <a:r>
              <a:rPr lang="en-GB" dirty="0" smtClean="0"/>
              <a:t> framework</a:t>
            </a:r>
          </a:p>
          <a:p>
            <a:r>
              <a:rPr lang="en-GB" dirty="0" smtClean="0"/>
              <a:t>Can use any</a:t>
            </a:r>
          </a:p>
          <a:p>
            <a:r>
              <a:rPr lang="en-GB" dirty="0" smtClean="0"/>
              <a:t>Roy’s survey</a:t>
            </a:r>
          </a:p>
          <a:p>
            <a:r>
              <a:rPr lang="en-GB" dirty="0" smtClean="0"/>
              <a:t>Fake pubic methods both static and not</a:t>
            </a:r>
          </a:p>
          <a:p>
            <a:r>
              <a:rPr lang="en-GB" dirty="0" smtClean="0"/>
              <a:t>Fake things with no constructor</a:t>
            </a:r>
          </a:p>
          <a:p>
            <a:r>
              <a:rPr lang="en-GB" dirty="0" smtClean="0"/>
              <a:t>Fake private things</a:t>
            </a:r>
          </a:p>
          <a:p>
            <a:endParaRPr lang="en-GB" dirty="0"/>
          </a:p>
        </p:txBody>
      </p:sp>
      <p:sp>
        <p:nvSpPr>
          <p:cNvPr id="4" name="Slide Number Placeholder 3"/>
          <p:cNvSpPr>
            <a:spLocks noGrp="1"/>
          </p:cNvSpPr>
          <p:nvPr>
            <p:ph type="sldNum" sz="quarter" idx="10"/>
          </p:nvPr>
        </p:nvSpPr>
        <p:spPr/>
        <p:txBody>
          <a:bodyPr/>
          <a:lstStyle/>
          <a:p>
            <a:fld id="{67874CE8-BB35-4BF4-89E6-C893DF203138}" type="slidenum">
              <a:rPr lang="en-GB" smtClean="0"/>
              <a:t>5</a:t>
            </a:fld>
            <a:endParaRPr lang="en-GB"/>
          </a:p>
        </p:txBody>
      </p:sp>
    </p:spTree>
    <p:extLst>
      <p:ext uri="{BB962C8B-B14F-4D97-AF65-F5344CB8AC3E}">
        <p14:creationId xmlns:p14="http://schemas.microsoft.com/office/powerpoint/2010/main" val="2108314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7874CE8-BB35-4BF4-89E6-C893DF203138}" type="slidenum">
              <a:rPr lang="en-GB" smtClean="0"/>
              <a:t>6</a:t>
            </a:fld>
            <a:endParaRPr lang="en-GB"/>
          </a:p>
        </p:txBody>
      </p:sp>
    </p:spTree>
    <p:extLst>
      <p:ext uri="{BB962C8B-B14F-4D97-AF65-F5344CB8AC3E}">
        <p14:creationId xmlns:p14="http://schemas.microsoft.com/office/powerpoint/2010/main" val="21642417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2016640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83375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29804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60662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78852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6764269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730249" y="3792538"/>
            <a:ext cx="7681914"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1026" name="Picture 2" descr="\\SERVER3\Restrict\FTP_Root\Clients\White_Whale\5-10153_PDC_Breakout_Support_11-15\Template\Artwork\pdc_logo.png"/>
          <p:cNvPicPr>
            <a:picLocks noChangeAspect="1" noChangeArrowheads="1"/>
          </p:cNvPicPr>
          <p:nvPr/>
        </p:nvPicPr>
        <p:blipFill>
          <a:blip r:embed="rId2" cstate="print"/>
          <a:srcRect/>
          <a:stretch>
            <a:fillRect/>
          </a:stretch>
        </p:blipFill>
        <p:spPr bwMode="auto">
          <a:xfrm>
            <a:off x="7162800" y="6350793"/>
            <a:ext cx="1600200" cy="371475"/>
          </a:xfrm>
          <a:prstGeom prst="rect">
            <a:avLst/>
          </a:prstGeom>
          <a:noFill/>
        </p:spPr>
      </p:pic>
      <p:sp>
        <p:nvSpPr>
          <p:cNvPr id="6" name="Text Placeholder 5"/>
          <p:cNvSpPr>
            <a:spLocks noGrp="1"/>
          </p:cNvSpPr>
          <p:nvPr>
            <p:ph type="body" sz="quarter" idx="10" hasCustomPrompt="1"/>
          </p:nvPr>
        </p:nvSpPr>
        <p:spPr>
          <a:xfrm>
            <a:off x="381000" y="323850"/>
            <a:ext cx="2712244" cy="276999"/>
          </a:xfrm>
        </p:spPr>
        <p:txBody>
          <a:bodyPr/>
          <a:lstStyle>
            <a:lvl1pPr marL="0" indent="0">
              <a:buNone/>
              <a:defRPr sz="2000" baseline="0"/>
            </a:lvl1pPr>
          </a:lstStyle>
          <a:p>
            <a:pPr lvl="0"/>
            <a:r>
              <a:rPr lang="en-US" dirty="0" smtClean="0"/>
              <a:t>Session Code:</a:t>
            </a:r>
            <a:endParaRPr lang="en-US" dirty="0"/>
          </a:p>
        </p:txBody>
      </p:sp>
    </p:spTree>
    <p:extLst>
      <p:ext uri="{BB962C8B-B14F-4D97-AF65-F5344CB8AC3E}">
        <p14:creationId xmlns:p14="http://schemas.microsoft.com/office/powerpoint/2010/main" val="2342978107"/>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730249" y="3792538"/>
            <a:ext cx="7681914"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1026" name="Picture 2" descr="\\SERVER3\Restrict\FTP_Root\Clients\White_Whale\5-10153_PDC_Breakout_Support_11-15\Template\Artwork\pdc_logo.png"/>
          <p:cNvPicPr>
            <a:picLocks noChangeAspect="1" noChangeArrowheads="1"/>
          </p:cNvPicPr>
          <p:nvPr/>
        </p:nvPicPr>
        <p:blipFill>
          <a:blip r:embed="rId2" cstate="print"/>
          <a:srcRect/>
          <a:stretch>
            <a:fillRect/>
          </a:stretch>
        </p:blipFill>
        <p:spPr bwMode="auto">
          <a:xfrm>
            <a:off x="7162800" y="6350793"/>
            <a:ext cx="1600200" cy="371475"/>
          </a:xfrm>
          <a:prstGeom prst="rect">
            <a:avLst/>
          </a:prstGeom>
          <a:noFill/>
        </p:spPr>
      </p:pic>
      <p:sp>
        <p:nvSpPr>
          <p:cNvPr id="6" name="Text Placeholder 5"/>
          <p:cNvSpPr>
            <a:spLocks noGrp="1"/>
          </p:cNvSpPr>
          <p:nvPr>
            <p:ph type="body" sz="quarter" idx="10" hasCustomPrompt="1"/>
          </p:nvPr>
        </p:nvSpPr>
        <p:spPr>
          <a:xfrm>
            <a:off x="381000" y="323850"/>
            <a:ext cx="2712244" cy="276999"/>
          </a:xfrm>
        </p:spPr>
        <p:txBody>
          <a:bodyPr/>
          <a:lstStyle>
            <a:lvl1pPr marL="0" indent="0">
              <a:buNone/>
              <a:defRPr sz="2000" baseline="0"/>
            </a:lvl1pPr>
          </a:lstStyle>
          <a:p>
            <a:pPr lvl="0"/>
            <a:r>
              <a:rPr lang="en-US" dirty="0" smtClean="0"/>
              <a:t>Session Code:</a:t>
            </a:r>
            <a:endParaRPr lang="en-US" dirty="0"/>
          </a:p>
        </p:txBody>
      </p:sp>
    </p:spTree>
    <p:extLst>
      <p:ext uri="{BB962C8B-B14F-4D97-AF65-F5344CB8AC3E}">
        <p14:creationId xmlns:p14="http://schemas.microsoft.com/office/powerpoint/2010/main" val="4018765774"/>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730249" y="3792538"/>
            <a:ext cx="7681914"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1026" name="Picture 2" descr="\\SERVER3\Restrict\FTP_Root\Clients\White_Whale\5-10153_PDC_Breakout_Support_11-15\Template\Artwork\pdc_logo.png"/>
          <p:cNvPicPr>
            <a:picLocks noChangeAspect="1" noChangeArrowheads="1"/>
          </p:cNvPicPr>
          <p:nvPr/>
        </p:nvPicPr>
        <p:blipFill>
          <a:blip r:embed="rId2" cstate="print"/>
          <a:srcRect/>
          <a:stretch>
            <a:fillRect/>
          </a:stretch>
        </p:blipFill>
        <p:spPr bwMode="auto">
          <a:xfrm>
            <a:off x="7162800" y="6350793"/>
            <a:ext cx="1600200" cy="371475"/>
          </a:xfrm>
          <a:prstGeom prst="rect">
            <a:avLst/>
          </a:prstGeom>
          <a:noFill/>
        </p:spPr>
      </p:pic>
      <p:sp>
        <p:nvSpPr>
          <p:cNvPr id="6" name="Text Placeholder 5"/>
          <p:cNvSpPr>
            <a:spLocks noGrp="1"/>
          </p:cNvSpPr>
          <p:nvPr>
            <p:ph type="body" sz="quarter" idx="10" hasCustomPrompt="1"/>
          </p:nvPr>
        </p:nvSpPr>
        <p:spPr>
          <a:xfrm>
            <a:off x="381000" y="323850"/>
            <a:ext cx="2712244" cy="276999"/>
          </a:xfrm>
        </p:spPr>
        <p:txBody>
          <a:bodyPr/>
          <a:lstStyle>
            <a:lvl1pPr marL="0" indent="0">
              <a:buNone/>
              <a:defRPr sz="2000" baseline="0"/>
            </a:lvl1pPr>
          </a:lstStyle>
          <a:p>
            <a:pPr lvl="0"/>
            <a:r>
              <a:rPr lang="en-US" dirty="0" smtClean="0"/>
              <a:t>Session Code:</a:t>
            </a:r>
            <a:endParaRPr lang="en-US" dirty="0"/>
          </a:p>
        </p:txBody>
      </p:sp>
    </p:spTree>
    <p:extLst>
      <p:ext uri="{BB962C8B-B14F-4D97-AF65-F5344CB8AC3E}">
        <p14:creationId xmlns:p14="http://schemas.microsoft.com/office/powerpoint/2010/main" val="401876577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BIG Content_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spc="0" baseline="0"/>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7200" y="1295400"/>
            <a:ext cx="8305800" cy="2000548"/>
          </a:xfrm>
        </p:spPr>
        <p:txBody>
          <a:bodyPr/>
          <a:lstStyle>
            <a:lvl1pPr>
              <a:buFont typeface="Arial" pitchFamily="34" charset="0"/>
              <a:buChar char="•"/>
              <a:defRPr/>
            </a:lvl1pPr>
            <a:lvl2pPr>
              <a:buFont typeface="Arial" pitchFamily="34" charset="0"/>
              <a:buChar char="•"/>
              <a:defRPr/>
            </a:lvl2pPr>
            <a:lvl3pPr>
              <a:buFont typeface="Arial" pitchFamily="34" charset="0"/>
              <a:buChar char="•"/>
              <a:defRPr/>
            </a:lvl3pPr>
            <a:lvl4pPr>
              <a:buFont typeface="Arial" pitchFamily="34" charset="0"/>
              <a:buChar char="•"/>
              <a:defRPr/>
            </a:lvl4pPr>
            <a:lvl5pPr>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609067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background slide">
    <p:spTree>
      <p:nvGrpSpPr>
        <p:cNvPr id="1" name=""/>
        <p:cNvGrpSpPr/>
        <p:nvPr/>
      </p:nvGrpSpPr>
      <p:grpSpPr>
        <a:xfrm>
          <a:off x="0" y="0"/>
          <a:ext cx="0" cy="0"/>
          <a:chOff x="0" y="0"/>
          <a:chExt cx="0" cy="0"/>
        </a:xfrm>
      </p:grpSpPr>
      <p:sp>
        <p:nvSpPr>
          <p:cNvPr id="4" name="Title 3"/>
          <p:cNvSpPr>
            <a:spLocks noGrp="1"/>
          </p:cNvSpPr>
          <p:nvPr>
            <p:ph type="title"/>
          </p:nvPr>
        </p:nvSpPr>
        <p:spPr>
          <a:xfrm>
            <a:off x="457200" y="457200"/>
            <a:ext cx="8229600" cy="762000"/>
          </a:xfrm>
          <a:prstGeom prst="rect">
            <a:avLst/>
          </a:prstGeom>
        </p:spPr>
        <p:txBody>
          <a:bodyPr vert="horz"/>
          <a:lstStyle>
            <a:lvl1pPr algn="l">
              <a:defRPr sz="3600" b="0">
                <a:solidFill>
                  <a:srgbClr val="FE5815"/>
                </a:solidFill>
                <a:latin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959655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7918352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Text Slide - Blue">
    <p:spTree>
      <p:nvGrpSpPr>
        <p:cNvPr id="1" name=""/>
        <p:cNvGrpSpPr/>
        <p:nvPr/>
      </p:nvGrpSpPr>
      <p:grpSpPr>
        <a:xfrm>
          <a:off x="0" y="0"/>
          <a:ext cx="0" cy="0"/>
          <a:chOff x="0" y="0"/>
          <a:chExt cx="0" cy="0"/>
        </a:xfrm>
      </p:grpSpPr>
      <p:pic>
        <p:nvPicPr>
          <p:cNvPr id="5" name="Picture 2" descr="C:\wamp\www\microsoft\template\assets\Picture1.jpg"/>
          <p:cNvPicPr>
            <a:picLocks noChangeAspect="1" noChangeArrowheads="1"/>
          </p:cNvPicPr>
          <p:nvPr/>
        </p:nvPicPr>
        <p:blipFill>
          <a:blip r:embed="rId2" cstate="print"/>
          <a:srcRect/>
          <a:stretch>
            <a:fillRect/>
          </a:stretch>
        </p:blipFill>
        <p:spPr bwMode="auto">
          <a:xfrm>
            <a:off x="-1" y="0"/>
            <a:ext cx="9144001" cy="6353176"/>
          </a:xfrm>
          <a:prstGeom prst="rect">
            <a:avLst/>
          </a:prstGeom>
          <a:noFill/>
        </p:spPr>
      </p:pic>
      <p:sp>
        <p:nvSpPr>
          <p:cNvPr id="8" name="Title 1"/>
          <p:cNvSpPr>
            <a:spLocks noGrp="1"/>
          </p:cNvSpPr>
          <p:nvPr>
            <p:ph type="title" hasCustomPrompt="1"/>
          </p:nvPr>
        </p:nvSpPr>
        <p:spPr>
          <a:xfrm>
            <a:off x="753611" y="512326"/>
            <a:ext cx="8229600" cy="563562"/>
          </a:xfrm>
          <a:prstGeom prst="rect">
            <a:avLst/>
          </a:prstGeom>
        </p:spPr>
        <p:txBody>
          <a:bodyPr/>
          <a:lstStyle>
            <a:lvl1pPr algn="l">
              <a:defRPr sz="3600">
                <a:solidFill>
                  <a:schemeClr val="bg1"/>
                </a:solidFill>
              </a:defRPr>
            </a:lvl1pPr>
          </a:lstStyle>
          <a:p>
            <a:r>
              <a:rPr lang="en-US" dirty="0" smtClean="0"/>
              <a:t>Headline Goes Here</a:t>
            </a:r>
            <a:endParaRPr lang="en-US" dirty="0"/>
          </a:p>
        </p:txBody>
      </p:sp>
      <p:sp>
        <p:nvSpPr>
          <p:cNvPr id="11" name="Text Placeholder 10"/>
          <p:cNvSpPr>
            <a:spLocks noGrp="1"/>
          </p:cNvSpPr>
          <p:nvPr>
            <p:ph type="body" sz="quarter" idx="10" hasCustomPrompt="1"/>
          </p:nvPr>
        </p:nvSpPr>
        <p:spPr>
          <a:xfrm>
            <a:off x="770389" y="1092666"/>
            <a:ext cx="8229600" cy="533400"/>
          </a:xfrm>
          <a:prstGeom prst="rect">
            <a:avLst/>
          </a:prstGeom>
        </p:spPr>
        <p:txBody>
          <a:bodyPr/>
          <a:lstStyle>
            <a:lvl1pPr>
              <a:buNone/>
              <a:defRPr sz="2700" baseline="0">
                <a:solidFill>
                  <a:schemeClr val="bg1"/>
                </a:solidFill>
                <a:latin typeface="Segoe" pitchFamily="34" charset="0"/>
              </a:defRPr>
            </a:lvl1pPr>
          </a:lstStyle>
          <a:p>
            <a:pPr lvl="0"/>
            <a:r>
              <a:rPr lang="en-US" dirty="0" smtClean="0"/>
              <a:t>Subhead goes here</a:t>
            </a:r>
            <a:endParaRPr lang="en-US" dirty="0"/>
          </a:p>
        </p:txBody>
      </p:sp>
    </p:spTree>
    <p:extLst>
      <p:ext uri="{BB962C8B-B14F-4D97-AF65-F5344CB8AC3E}">
        <p14:creationId xmlns:p14="http://schemas.microsoft.com/office/powerpoint/2010/main" val="134734190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_section title slide">
    <p:spTree>
      <p:nvGrpSpPr>
        <p:cNvPr id="1" name=""/>
        <p:cNvGrpSpPr/>
        <p:nvPr/>
      </p:nvGrpSpPr>
      <p:grpSpPr>
        <a:xfrm>
          <a:off x="0" y="0"/>
          <a:ext cx="0" cy="0"/>
          <a:chOff x="0" y="0"/>
          <a:chExt cx="0" cy="0"/>
        </a:xfrm>
      </p:grpSpPr>
      <p:pic>
        <p:nvPicPr>
          <p:cNvPr id="3" name="Picture 2" descr="section_title_slide.png"/>
          <p:cNvPicPr>
            <a:picLocks noChangeAspect="1"/>
          </p:cNvPicPr>
          <p:nvPr/>
        </p:nvPicPr>
        <p:blipFill>
          <a:blip r:embed="rId2" cstate="print"/>
          <a:stretch>
            <a:fillRect/>
          </a:stretch>
        </p:blipFill>
        <p:spPr>
          <a:xfrm>
            <a:off x="-12700" y="-54818"/>
            <a:ext cx="9220200" cy="6925517"/>
          </a:xfrm>
          <a:prstGeom prst="rect">
            <a:avLst/>
          </a:prstGeom>
        </p:spPr>
      </p:pic>
    </p:spTree>
    <p:extLst>
      <p:ext uri="{BB962C8B-B14F-4D97-AF65-F5344CB8AC3E}">
        <p14:creationId xmlns:p14="http://schemas.microsoft.com/office/powerpoint/2010/main" val="3383984122"/>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gradFill>
            <a:gsLst>
              <a:gs pos="0">
                <a:schemeClr val="tx1">
                  <a:alpha val="73000"/>
                </a:schemeClr>
              </a:gs>
              <a:gs pos="100000">
                <a:schemeClr val="tx1">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417"/>
            <a:endParaRPr lang="en-US" sz="2400">
              <a:solidFill>
                <a:prstClr val="white"/>
              </a:solidFill>
            </a:endParaRPr>
          </a:p>
        </p:txBody>
      </p:sp>
      <p:sp>
        <p:nvSpPr>
          <p:cNvPr id="2" name="Title 1"/>
          <p:cNvSpPr>
            <a:spLocks noGrp="1"/>
          </p:cNvSpPr>
          <p:nvPr>
            <p:ph type="ctrTitle"/>
          </p:nvPr>
        </p:nvSpPr>
        <p:spPr>
          <a:xfrm>
            <a:off x="685800" y="2130445"/>
            <a:ext cx="7772400" cy="1470025"/>
          </a:xfrm>
          <a:effectLst/>
        </p:spPr>
        <p:txBody>
          <a:bodyPr/>
          <a:lstStyle>
            <a:lvl1pPr>
              <a:defRPr sz="5300"/>
            </a:lvl1pPr>
          </a:lstStyle>
          <a:p>
            <a:r>
              <a:rPr lang="en-US" smtClean="0"/>
              <a:t>Click to edit Master title style</a:t>
            </a:r>
            <a:endParaRPr lang="en-US" dirty="0"/>
          </a:p>
        </p:txBody>
      </p:sp>
      <p:sp>
        <p:nvSpPr>
          <p:cNvPr id="4" name="Rectangle 3"/>
          <p:cNvSpPr/>
          <p:nvPr/>
        </p:nvSpPr>
        <p:spPr>
          <a:xfrm>
            <a:off x="0" y="0"/>
            <a:ext cx="9144000" cy="6858000"/>
          </a:xfrm>
          <a:prstGeom prst="rect">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417"/>
            <a:endParaRPr lang="en-US" sz="2400">
              <a:solidFill>
                <a:prstClr val="white"/>
              </a:solidFill>
            </a:endParaRPr>
          </a:p>
        </p:txBody>
      </p:sp>
    </p:spTree>
    <p:extLst>
      <p:ext uri="{BB962C8B-B14F-4D97-AF65-F5344CB8AC3E}">
        <p14:creationId xmlns:p14="http://schemas.microsoft.com/office/powerpoint/2010/main" val="1007293281"/>
      </p:ext>
    </p:extLst>
  </p:cSld>
  <p:clrMapOvr>
    <a:masterClrMapping/>
  </p:clrMapOvr>
  <p:transition spd="med">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5_Title Slide">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gradFill>
            <a:gsLst>
              <a:gs pos="0">
                <a:schemeClr val="tx1">
                  <a:alpha val="73000"/>
                </a:schemeClr>
              </a:gs>
              <a:gs pos="100000">
                <a:schemeClr val="tx1">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417"/>
            <a:endParaRPr lang="en-US" sz="2400">
              <a:solidFill>
                <a:prstClr val="white"/>
              </a:solidFill>
            </a:endParaRPr>
          </a:p>
        </p:txBody>
      </p:sp>
      <p:sp>
        <p:nvSpPr>
          <p:cNvPr id="2" name="Title 1"/>
          <p:cNvSpPr>
            <a:spLocks noGrp="1"/>
          </p:cNvSpPr>
          <p:nvPr>
            <p:ph type="ctrTitle"/>
          </p:nvPr>
        </p:nvSpPr>
        <p:spPr>
          <a:xfrm>
            <a:off x="685801" y="2873376"/>
            <a:ext cx="5829806" cy="1470025"/>
          </a:xfrm>
          <a:effectLst/>
        </p:spPr>
        <p:txBody>
          <a:bodyPr anchor="t"/>
          <a:lstStyle>
            <a:lvl1pPr marL="566738" indent="-566738">
              <a:buFont typeface="Arial"/>
              <a:buNone/>
              <a:defRPr sz="4000">
                <a:latin typeface="Segoe"/>
                <a:cs typeface="Segoe"/>
              </a:defRPr>
            </a:lvl1pPr>
          </a:lstStyle>
          <a:p>
            <a:r>
              <a:rPr lang="en-US" smtClean="0"/>
              <a:t>Click to edit Master title style</a:t>
            </a:r>
            <a:endParaRPr lang="en-US" dirty="0"/>
          </a:p>
        </p:txBody>
      </p:sp>
      <p:sp>
        <p:nvSpPr>
          <p:cNvPr id="3" name="TextBox 2"/>
          <p:cNvSpPr txBox="1"/>
          <p:nvPr/>
        </p:nvSpPr>
        <p:spPr>
          <a:xfrm>
            <a:off x="685800" y="1828800"/>
            <a:ext cx="6287125" cy="523220"/>
          </a:xfrm>
          <a:prstGeom prst="rect">
            <a:avLst/>
          </a:prstGeom>
          <a:noFill/>
        </p:spPr>
        <p:txBody>
          <a:bodyPr wrap="square" rtlCol="0">
            <a:spAutoFit/>
          </a:bodyPr>
          <a:lstStyle/>
          <a:p>
            <a:pPr defTabSz="609417"/>
            <a:r>
              <a:rPr lang="en-US" sz="2800" dirty="0" smtClean="0">
                <a:solidFill>
                  <a:srgbClr val="F79646">
                    <a:lumMod val="40000"/>
                    <a:lumOff val="60000"/>
                  </a:srgbClr>
                </a:solidFill>
                <a:latin typeface="Segoe"/>
                <a:cs typeface="Segoe"/>
              </a:rPr>
              <a:t>Announcing:</a:t>
            </a:r>
            <a:endParaRPr lang="en-US" sz="2800" dirty="0">
              <a:solidFill>
                <a:srgbClr val="F79646">
                  <a:lumMod val="40000"/>
                  <a:lumOff val="60000"/>
                </a:srgbClr>
              </a:solidFill>
              <a:latin typeface="Segoe"/>
              <a:cs typeface="Segoe"/>
            </a:endParaRPr>
          </a:p>
        </p:txBody>
      </p:sp>
      <p:cxnSp>
        <p:nvCxnSpPr>
          <p:cNvPr id="5" name="Straight Connector 4"/>
          <p:cNvCxnSpPr/>
          <p:nvPr/>
        </p:nvCxnSpPr>
        <p:spPr>
          <a:xfrm>
            <a:off x="685800" y="2589212"/>
            <a:ext cx="5829806" cy="1588"/>
          </a:xfrm>
          <a:prstGeom prst="line">
            <a:avLst/>
          </a:prstGeom>
          <a:ln w="25400" cap="flat" cmpd="sng" algn="ctr">
            <a:solidFill>
              <a:schemeClr val="bg1">
                <a:alpha val="1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0" y="0"/>
            <a:ext cx="9144000" cy="6858000"/>
          </a:xfrm>
          <a:prstGeom prst="rect">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417"/>
            <a:endParaRPr lang="en-US" sz="2400">
              <a:solidFill>
                <a:prstClr val="white"/>
              </a:solidFill>
            </a:endParaRPr>
          </a:p>
        </p:txBody>
      </p:sp>
    </p:spTree>
    <p:extLst>
      <p:ext uri="{BB962C8B-B14F-4D97-AF65-F5344CB8AC3E}">
        <p14:creationId xmlns:p14="http://schemas.microsoft.com/office/powerpoint/2010/main" val="1473891582"/>
      </p:ext>
    </p:extLst>
  </p:cSld>
  <p:clrMapOvr>
    <a:masterClrMapping/>
  </p:clrMapOv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6_Title Slide">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gradFill>
            <a:gsLst>
              <a:gs pos="0">
                <a:schemeClr val="tx1">
                  <a:alpha val="73000"/>
                </a:schemeClr>
              </a:gs>
              <a:gs pos="100000">
                <a:schemeClr val="tx1">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417"/>
            <a:endParaRPr lang="en-US" sz="2400">
              <a:solidFill>
                <a:prstClr val="white"/>
              </a:solidFill>
            </a:endParaRPr>
          </a:p>
        </p:txBody>
      </p:sp>
      <p:sp>
        <p:nvSpPr>
          <p:cNvPr id="2" name="Title 1"/>
          <p:cNvSpPr>
            <a:spLocks noGrp="1"/>
          </p:cNvSpPr>
          <p:nvPr>
            <p:ph type="ctrTitle"/>
          </p:nvPr>
        </p:nvSpPr>
        <p:spPr>
          <a:xfrm>
            <a:off x="685800" y="2130445"/>
            <a:ext cx="7772400" cy="1470025"/>
          </a:xfrm>
          <a:effectLst/>
        </p:spPr>
        <p:txBody>
          <a:bodyPr/>
          <a:lstStyle>
            <a:lvl1pPr>
              <a:defRPr sz="5300">
                <a:solidFill>
                  <a:schemeClr val="accent1">
                    <a:lumMod val="40000"/>
                    <a:lumOff val="60000"/>
                  </a:schemeClr>
                </a:solidFill>
              </a:defRPr>
            </a:lvl1pPr>
          </a:lstStyle>
          <a:p>
            <a:r>
              <a:rPr lang="en-US" smtClean="0"/>
              <a:t>Click to edit Master title style</a:t>
            </a:r>
            <a:endParaRPr lang="en-US" dirty="0"/>
          </a:p>
        </p:txBody>
      </p:sp>
      <p:sp>
        <p:nvSpPr>
          <p:cNvPr id="4" name="Rectangle 3"/>
          <p:cNvSpPr/>
          <p:nvPr/>
        </p:nvSpPr>
        <p:spPr>
          <a:xfrm>
            <a:off x="0" y="0"/>
            <a:ext cx="9144000" cy="6858000"/>
          </a:xfrm>
          <a:prstGeom prst="rect">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417"/>
            <a:endParaRPr lang="en-US" sz="2400">
              <a:solidFill>
                <a:prstClr val="white"/>
              </a:solidFill>
            </a:endParaRPr>
          </a:p>
        </p:txBody>
      </p:sp>
    </p:spTree>
    <p:extLst>
      <p:ext uri="{BB962C8B-B14F-4D97-AF65-F5344CB8AC3E}">
        <p14:creationId xmlns:p14="http://schemas.microsoft.com/office/powerpoint/2010/main" val="2303429205"/>
      </p:ext>
    </p:extLst>
  </p:cSld>
  <p:clrMapOvr>
    <a:masterClrMapping/>
  </p:clrMapOv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8_Title Slide">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gradFill>
            <a:gsLst>
              <a:gs pos="0">
                <a:schemeClr val="tx1">
                  <a:alpha val="73000"/>
                </a:schemeClr>
              </a:gs>
              <a:gs pos="100000">
                <a:schemeClr val="tx1">
                  <a:alpha val="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417"/>
            <a:endParaRPr lang="en-US" sz="2400">
              <a:solidFill>
                <a:prstClr val="white"/>
              </a:solidFill>
            </a:endParaRPr>
          </a:p>
        </p:txBody>
      </p:sp>
      <p:sp>
        <p:nvSpPr>
          <p:cNvPr id="2" name="Title 1"/>
          <p:cNvSpPr>
            <a:spLocks noGrp="1"/>
          </p:cNvSpPr>
          <p:nvPr>
            <p:ph type="ctrTitle"/>
          </p:nvPr>
        </p:nvSpPr>
        <p:spPr>
          <a:xfrm>
            <a:off x="685800" y="2130445"/>
            <a:ext cx="7772400" cy="1470025"/>
          </a:xfrm>
          <a:effectLst/>
        </p:spPr>
        <p:txBody>
          <a:bodyPr/>
          <a:lstStyle>
            <a:lvl1pPr>
              <a:defRPr sz="5300">
                <a:solidFill>
                  <a:schemeClr val="accent3">
                    <a:lumMod val="40000"/>
                    <a:lumOff val="60000"/>
                  </a:schemeClr>
                </a:solidFill>
              </a:defRPr>
            </a:lvl1pPr>
          </a:lstStyle>
          <a:p>
            <a:r>
              <a:rPr lang="en-US" smtClean="0"/>
              <a:t>Click to edit Master title style</a:t>
            </a:r>
            <a:endParaRPr lang="en-US" dirty="0"/>
          </a:p>
        </p:txBody>
      </p:sp>
      <p:sp>
        <p:nvSpPr>
          <p:cNvPr id="4" name="Rectangle 3"/>
          <p:cNvSpPr/>
          <p:nvPr/>
        </p:nvSpPr>
        <p:spPr>
          <a:xfrm>
            <a:off x="0" y="0"/>
            <a:ext cx="9144000" cy="6858000"/>
          </a:xfrm>
          <a:prstGeom prst="rect">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417"/>
            <a:endParaRPr lang="en-US" sz="2400">
              <a:solidFill>
                <a:prstClr val="white"/>
              </a:solidFill>
            </a:endParaRPr>
          </a:p>
        </p:txBody>
      </p:sp>
    </p:spTree>
    <p:extLst>
      <p:ext uri="{BB962C8B-B14F-4D97-AF65-F5344CB8AC3E}">
        <p14:creationId xmlns:p14="http://schemas.microsoft.com/office/powerpoint/2010/main" val="3213380587"/>
      </p:ext>
    </p:extLst>
  </p:cSld>
  <p:clrMapOvr>
    <a:masterClrMapping/>
  </p:clrMapOv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7_Title Slide">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417"/>
            <a:endParaRPr lang="en-US" sz="2400">
              <a:solidFill>
                <a:prstClr val="white"/>
              </a:solidFill>
            </a:endParaRPr>
          </a:p>
        </p:txBody>
      </p:sp>
    </p:spTree>
    <p:extLst>
      <p:ext uri="{BB962C8B-B14F-4D97-AF65-F5344CB8AC3E}">
        <p14:creationId xmlns:p14="http://schemas.microsoft.com/office/powerpoint/2010/main" val="484539381"/>
      </p:ext>
    </p:extLst>
  </p:cSld>
  <p:clrMapOvr>
    <a:masterClrMapping/>
  </p:clrMapOv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9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4000" b="1"/>
            </a:lvl1pPr>
          </a:lstStyle>
          <a:p>
            <a:r>
              <a:rPr lang="en-US" smtClean="0"/>
              <a:t>Click to edit Master title style</a:t>
            </a:r>
            <a:endParaRPr lang="en-US" dirty="0"/>
          </a:p>
        </p:txBody>
      </p:sp>
      <p:sp>
        <p:nvSpPr>
          <p:cNvPr id="3" name="Subtitle 2"/>
          <p:cNvSpPr>
            <a:spLocks noGrp="1"/>
          </p:cNvSpPr>
          <p:nvPr>
            <p:ph type="subTitle" idx="1"/>
          </p:nvPr>
        </p:nvSpPr>
        <p:spPr>
          <a:xfrm>
            <a:off x="730249" y="3792538"/>
            <a:ext cx="7681914"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1026" name="Picture 2" descr="\\SERVER3\Restrict\FTP_Root\Clients\White_Whale\5-10153_PDC_Breakout_Support_11-15\Template\Artwork\pdc_logo.png"/>
          <p:cNvPicPr>
            <a:picLocks noChangeAspect="1" noChangeArrowheads="1"/>
          </p:cNvPicPr>
          <p:nvPr/>
        </p:nvPicPr>
        <p:blipFill>
          <a:blip r:embed="rId2" cstate="print"/>
          <a:srcRect/>
          <a:stretch>
            <a:fillRect/>
          </a:stretch>
        </p:blipFill>
        <p:spPr bwMode="auto">
          <a:xfrm>
            <a:off x="7162800" y="6350793"/>
            <a:ext cx="1600200" cy="371475"/>
          </a:xfrm>
          <a:prstGeom prst="rect">
            <a:avLst/>
          </a:prstGeom>
          <a:noFill/>
        </p:spPr>
      </p:pic>
      <p:sp>
        <p:nvSpPr>
          <p:cNvPr id="6" name="Text Placeholder 5"/>
          <p:cNvSpPr>
            <a:spLocks noGrp="1"/>
          </p:cNvSpPr>
          <p:nvPr>
            <p:ph type="body" sz="quarter" idx="10" hasCustomPrompt="1"/>
          </p:nvPr>
        </p:nvSpPr>
        <p:spPr>
          <a:xfrm>
            <a:off x="381000" y="323850"/>
            <a:ext cx="2712244" cy="276999"/>
          </a:xfrm>
        </p:spPr>
        <p:txBody>
          <a:bodyPr/>
          <a:lstStyle>
            <a:lvl1pPr marL="0" indent="0">
              <a:buNone/>
              <a:defRPr sz="2000" baseline="0"/>
            </a:lvl1pPr>
          </a:lstStyle>
          <a:p>
            <a:pPr lvl="0"/>
            <a:r>
              <a:rPr lang="en-US" dirty="0" smtClean="0"/>
              <a:t>Session Code:</a:t>
            </a:r>
            <a:endParaRPr lang="en-US" dirty="0"/>
          </a:p>
        </p:txBody>
      </p:sp>
    </p:spTree>
    <p:extLst>
      <p:ext uri="{BB962C8B-B14F-4D97-AF65-F5344CB8AC3E}">
        <p14:creationId xmlns:p14="http://schemas.microsoft.com/office/powerpoint/2010/main" val="1985795835"/>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73119168"/>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 and Content - Future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p:nvSpPr>
        <p:spPr>
          <a:xfrm>
            <a:off x="7924800" y="0"/>
            <a:ext cx="1219200" cy="323850"/>
          </a:xfrm>
          <a:prstGeom prst="rect">
            <a:avLst/>
          </a:prstGeom>
          <a:noFill/>
        </p:spPr>
        <p:txBody>
          <a:bodyPr>
            <a:spAutoFit/>
          </a:bodyPr>
          <a:lstStyle/>
          <a:p>
            <a:pPr fontAlgn="auto">
              <a:spcBef>
                <a:spcPts val="0"/>
              </a:spcBef>
              <a:spcAft>
                <a:spcPts val="0"/>
              </a:spcAft>
              <a:buClr>
                <a:schemeClr val="bg1"/>
              </a:buClr>
              <a:buFont typeface="Calibri" pitchFamily="34" charset="0"/>
              <a:buNone/>
              <a:defRPr/>
            </a:pPr>
            <a:r>
              <a:rPr lang="en-US" sz="1500" b="1" dirty="0">
                <a:solidFill>
                  <a:srgbClr val="CDD5E1"/>
                </a:solidFill>
                <a:latin typeface="+mn-lt"/>
                <a:ea typeface="+mn-ea"/>
                <a:cs typeface="+mn-cs"/>
              </a:rPr>
              <a:t>&gt;&gt;FUTURE</a:t>
            </a:r>
          </a:p>
        </p:txBody>
      </p:sp>
    </p:spTree>
    <p:extLst>
      <p:ext uri="{BB962C8B-B14F-4D97-AF65-F5344CB8AC3E}">
        <p14:creationId xmlns:p14="http://schemas.microsoft.com/office/powerpoint/2010/main" val="1897722051"/>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36958100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3" y="1905001"/>
            <a:ext cx="7683913" cy="1523497"/>
          </a:xfrm>
        </p:spPr>
        <p:txBody>
          <a:bodyPr>
            <a:noAutofit/>
          </a:bodyPr>
          <a:lstStyle>
            <a:lvl1pPr>
              <a:lnSpc>
                <a:spcPct val="90000"/>
              </a:lnSpc>
              <a:defRPr sz="5400">
                <a:gradFill>
                  <a:gsLst>
                    <a:gs pos="0">
                      <a:srgbClr val="FFFFFF"/>
                    </a:gs>
                    <a:gs pos="50000">
                      <a:srgbClr val="FFFFFF"/>
                    </a:gs>
                    <a:gs pos="100000">
                      <a:srgbClr val="FFFFFF"/>
                    </a:gs>
                  </a:gsLst>
                  <a:lin ang="5400000" scaled="0"/>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27662" y="4343401"/>
            <a:ext cx="7683914"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05189908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2" y="686053"/>
            <a:ext cx="7674385"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27662" y="4344990"/>
            <a:ext cx="7674385"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7662" y="2362200"/>
            <a:ext cx="7683914"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tx1">
                        <a:lumMod val="75000"/>
                      </a:schemeClr>
                    </a:gs>
                    <a:gs pos="88000">
                      <a:schemeClr val="tx1">
                        <a:lumMod val="75000"/>
                      </a:schemeClr>
                    </a:gs>
                  </a:gsLst>
                  <a:lin ang="5400000" scaled="0"/>
                </a:gradFill>
                <a:effectLst/>
                <a:uLnTx/>
                <a:uFillTx/>
                <a:latin typeface="+mn-lt"/>
                <a:ea typeface="+mn-ea"/>
                <a:cs typeface="+mn-cs"/>
              </a:defRPr>
            </a:lvl1pPr>
          </a:lstStyle>
          <a:p>
            <a:pPr lvl="0"/>
            <a:r>
              <a:rPr lang="en-US" dirty="0" smtClean="0"/>
              <a:t>click to…</a:t>
            </a:r>
          </a:p>
        </p:txBody>
      </p:sp>
    </p:spTree>
    <p:extLst>
      <p:ext uri="{BB962C8B-B14F-4D97-AF65-F5344CB8AC3E}">
        <p14:creationId xmlns:p14="http://schemas.microsoft.com/office/powerpoint/2010/main" val="308928894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6093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a:buClr>
                <a:srgbClr val="FFFFFF"/>
              </a:buClr>
              <a:defRPr/>
            </a:lvl1pPr>
            <a:lvl2pPr>
              <a:buClr>
                <a:srgbClr val="FFFFFF"/>
              </a:buClr>
              <a:defRPr/>
            </a:lvl2pPr>
            <a:lvl3pPr>
              <a:buClr>
                <a:srgbClr val="FFFFFF"/>
              </a:buClr>
              <a:defRPr/>
            </a:lvl3pPr>
            <a:lvl4pPr>
              <a:buClr>
                <a:srgbClr val="FFFFFF"/>
              </a:buClr>
              <a:defRPr/>
            </a:lvl4pPr>
            <a:lvl5pPr>
              <a:buClr>
                <a:srgbClr val="FFFFFF"/>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5571109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447799"/>
            <a:ext cx="8363938" cy="2000548"/>
          </a:xfrm>
        </p:spPr>
        <p:txBody>
          <a:bodyPr/>
          <a:lstStyle>
            <a:lvl1pPr>
              <a:lnSpc>
                <a:spcPct val="90000"/>
              </a:lnSpc>
              <a:buClr>
                <a:srgbClr val="FFFFFF"/>
              </a:buClr>
              <a:defRPr/>
            </a:lvl1pPr>
            <a:lvl2pPr>
              <a:lnSpc>
                <a:spcPct val="90000"/>
              </a:lnSpc>
              <a:buClr>
                <a:srgbClr val="FFFFFF"/>
              </a:buClr>
              <a:defRPr/>
            </a:lvl2pPr>
            <a:lvl3pPr>
              <a:lnSpc>
                <a:spcPct val="90000"/>
              </a:lnSpc>
              <a:buClr>
                <a:srgbClr val="FFFFFF"/>
              </a:buClr>
              <a:defRPr/>
            </a:lvl3pPr>
            <a:lvl4pPr>
              <a:lnSpc>
                <a:spcPct val="90000"/>
              </a:lnSpc>
              <a:buClr>
                <a:srgbClr val="FFFFFF"/>
              </a:buClr>
              <a:defRPr/>
            </a:lvl4pPr>
            <a:lvl5pPr>
              <a:lnSpc>
                <a:spcPct val="90000"/>
              </a:lnSpc>
              <a:buClr>
                <a:srgbClr val="FFFFFF"/>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3480771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9436" y="1447801"/>
            <a:ext cx="4115872" cy="1742015"/>
          </a:xfrm>
        </p:spPr>
        <p:txBody>
          <a:bodyPr/>
          <a:lstStyle>
            <a:lvl1pPr marL="339976" indent="-339976">
              <a:lnSpc>
                <a:spcPct val="90000"/>
              </a:lnSpc>
              <a:buClr>
                <a:srgbClr val="FFFFFF"/>
              </a:buClr>
              <a:defRPr sz="2800"/>
            </a:lvl1pPr>
            <a:lvl2pPr marL="673338" indent="-325424">
              <a:lnSpc>
                <a:spcPct val="90000"/>
              </a:lnSpc>
              <a:buClr>
                <a:srgbClr val="FFFFFF"/>
              </a:buClr>
              <a:defRPr sz="2400"/>
            </a:lvl2pPr>
            <a:lvl3pPr marL="953785" indent="-288384">
              <a:lnSpc>
                <a:spcPct val="90000"/>
              </a:lnSpc>
              <a:buClr>
                <a:srgbClr val="FFFFFF"/>
              </a:buClr>
              <a:defRPr sz="2000"/>
            </a:lvl3pPr>
            <a:lvl4pPr marL="1227618" indent="-273833">
              <a:lnSpc>
                <a:spcPct val="90000"/>
              </a:lnSpc>
              <a:buClr>
                <a:srgbClr val="FFFFFF"/>
              </a:buClr>
              <a:defRPr sz="1800"/>
            </a:lvl4pPr>
            <a:lvl5pPr marL="1516002" indent="-280447">
              <a:lnSpc>
                <a:spcPct val="90000"/>
              </a:lnSpc>
              <a:buClr>
                <a:srgbClr val="FFFFFF"/>
              </a:buCl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447801"/>
            <a:ext cx="4115872" cy="1742015"/>
          </a:xfrm>
        </p:spPr>
        <p:txBody>
          <a:bodyPr/>
          <a:lstStyle>
            <a:lvl1pPr marL="347914" indent="-347914">
              <a:lnSpc>
                <a:spcPct val="90000"/>
              </a:lnSpc>
              <a:buClr>
                <a:srgbClr val="FFFFFF"/>
              </a:buClr>
              <a:defRPr sz="2800"/>
            </a:lvl1pPr>
            <a:lvl2pPr marL="673338" indent="-339976">
              <a:lnSpc>
                <a:spcPct val="90000"/>
              </a:lnSpc>
              <a:buClr>
                <a:srgbClr val="FFFFFF"/>
              </a:buClr>
              <a:defRPr sz="2400"/>
            </a:lvl2pPr>
            <a:lvl3pPr marL="961722" indent="-302936">
              <a:lnSpc>
                <a:spcPct val="90000"/>
              </a:lnSpc>
              <a:buClr>
                <a:srgbClr val="FFFFFF"/>
              </a:buClr>
              <a:defRPr sz="2000"/>
            </a:lvl3pPr>
            <a:lvl4pPr marL="1227618" indent="-265896">
              <a:lnSpc>
                <a:spcPct val="90000"/>
              </a:lnSpc>
              <a:buClr>
                <a:srgbClr val="FFFFFF"/>
              </a:buClr>
              <a:defRPr sz="1800"/>
            </a:lvl4pPr>
            <a:lvl5pPr marL="1516002" indent="-273833">
              <a:lnSpc>
                <a:spcPct val="90000"/>
              </a:lnSpc>
              <a:buClr>
                <a:srgbClr val="FFFFFF"/>
              </a:buCl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61022991"/>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411553"/>
            <a:ext cx="4115872"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33600"/>
            <a:ext cx="4114800" cy="1537344"/>
          </a:xfrm>
        </p:spPr>
        <p:txBody>
          <a:bodyPr/>
          <a:lstStyle>
            <a:lvl1pPr marL="281770" indent="-281770">
              <a:buClr>
                <a:srgbClr val="FFFFFF"/>
              </a:buClr>
              <a:defRPr sz="2300"/>
            </a:lvl1pPr>
            <a:lvl2pPr marL="562218" indent="-265896">
              <a:buClr>
                <a:srgbClr val="FFFFFF"/>
              </a:buClr>
              <a:defRPr sz="2000"/>
            </a:lvl2pPr>
            <a:lvl3pPr marL="813562" indent="-243407">
              <a:buClr>
                <a:srgbClr val="FFFFFF"/>
              </a:buClr>
              <a:defRPr sz="1800"/>
            </a:lvl3pPr>
            <a:lvl4pPr marL="1050354" indent="-228856">
              <a:buClr>
                <a:srgbClr val="FFFFFF"/>
              </a:buClr>
              <a:defRPr sz="1700"/>
            </a:lvl4pPr>
            <a:lvl5pPr marL="1279210" indent="-206367">
              <a:buClr>
                <a:srgbClr val="FFFFFF"/>
              </a:buClr>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411553"/>
            <a:ext cx="4115872"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1"/>
            <a:ext cx="4115872" cy="1578619"/>
          </a:xfrm>
        </p:spPr>
        <p:txBody>
          <a:bodyPr/>
          <a:lstStyle>
            <a:lvl1pPr marL="296321" indent="-296321">
              <a:buClr>
                <a:srgbClr val="FFFFFF"/>
              </a:buClr>
              <a:defRPr sz="2300"/>
            </a:lvl1pPr>
            <a:lvl2pPr marL="570155" indent="-273833">
              <a:buClr>
                <a:srgbClr val="FFFFFF"/>
              </a:buClr>
              <a:defRPr sz="2000"/>
            </a:lvl2pPr>
            <a:lvl3pPr marL="821499" indent="-244730">
              <a:buClr>
                <a:srgbClr val="FFFFFF"/>
              </a:buClr>
              <a:defRPr sz="1800"/>
            </a:lvl3pPr>
            <a:lvl4pPr marL="1050354" indent="-236793">
              <a:buClr>
                <a:srgbClr val="FFFFFF"/>
              </a:buClr>
              <a:defRPr sz="1700"/>
            </a:lvl4pPr>
            <a:lvl5pPr marL="1279210" indent="-220919">
              <a:buClr>
                <a:srgbClr val="FFFFFF"/>
              </a:buClr>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70672621"/>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1519555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5196260"/>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MS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2" name="Picture 2" descr="Microsoft logo and tagline"/>
          <p:cNvPicPr>
            <a:picLocks noChangeAspect="1" noChangeArrowheads="1"/>
          </p:cNvPicPr>
          <p:nvPr userDrawn="1"/>
        </p:nvPicPr>
        <p:blipFill>
          <a:blip r:embed="rId3" cstate="print"/>
          <a:stretch>
            <a:fillRect/>
          </a:stretch>
        </p:blipFill>
        <p:spPr bwMode="black">
          <a:xfrm>
            <a:off x="2504710" y="2834640"/>
            <a:ext cx="4134580" cy="1188720"/>
          </a:xfrm>
          <a:prstGeom prst="rect">
            <a:avLst/>
          </a:prstGeom>
          <a:noFill/>
          <a:ln>
            <a:noFill/>
          </a:ln>
        </p:spPr>
      </p:pic>
      <p:sp>
        <p:nvSpPr>
          <p:cNvPr id="3" name="Text Box 3"/>
          <p:cNvSpPr txBox="1">
            <a:spLocks noChangeArrowheads="1"/>
          </p:cNvSpPr>
          <p:nvPr userDrawn="1"/>
        </p:nvSpPr>
        <p:spPr bwMode="blackWhite">
          <a:xfrm>
            <a:off x="381000" y="62484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 </a:t>
            </a:r>
            <a:r>
              <a:rPr lang="en-US" sz="700" dirty="0" smtClean="0">
                <a:gradFill>
                  <a:gsLst>
                    <a:gs pos="0">
                      <a:srgbClr val="FFFFFF"/>
                    </a:gs>
                    <a:gs pos="100000">
                      <a:srgbClr val="FFFFFF"/>
                    </a:gs>
                  </a:gsLst>
                  <a:lin ang="5400000" scaled="0"/>
                </a:gradFill>
                <a:latin typeface="Segoe UI" pitchFamily="34" charset="0"/>
                <a:cs typeface="Arial" charset="0"/>
              </a:rPr>
              <a:t>2009 Microsoft </a:t>
            </a:r>
            <a:r>
              <a:rPr lang="en-US" sz="700" dirty="0">
                <a:gradFill>
                  <a:gsLst>
                    <a:gs pos="0">
                      <a:srgbClr val="FFFFFF"/>
                    </a:gs>
                    <a:gs pos="100000">
                      <a:srgbClr val="FFFFFF"/>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gradFill>
                  <a:gsLst>
                    <a:gs pos="0">
                      <a:srgbClr val="FFFFFF"/>
                    </a:gs>
                    <a:gs pos="100000">
                      <a:srgbClr val="FFFFFF"/>
                    </a:gs>
                  </a:gsLst>
                  <a:lin ang="5400000" scaled="0"/>
                </a:gradFill>
                <a:latin typeface="Segoe UI" pitchFamily="34" charset="0"/>
                <a:cs typeface="Arial" charset="0"/>
              </a:rPr>
            </a:br>
            <a:r>
              <a:rPr lang="en-US" sz="700" dirty="0">
                <a:gradFill>
                  <a:gsLst>
                    <a:gs pos="0">
                      <a:srgbClr val="FFFFFF"/>
                    </a:gs>
                    <a:gs pos="100000">
                      <a:srgbClr val="FFFFFF"/>
                    </a:gs>
                  </a:gsLst>
                  <a:lin ang="5400000" scaled="0"/>
                </a:gradFill>
                <a:latin typeface="Segoe UI" pitchFamily="34" charset="0"/>
                <a:cs typeface="Arial" charset="0"/>
              </a:rPr>
              <a:t>MICROSOFT MAKES NO WARRANTIES, EXPRESS, IMPLIED OR STATUTORY, AS TO THE INFORMATION IN THIS PRESENTATION.</a:t>
            </a:r>
          </a:p>
        </p:txBody>
      </p:sp>
    </p:spTree>
    <p:extLst>
      <p:ext uri="{BB962C8B-B14F-4D97-AF65-F5344CB8AC3E}">
        <p14:creationId xmlns:p14="http://schemas.microsoft.com/office/powerpoint/2010/main" val="214035193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794089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1_Rik_sectionHeader">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alphaModFix amt="55000"/>
            <a:extLst>
              <a:ext uri="{28A0092B-C50C-407E-A947-70E740481C1C}">
                <a14:useLocalDpi xmlns:a14="http://schemas.microsoft.com/office/drawing/2010/main" val="0"/>
              </a:ext>
            </a:extLst>
          </a:blip>
          <a:stretch>
            <a:fillRect/>
          </a:stretch>
        </p:blipFill>
        <p:spPr>
          <a:xfrm>
            <a:off x="1" y="1786"/>
            <a:ext cx="9143999" cy="6856214"/>
          </a:xfrm>
          <a:prstGeom prst="rect">
            <a:avLst/>
          </a:prstGeom>
          <a:blipFill dpi="0" rotWithShape="1">
            <a:blip r:embed="rId3" cstate="print">
              <a:alphaModFix amt="55000"/>
            </a:blip>
            <a:srcRect/>
            <a:stretch>
              <a:fillRect/>
            </a:stretch>
          </a:blipFill>
          <a:ln w="55000" cap="flat" cmpd="thickThin" algn="ctr">
            <a:noFill/>
            <a:prstDash val="solid"/>
            <a:headEnd type="none" w="med" len="med"/>
            <a:tailEnd type="none" w="med" len="med"/>
          </a:ln>
          <a:effectLst/>
        </p:spPr>
      </p:pic>
      <p:sp>
        <p:nvSpPr>
          <p:cNvPr id="2" name="Title 1"/>
          <p:cNvSpPr>
            <a:spLocks noGrp="1"/>
          </p:cNvSpPr>
          <p:nvPr>
            <p:ph type="title"/>
          </p:nvPr>
        </p:nvSpPr>
        <p:spPr>
          <a:xfrm>
            <a:off x="1654956" y="5448304"/>
            <a:ext cx="5834089" cy="593736"/>
          </a:xfrm>
        </p:spPr>
        <p:txBody>
          <a:bodyPr anchor="t"/>
          <a:lstStyle>
            <a:lvl1pPr algn="ctr">
              <a:defRPr sz="4000" b="1" cap="all" baseline="0"/>
            </a:lvl1pPr>
          </a:lstStyle>
          <a:p>
            <a:r>
              <a:rPr lang="en-US" smtClean="0"/>
              <a:t>Click to edit Master title style</a:t>
            </a:r>
            <a:endParaRPr lang="en-GB" dirty="0"/>
          </a:p>
        </p:txBody>
      </p:sp>
      <p:sp>
        <p:nvSpPr>
          <p:cNvPr id="3" name="Text Placeholder 2"/>
          <p:cNvSpPr>
            <a:spLocks noGrp="1"/>
          </p:cNvSpPr>
          <p:nvPr>
            <p:ph type="body" idx="1"/>
          </p:nvPr>
        </p:nvSpPr>
        <p:spPr>
          <a:xfrm>
            <a:off x="2493155" y="4876800"/>
            <a:ext cx="4157690" cy="604029"/>
          </a:xfrm>
        </p:spPr>
        <p:txBody>
          <a:bodyPr anchor="b"/>
          <a:lstStyle>
            <a:lvl1pPr marL="0" indent="0" algn="ctr">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designEventTitleSlideImg.png"/>
          <p:cNvPicPr>
            <a:picLocks noChangeAspect="1"/>
          </p:cNvPicPr>
          <p:nvPr/>
        </p:nvPicPr>
        <p:blipFill>
          <a:blip r:embed="rId4" cstate="print"/>
          <a:stretch>
            <a:fillRect/>
          </a:stretch>
        </p:blipFill>
        <p:spPr>
          <a:xfrm>
            <a:off x="-252536" y="-27384"/>
            <a:ext cx="9649072" cy="3989317"/>
          </a:xfrm>
          <a:prstGeom prst="rect">
            <a:avLst/>
          </a:prstGeom>
        </p:spPr>
      </p:pic>
    </p:spTree>
    <p:extLst>
      <p:ext uri="{BB962C8B-B14F-4D97-AF65-F5344CB8AC3E}">
        <p14:creationId xmlns:p14="http://schemas.microsoft.com/office/powerpoint/2010/main" val="41078054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4095038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EDB35D"/>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1639634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3_Rik_sectionHeader">
    <p:spTree>
      <p:nvGrpSpPr>
        <p:cNvPr id="1" name=""/>
        <p:cNvGrpSpPr/>
        <p:nvPr/>
      </p:nvGrpSpPr>
      <p:grpSpPr>
        <a:xfrm>
          <a:off x="0" y="0"/>
          <a:ext cx="0" cy="0"/>
          <a:chOff x="0" y="0"/>
          <a:chExt cx="0" cy="0"/>
        </a:xfrm>
      </p:grpSpPr>
      <p:sp>
        <p:nvSpPr>
          <p:cNvPr id="2" name="Title 1"/>
          <p:cNvSpPr>
            <a:spLocks noGrp="1"/>
          </p:cNvSpPr>
          <p:nvPr>
            <p:ph type="title"/>
          </p:nvPr>
        </p:nvSpPr>
        <p:spPr>
          <a:xfrm>
            <a:off x="500034" y="3692520"/>
            <a:ext cx="4610146" cy="593736"/>
          </a:xfrm>
        </p:spPr>
        <p:txBody>
          <a:bodyPr anchor="t"/>
          <a:lstStyle>
            <a:lvl1pPr algn="r">
              <a:defRPr sz="4000" b="1" cap="all" baseline="0"/>
            </a:lvl1pPr>
          </a:lstStyle>
          <a:p>
            <a:r>
              <a:rPr lang="en-US" smtClean="0"/>
              <a:t>Click to edit Master title style</a:t>
            </a:r>
            <a:endParaRPr lang="en-GB" dirty="0"/>
          </a:p>
        </p:txBody>
      </p:sp>
      <p:sp>
        <p:nvSpPr>
          <p:cNvPr id="3" name="Text Placeholder 2"/>
          <p:cNvSpPr>
            <a:spLocks noGrp="1"/>
          </p:cNvSpPr>
          <p:nvPr>
            <p:ph type="body" idx="1"/>
          </p:nvPr>
        </p:nvSpPr>
        <p:spPr>
          <a:xfrm>
            <a:off x="1181090" y="3121016"/>
            <a:ext cx="3929090" cy="604029"/>
          </a:xfrm>
        </p:spPr>
        <p:txBody>
          <a:bodyPr anchor="b"/>
          <a:lstStyle>
            <a:lvl1pPr marL="0" indent="0" algn="r">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4" name="Picture 3" descr="logo_big.png"/>
          <p:cNvPicPr>
            <a:picLocks noChangeAspect="1"/>
          </p:cNvPicPr>
          <p:nvPr/>
        </p:nvPicPr>
        <p:blipFill>
          <a:blip r:embed="rId2" cstate="print"/>
          <a:stretch>
            <a:fillRect/>
          </a:stretch>
        </p:blipFill>
        <p:spPr>
          <a:xfrm>
            <a:off x="2252660" y="4052904"/>
            <a:ext cx="2743200" cy="1733550"/>
          </a:xfrm>
          <a:prstGeom prst="rect">
            <a:avLst/>
          </a:prstGeom>
        </p:spPr>
      </p:pic>
      <p:pic>
        <p:nvPicPr>
          <p:cNvPr id="6" name="Picture 5" descr="logo_big.png"/>
          <p:cNvPicPr>
            <a:picLocks noChangeAspect="1"/>
          </p:cNvPicPr>
          <p:nvPr/>
        </p:nvPicPr>
        <p:blipFill>
          <a:blip r:embed="rId2" cstate="print"/>
          <a:stretch>
            <a:fillRect/>
          </a:stretch>
        </p:blipFill>
        <p:spPr>
          <a:xfrm>
            <a:off x="2252660" y="4052904"/>
            <a:ext cx="2743200" cy="1733550"/>
          </a:xfrm>
          <a:prstGeom prst="rect">
            <a:avLst/>
          </a:prstGeom>
        </p:spPr>
      </p:pic>
      <p:pic>
        <p:nvPicPr>
          <p:cNvPr id="7" name="Picture 6"/>
          <p:cNvPicPr>
            <a:picLocks noChangeAspect="1"/>
          </p:cNvPicPr>
          <p:nvPr/>
        </p:nvPicPr>
        <p:blipFill>
          <a:blip r:embed="rId3" cstate="print">
            <a:alphaModFix amt="55000"/>
            <a:extLst>
              <a:ext uri="{28A0092B-C50C-407E-A947-70E740481C1C}">
                <a14:useLocalDpi xmlns:a14="http://schemas.microsoft.com/office/drawing/2010/main" val="0"/>
              </a:ext>
            </a:extLst>
          </a:blip>
          <a:stretch>
            <a:fillRect/>
          </a:stretch>
        </p:blipFill>
        <p:spPr>
          <a:xfrm>
            <a:off x="1" y="1786"/>
            <a:ext cx="9143999" cy="6856214"/>
          </a:xfrm>
          <a:prstGeom prst="rect">
            <a:avLst/>
          </a:prstGeom>
          <a:blipFill dpi="0" rotWithShape="1">
            <a:blip r:embed="rId4" cstate="print">
              <a:alphaModFix amt="55000"/>
            </a:blip>
            <a:srcRect/>
            <a:stretch>
              <a:fillRect/>
            </a:stretch>
          </a:blipFill>
          <a:ln w="55000" cap="flat" cmpd="thickThin" algn="ctr">
            <a:noFill/>
            <a:prstDash val="solid"/>
            <a:headEnd type="none" w="med" len="med"/>
            <a:tailEnd type="none" w="med" len="med"/>
          </a:ln>
          <a:effectLst/>
        </p:spPr>
      </p:pic>
    </p:spTree>
    <p:extLst>
      <p:ext uri="{BB962C8B-B14F-4D97-AF65-F5344CB8AC3E}">
        <p14:creationId xmlns:p14="http://schemas.microsoft.com/office/powerpoint/2010/main" val="919877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92267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58306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904030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7098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14356"/>
            <a:ext cx="8229600" cy="11430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928802"/>
            <a:ext cx="8229600" cy="46434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3074" name="Picture 2"/>
          <p:cNvPicPr>
            <a:picLocks noChangeAspect="1" noChangeArrowheads="1"/>
          </p:cNvPicPr>
          <p:nvPr userDrawn="1"/>
        </p:nvPicPr>
        <p:blipFill>
          <a:blip r:embed="rId31" cstate="print">
            <a:extLst>
              <a:ext uri="{28A0092B-C50C-407E-A947-70E740481C1C}">
                <a14:useLocalDpi xmlns:a14="http://schemas.microsoft.com/office/drawing/2010/main" val="0"/>
              </a:ext>
            </a:extLst>
          </a:blip>
          <a:srcRect/>
          <a:stretch>
            <a:fillRect/>
          </a:stretch>
        </p:blipFill>
        <p:spPr bwMode="auto">
          <a:xfrm>
            <a:off x="0" y="1588"/>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82316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lumMod val="65000"/>
              <a:lumOff val="3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lumMod val="65000"/>
              <a:lumOff val="3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0"/>
            <a:ext cx="8363938"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447800"/>
            <a:ext cx="8363937"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19939820"/>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Lst>
  <p:transition>
    <p:fade/>
  </p:transition>
  <p:txStyles>
    <p:titleStyle>
      <a:lvl1pPr algn="l" defTabSz="914363" rtl="0" eaLnBrk="1" latinLnBrk="0" hangingPunct="1">
        <a:lnSpc>
          <a:spcPct val="90000"/>
        </a:lnSpc>
        <a:spcBef>
          <a:spcPct val="0"/>
        </a:spcBef>
        <a:buNone/>
        <a:defRPr lang="en-US" sz="4400" b="0" kern="1200" cap="all" spc="-150" baseline="0" dirty="0" smtClean="0">
          <a:ln w="3175">
            <a:noFill/>
          </a:ln>
          <a:gradFill>
            <a:gsLst>
              <a:gs pos="0">
                <a:srgbClr val="FFFFFF"/>
              </a:gs>
              <a:gs pos="50000">
                <a:srgbClr val="FFFFFF"/>
              </a:gs>
              <a:gs pos="100000">
                <a:srgbClr val="FFFFFF"/>
              </a:gs>
            </a:gsLst>
            <a:lin ang="5400000" scaled="0"/>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Clr>
          <a:srgbClr val="FFFFFF"/>
        </a:buClr>
        <a:buFont typeface="Segoe" pitchFamily="34" charset="0"/>
        <a:buChar char="&gt;"/>
        <a:defRPr sz="3200" kern="1200">
          <a:gradFill>
            <a:gsLst>
              <a:gs pos="0">
                <a:srgbClr val="FFFFFF"/>
              </a:gs>
              <a:gs pos="50000">
                <a:srgbClr val="FFFFFF"/>
              </a:gs>
              <a:gs pos="100000">
                <a:srgbClr val="FFFFFF"/>
              </a:gs>
            </a:gsLst>
            <a:lin ang="5400000" scaled="0"/>
          </a:gradFill>
          <a:latin typeface="+mj-lt"/>
          <a:ea typeface="+mn-ea"/>
          <a:cs typeface="+mn-cs"/>
        </a:defRPr>
      </a:lvl1pPr>
      <a:lvl2pPr marL="855663" indent="-395288" algn="l" defTabSz="914363" rtl="0" eaLnBrk="1" latinLnBrk="0" hangingPunct="1">
        <a:lnSpc>
          <a:spcPct val="90000"/>
        </a:lnSpc>
        <a:spcBef>
          <a:spcPct val="20000"/>
        </a:spcBef>
        <a:buClr>
          <a:srgbClr val="FFFFFF"/>
        </a:buClr>
        <a:buFont typeface="Segoe" pitchFamily="34" charset="0"/>
        <a:buChar char="&gt;"/>
        <a:defRPr sz="2800" kern="1200">
          <a:gradFill>
            <a:gsLst>
              <a:gs pos="0">
                <a:srgbClr val="FFFFFF"/>
              </a:gs>
              <a:gs pos="50000">
                <a:srgbClr val="FFFFFF"/>
              </a:gs>
              <a:gs pos="100000">
                <a:srgbClr val="FFFFFF"/>
              </a:gs>
            </a:gsLst>
            <a:lin ang="5400000" scaled="0"/>
          </a:gradFill>
          <a:latin typeface="+mj-lt"/>
          <a:ea typeface="+mn-ea"/>
          <a:cs typeface="+mn-cs"/>
        </a:defRPr>
      </a:lvl2pPr>
      <a:lvl3pPr marL="1258888" indent="-403225" algn="l" defTabSz="914363" rtl="0" eaLnBrk="1" latinLnBrk="0" hangingPunct="1">
        <a:lnSpc>
          <a:spcPct val="90000"/>
        </a:lnSpc>
        <a:spcBef>
          <a:spcPct val="20000"/>
        </a:spcBef>
        <a:buClr>
          <a:srgbClr val="FFFFFF"/>
        </a:buClr>
        <a:buFont typeface="Segoe" pitchFamily="34" charset="0"/>
        <a:buChar char="&gt;"/>
        <a:defRPr sz="2400" kern="1200">
          <a:gradFill>
            <a:gsLst>
              <a:gs pos="0">
                <a:srgbClr val="FFFFFF"/>
              </a:gs>
              <a:gs pos="50000">
                <a:srgbClr val="FFFFFF"/>
              </a:gs>
              <a:gs pos="100000">
                <a:srgbClr val="FFFFFF"/>
              </a:gs>
            </a:gsLst>
            <a:lin ang="5400000" scaled="0"/>
          </a:gradFill>
          <a:latin typeface="+mj-lt"/>
          <a:ea typeface="+mn-ea"/>
          <a:cs typeface="+mn-cs"/>
        </a:defRPr>
      </a:lvl3pPr>
      <a:lvl4pPr marL="1604963" indent="-346075" algn="l" defTabSz="914363" rtl="0" eaLnBrk="1" latinLnBrk="0" hangingPunct="1">
        <a:lnSpc>
          <a:spcPct val="90000"/>
        </a:lnSpc>
        <a:spcBef>
          <a:spcPct val="20000"/>
        </a:spcBef>
        <a:buClr>
          <a:srgbClr val="FFFFFF"/>
        </a:buClr>
        <a:buFont typeface="Segoe" pitchFamily="34" charset="0"/>
        <a:buChar char="&gt;"/>
        <a:defRPr sz="2000" kern="1200">
          <a:gradFill>
            <a:gsLst>
              <a:gs pos="0">
                <a:srgbClr val="FFFFFF"/>
              </a:gs>
              <a:gs pos="50000">
                <a:srgbClr val="FFFFFF"/>
              </a:gs>
              <a:gs pos="100000">
                <a:srgbClr val="FFFFFF"/>
              </a:gs>
            </a:gsLst>
            <a:lin ang="5400000" scaled="0"/>
          </a:gradFill>
          <a:latin typeface="+mj-lt"/>
          <a:ea typeface="+mn-ea"/>
          <a:cs typeface="+mn-cs"/>
        </a:defRPr>
      </a:lvl4pPr>
      <a:lvl5pPr marL="1941513" indent="-336550" algn="l" defTabSz="914363" rtl="0" eaLnBrk="1" latinLnBrk="0" hangingPunct="1">
        <a:lnSpc>
          <a:spcPct val="90000"/>
        </a:lnSpc>
        <a:spcBef>
          <a:spcPct val="20000"/>
        </a:spcBef>
        <a:buClr>
          <a:srgbClr val="FFFFFF"/>
        </a:buClr>
        <a:buFont typeface="Segoe" pitchFamily="34" charset="0"/>
        <a:buChar char="&gt;"/>
        <a:defRPr sz="2000" kern="1200">
          <a:gradFill>
            <a:gsLst>
              <a:gs pos="0">
                <a:srgbClr val="FFFFFF"/>
              </a:gs>
              <a:gs pos="50000">
                <a:srgbClr val="FFFFFF"/>
              </a:gs>
              <a:gs pos="100000">
                <a:srgbClr val="FFFFFF"/>
              </a:gs>
            </a:gsLst>
            <a:lin ang="5400000" scaled="0"/>
          </a:gradFill>
          <a:latin typeface="+mj-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hyperlink" Target="http://www.nmock.org/index.html" TargetMode="External"/><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code.google.com/p/moq/"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19672" y="5445224"/>
            <a:ext cx="5834089" cy="593736"/>
          </a:xfrm>
        </p:spPr>
        <p:txBody>
          <a:bodyPr>
            <a:normAutofit fontScale="90000"/>
          </a:bodyPr>
          <a:lstStyle/>
          <a:p>
            <a:r>
              <a:rPr lang="en-GB" dirty="0" smtClean="0"/>
              <a:t>Mocking with </a:t>
            </a:r>
            <a:r>
              <a:rPr lang="en-GB" dirty="0" smtClean="0"/>
              <a:t/>
            </a:r>
            <a:br>
              <a:rPr lang="en-GB" dirty="0" smtClean="0"/>
            </a:br>
            <a:r>
              <a:rPr lang="en-GB" dirty="0" err="1" smtClean="0"/>
              <a:t>TypeMock</a:t>
            </a:r>
            <a:r>
              <a:rPr lang="en-GB" dirty="0" smtClean="0"/>
              <a:t> </a:t>
            </a:r>
            <a:r>
              <a:rPr lang="en-GB" dirty="0" err="1" smtClean="0"/>
              <a:t>ISolator</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19030484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Mocking</a:t>
            </a:r>
            <a:endParaRPr lang="en-GB" dirty="0"/>
          </a:p>
        </p:txBody>
      </p:sp>
      <p:grpSp>
        <p:nvGrpSpPr>
          <p:cNvPr id="12" name="Group 11"/>
          <p:cNvGrpSpPr/>
          <p:nvPr/>
        </p:nvGrpSpPr>
        <p:grpSpPr>
          <a:xfrm>
            <a:off x="4013162" y="3337144"/>
            <a:ext cx="2861056" cy="2861056"/>
            <a:chOff x="4013162" y="3337144"/>
            <a:chExt cx="2861056" cy="2861056"/>
          </a:xfrm>
        </p:grpSpPr>
        <p:sp>
          <p:nvSpPr>
            <p:cNvPr id="6" name="Freeform 5"/>
            <p:cNvSpPr/>
            <p:nvPr/>
          </p:nvSpPr>
          <p:spPr>
            <a:xfrm>
              <a:off x="4186457" y="3673624"/>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488745" tIns="562955" rIns="488745" bIns="602046" numCol="1" spcCol="1270" anchor="ctr" anchorCtr="0">
              <a:noAutofit/>
            </a:bodyPr>
            <a:lstStyle/>
            <a:p>
              <a:pPr lvl="0" algn="ctr" defTabSz="1377950">
                <a:lnSpc>
                  <a:spcPct val="90000"/>
                </a:lnSpc>
                <a:spcBef>
                  <a:spcPct val="0"/>
                </a:spcBef>
                <a:spcAft>
                  <a:spcPct val="35000"/>
                </a:spcAft>
              </a:pPr>
              <a:r>
                <a:rPr lang="en-GB" sz="3100" kern="1200" dirty="0" smtClean="0"/>
                <a:t>Mock</a:t>
              </a:r>
              <a:endParaRPr lang="en-GB" sz="3100" kern="1200" dirty="0"/>
            </a:p>
          </p:txBody>
        </p:sp>
        <p:sp>
          <p:nvSpPr>
            <p:cNvPr id="9" name="Circular Arrow 8"/>
            <p:cNvSpPr/>
            <p:nvPr/>
          </p:nvSpPr>
          <p:spPr>
            <a:xfrm>
              <a:off x="4013162" y="3337144"/>
              <a:ext cx="2861056" cy="2861056"/>
            </a:xfrm>
            <a:prstGeom prst="circularArrow">
              <a:avLst>
                <a:gd name="adj1" fmla="val 4687"/>
                <a:gd name="adj2" fmla="val 299029"/>
                <a:gd name="adj3" fmla="val 2513083"/>
                <a:gd name="adj4" fmla="val 15867933"/>
                <a:gd name="adj5" fmla="val 5469"/>
              </a:avLst>
            </a:prstGeom>
          </p:spPr>
          <p:style>
            <a:lnRef idx="0">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grpSp>
      <p:grpSp>
        <p:nvGrpSpPr>
          <p:cNvPr id="13" name="Group 12"/>
          <p:cNvGrpSpPr/>
          <p:nvPr/>
        </p:nvGrpSpPr>
        <p:grpSpPr>
          <a:xfrm>
            <a:off x="2598086" y="2786179"/>
            <a:ext cx="2078736" cy="2078736"/>
            <a:chOff x="2598086" y="2786179"/>
            <a:chExt cx="2078736" cy="2078736"/>
          </a:xfrm>
        </p:grpSpPr>
        <p:sp>
          <p:nvSpPr>
            <p:cNvPr id="7" name="Freeform 6"/>
            <p:cNvSpPr/>
            <p:nvPr/>
          </p:nvSpPr>
          <p:spPr>
            <a:xfrm>
              <a:off x="2885977" y="3145304"/>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448620" tIns="451093" rIns="448620" bIns="451093" numCol="1" spcCol="1270" anchor="ctr" anchorCtr="0">
              <a:noAutofit/>
            </a:bodyPr>
            <a:lstStyle/>
            <a:p>
              <a:pPr lvl="0" algn="ctr" defTabSz="1377950">
                <a:lnSpc>
                  <a:spcPct val="90000"/>
                </a:lnSpc>
                <a:spcBef>
                  <a:spcPct val="0"/>
                </a:spcBef>
                <a:spcAft>
                  <a:spcPct val="35000"/>
                </a:spcAft>
              </a:pPr>
              <a:r>
                <a:rPr lang="en-GB" sz="3100" kern="1200" dirty="0" smtClean="0"/>
                <a:t>Fake</a:t>
              </a:r>
              <a:endParaRPr lang="en-GB" sz="3100" kern="1200" dirty="0"/>
            </a:p>
          </p:txBody>
        </p:sp>
        <p:sp>
          <p:nvSpPr>
            <p:cNvPr id="10" name="Shape 9"/>
            <p:cNvSpPr/>
            <p:nvPr/>
          </p:nvSpPr>
          <p:spPr>
            <a:xfrm>
              <a:off x="2598086" y="2786179"/>
              <a:ext cx="2078736" cy="2078736"/>
            </a:xfrm>
            <a:prstGeom prst="leftCircularArrow">
              <a:avLst>
                <a:gd name="adj1" fmla="val 6452"/>
                <a:gd name="adj2" fmla="val 429999"/>
                <a:gd name="adj3" fmla="val 10489124"/>
                <a:gd name="adj4" fmla="val 14837806"/>
                <a:gd name="adj5" fmla="val 7527"/>
              </a:avLst>
            </a:pr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grpSp>
      <p:grpSp>
        <p:nvGrpSpPr>
          <p:cNvPr id="14" name="Group 13"/>
          <p:cNvGrpSpPr/>
          <p:nvPr/>
        </p:nvGrpSpPr>
        <p:grpSpPr>
          <a:xfrm>
            <a:off x="3428057" y="1675492"/>
            <a:ext cx="2241296" cy="2241296"/>
            <a:chOff x="3428057" y="1675492"/>
            <a:chExt cx="2241296" cy="2241296"/>
          </a:xfrm>
        </p:grpSpPr>
        <p:sp>
          <p:nvSpPr>
            <p:cNvPr id="8" name="Freeform 7"/>
            <p:cNvSpPr/>
            <p:nvPr/>
          </p:nvSpPr>
          <p:spPr>
            <a:xfrm>
              <a:off x="3617496" y="1844823"/>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67691" tIns="567691" rIns="567689" bIns="567689" numCol="1" spcCol="1270" anchor="ctr" anchorCtr="0">
              <a:noAutofit/>
            </a:bodyPr>
            <a:lstStyle/>
            <a:p>
              <a:pPr lvl="0" algn="ctr" defTabSz="1377950">
                <a:lnSpc>
                  <a:spcPct val="90000"/>
                </a:lnSpc>
                <a:spcBef>
                  <a:spcPct val="0"/>
                </a:spcBef>
                <a:spcAft>
                  <a:spcPct val="35000"/>
                </a:spcAft>
              </a:pPr>
              <a:r>
                <a:rPr lang="en-GB" sz="3100" kern="1200" dirty="0" smtClean="0"/>
                <a:t>Stub</a:t>
              </a:r>
              <a:endParaRPr lang="en-GB" sz="3100" kern="1200" dirty="0"/>
            </a:p>
          </p:txBody>
        </p:sp>
        <p:sp>
          <p:nvSpPr>
            <p:cNvPr id="11" name="Circular Arrow 10"/>
            <p:cNvSpPr/>
            <p:nvPr/>
          </p:nvSpPr>
          <p:spPr>
            <a:xfrm rot="6276491">
              <a:off x="3428057" y="1675492"/>
              <a:ext cx="2241296" cy="2241296"/>
            </a:xfrm>
            <a:prstGeom prst="circularArrow">
              <a:avLst>
                <a:gd name="adj1" fmla="val 5984"/>
                <a:gd name="adj2" fmla="val 394124"/>
                <a:gd name="adj3" fmla="val 13313824"/>
                <a:gd name="adj4" fmla="val 10508221"/>
                <a:gd name="adj5" fmla="val 6981"/>
              </a:avLst>
            </a:prstGeom>
          </p:spPr>
          <p:style>
            <a:lnRef idx="0">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grpSp>
    </p:spTree>
    <p:extLst>
      <p:ext uri="{BB962C8B-B14F-4D97-AF65-F5344CB8AC3E}">
        <p14:creationId xmlns:p14="http://schemas.microsoft.com/office/powerpoint/2010/main" val="3325431852"/>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142844" y="2000240"/>
            <a:ext cx="3786214" cy="3643338"/>
          </a:xfrm>
          <a:prstGeom prst="round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856" name="AutoShape 16"/>
          <p:cNvSpPr>
            <a:spLocks noChangeArrowheads="1"/>
          </p:cNvSpPr>
          <p:nvPr/>
        </p:nvSpPr>
        <p:spPr bwMode="auto">
          <a:xfrm>
            <a:off x="4000496" y="3357562"/>
            <a:ext cx="1225550" cy="7191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6">
              <a:lumMod val="75000"/>
            </a:schemeClr>
          </a:solidFill>
          <a:ln w="9525">
            <a:solidFill>
              <a:schemeClr val="tx1"/>
            </a:solidFill>
            <a:miter lim="800000"/>
            <a:headEnd/>
            <a:tailEnd/>
          </a:ln>
          <a:effectLst/>
        </p:spPr>
        <p:txBody>
          <a:bodyPr wrap="none" anchor="ctr"/>
          <a:lstStyle/>
          <a:p>
            <a:pPr algn="ctr"/>
            <a:endParaRPr lang="en-US" sz="4800">
              <a:latin typeface="Arial" charset="0"/>
            </a:endParaRPr>
          </a:p>
        </p:txBody>
      </p:sp>
      <p:sp>
        <p:nvSpPr>
          <p:cNvPr id="9" name="Title 1"/>
          <p:cNvSpPr txBox="1">
            <a:spLocks/>
          </p:cNvSpPr>
          <p:nvPr/>
        </p:nvSpPr>
        <p:spPr>
          <a:xfrm>
            <a:off x="457200" y="857232"/>
            <a:ext cx="8229600" cy="1000124"/>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0" i="0" u="none" strike="noStrike" kern="1200" cap="none" spc="0" normalizeH="0" baseline="0" noProof="0" dirty="0" smtClean="0">
                <a:ln>
                  <a:noFill/>
                </a:ln>
                <a:solidFill>
                  <a:schemeClr val="tx1">
                    <a:lumMod val="65000"/>
                    <a:lumOff val="35000"/>
                  </a:schemeClr>
                </a:solidFill>
                <a:effectLst/>
                <a:uLnTx/>
                <a:uFillTx/>
                <a:latin typeface="+mj-lt"/>
                <a:ea typeface="+mj-ea"/>
                <a:cs typeface="+mj-cs"/>
              </a:rPr>
              <a:t>Mocking the ‘Principal of Isolation’</a:t>
            </a:r>
            <a:endParaRPr kumimoji="0" lang="en-GB" sz="4400" b="0" i="0" u="none" strike="noStrike" kern="1200" cap="none" spc="0" normalizeH="0" baseline="0" noProof="0" dirty="0">
              <a:ln>
                <a:noFill/>
              </a:ln>
              <a:solidFill>
                <a:schemeClr val="tx1">
                  <a:lumMod val="65000"/>
                  <a:lumOff val="35000"/>
                </a:schemeClr>
              </a:solidFill>
              <a:effectLst/>
              <a:uLnTx/>
              <a:uFillTx/>
              <a:latin typeface="+mj-lt"/>
              <a:ea typeface="+mj-ea"/>
              <a:cs typeface="+mj-cs"/>
            </a:endParaRPr>
          </a:p>
        </p:txBody>
      </p:sp>
      <p:pic>
        <p:nvPicPr>
          <p:cNvPr id="1026" name="Picture 2" descr="C:\Users\fez\Pictures\Principal Isolation Icons\UnitTest50px.png"/>
          <p:cNvPicPr>
            <a:picLocks noChangeAspect="1" noChangeArrowheads="1"/>
          </p:cNvPicPr>
          <p:nvPr/>
        </p:nvPicPr>
        <p:blipFill>
          <a:blip r:embed="rId3" cstate="print"/>
          <a:srcRect/>
          <a:stretch>
            <a:fillRect/>
          </a:stretch>
        </p:blipFill>
        <p:spPr bwMode="auto">
          <a:xfrm>
            <a:off x="338138" y="2452688"/>
            <a:ext cx="552450" cy="552450"/>
          </a:xfrm>
          <a:prstGeom prst="rect">
            <a:avLst/>
          </a:prstGeom>
          <a:noFill/>
        </p:spPr>
      </p:pic>
      <p:pic>
        <p:nvPicPr>
          <p:cNvPr id="1028" name="Picture 4" descr="C:\Users\fez\Pictures\Principal Isolation Icons\Report50px.png"/>
          <p:cNvPicPr>
            <a:picLocks noChangeAspect="1" noChangeArrowheads="1"/>
          </p:cNvPicPr>
          <p:nvPr/>
        </p:nvPicPr>
        <p:blipFill>
          <a:blip r:embed="rId4" cstate="print"/>
          <a:srcRect/>
          <a:stretch>
            <a:fillRect/>
          </a:stretch>
        </p:blipFill>
        <p:spPr bwMode="auto">
          <a:xfrm>
            <a:off x="1857356" y="4643446"/>
            <a:ext cx="485775" cy="523875"/>
          </a:xfrm>
          <a:prstGeom prst="rect">
            <a:avLst/>
          </a:prstGeom>
          <a:noFill/>
        </p:spPr>
      </p:pic>
      <p:pic>
        <p:nvPicPr>
          <p:cNvPr id="1029" name="Picture 5" descr="C:\Users\fez\Pictures\Principal Isolation Icons\DotNet50px.png"/>
          <p:cNvPicPr>
            <a:picLocks noChangeAspect="1" noChangeArrowheads="1"/>
          </p:cNvPicPr>
          <p:nvPr/>
        </p:nvPicPr>
        <p:blipFill>
          <a:blip r:embed="rId5" cstate="print"/>
          <a:srcRect/>
          <a:stretch>
            <a:fillRect/>
          </a:stretch>
        </p:blipFill>
        <p:spPr bwMode="auto">
          <a:xfrm>
            <a:off x="1785918" y="2428868"/>
            <a:ext cx="561975" cy="561975"/>
          </a:xfrm>
          <a:prstGeom prst="rect">
            <a:avLst/>
          </a:prstGeom>
          <a:noFill/>
        </p:spPr>
      </p:pic>
      <p:pic>
        <p:nvPicPr>
          <p:cNvPr id="1031" name="Picture 7" descr="C:\Users\fez\Pictures\Principal Isolation Icons\CSharp50px.png"/>
          <p:cNvPicPr>
            <a:picLocks noChangeAspect="1" noChangeArrowheads="1"/>
          </p:cNvPicPr>
          <p:nvPr/>
        </p:nvPicPr>
        <p:blipFill>
          <a:blip r:embed="rId6" cstate="print"/>
          <a:srcRect/>
          <a:stretch>
            <a:fillRect/>
          </a:stretch>
        </p:blipFill>
        <p:spPr bwMode="auto">
          <a:xfrm>
            <a:off x="1785918" y="3571876"/>
            <a:ext cx="561975" cy="561975"/>
          </a:xfrm>
          <a:prstGeom prst="rect">
            <a:avLst/>
          </a:prstGeom>
          <a:noFill/>
        </p:spPr>
      </p:pic>
      <p:pic>
        <p:nvPicPr>
          <p:cNvPr id="1032" name="Picture 8" descr="C:\Users\fez\Pictures\Principal Isolation Icons\VB50px.png"/>
          <p:cNvPicPr>
            <a:picLocks noChangeAspect="1" noChangeArrowheads="1"/>
          </p:cNvPicPr>
          <p:nvPr/>
        </p:nvPicPr>
        <p:blipFill>
          <a:blip r:embed="rId7" cstate="print"/>
          <a:srcRect/>
          <a:stretch>
            <a:fillRect/>
          </a:stretch>
        </p:blipFill>
        <p:spPr bwMode="auto">
          <a:xfrm>
            <a:off x="2786050" y="3571876"/>
            <a:ext cx="561975" cy="552450"/>
          </a:xfrm>
          <a:prstGeom prst="rect">
            <a:avLst/>
          </a:prstGeom>
          <a:noFill/>
        </p:spPr>
      </p:pic>
      <p:pic>
        <p:nvPicPr>
          <p:cNvPr id="1033" name="Picture 9" descr="C:\Users\fez\Pictures\Principal Isolation Icons\WebService01_50px.png"/>
          <p:cNvPicPr>
            <a:picLocks noChangeAspect="1" noChangeArrowheads="1"/>
          </p:cNvPicPr>
          <p:nvPr/>
        </p:nvPicPr>
        <p:blipFill>
          <a:blip r:embed="rId8" cstate="print"/>
          <a:srcRect/>
          <a:stretch>
            <a:fillRect/>
          </a:stretch>
        </p:blipFill>
        <p:spPr bwMode="auto">
          <a:xfrm>
            <a:off x="2786050" y="4643446"/>
            <a:ext cx="542925" cy="542925"/>
          </a:xfrm>
          <a:prstGeom prst="rect">
            <a:avLst/>
          </a:prstGeom>
          <a:noFill/>
        </p:spPr>
      </p:pic>
      <p:sp>
        <p:nvSpPr>
          <p:cNvPr id="17" name="Right Arrow 16"/>
          <p:cNvSpPr/>
          <p:nvPr/>
        </p:nvSpPr>
        <p:spPr>
          <a:xfrm>
            <a:off x="1000100" y="2571744"/>
            <a:ext cx="642942" cy="142876"/>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18" name="Right Arrow 17"/>
          <p:cNvSpPr/>
          <p:nvPr/>
        </p:nvSpPr>
        <p:spPr>
          <a:xfrm rot="5400000">
            <a:off x="1857356" y="3143248"/>
            <a:ext cx="357190" cy="214314"/>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19" name="Right Arrow 18"/>
          <p:cNvSpPr/>
          <p:nvPr/>
        </p:nvSpPr>
        <p:spPr>
          <a:xfrm rot="2275542">
            <a:off x="2464933" y="3055387"/>
            <a:ext cx="674058" cy="200519"/>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20" name="TextBox 19"/>
          <p:cNvSpPr txBox="1"/>
          <p:nvPr/>
        </p:nvSpPr>
        <p:spPr>
          <a:xfrm>
            <a:off x="214282" y="3000372"/>
            <a:ext cx="699230" cy="261610"/>
          </a:xfrm>
          <a:prstGeom prst="rect">
            <a:avLst/>
          </a:prstGeom>
          <a:noFill/>
        </p:spPr>
        <p:txBody>
          <a:bodyPr wrap="none" rtlCol="0">
            <a:spAutoFit/>
          </a:bodyPr>
          <a:lstStyle/>
          <a:p>
            <a:r>
              <a:rPr lang="en-GB" sz="1100" dirty="0" smtClean="0"/>
              <a:t>Unit Test</a:t>
            </a:r>
            <a:endParaRPr lang="en-GB" sz="1100" dirty="0"/>
          </a:p>
        </p:txBody>
      </p:sp>
      <p:sp>
        <p:nvSpPr>
          <p:cNvPr id="22" name="TextBox 21"/>
          <p:cNvSpPr txBox="1"/>
          <p:nvPr/>
        </p:nvSpPr>
        <p:spPr>
          <a:xfrm>
            <a:off x="1500166" y="3071810"/>
            <a:ext cx="1138453" cy="261610"/>
          </a:xfrm>
          <a:prstGeom prst="rect">
            <a:avLst/>
          </a:prstGeom>
          <a:noFill/>
        </p:spPr>
        <p:txBody>
          <a:bodyPr wrap="none" rtlCol="0">
            <a:spAutoFit/>
          </a:bodyPr>
          <a:lstStyle/>
          <a:p>
            <a:r>
              <a:rPr lang="en-GB" sz="1100" dirty="0" smtClean="0"/>
              <a:t>Production Code</a:t>
            </a:r>
            <a:endParaRPr lang="en-GB" sz="1100" dirty="0"/>
          </a:p>
        </p:txBody>
      </p:sp>
      <p:sp>
        <p:nvSpPr>
          <p:cNvPr id="23" name="Right Arrow 22"/>
          <p:cNvSpPr/>
          <p:nvPr/>
        </p:nvSpPr>
        <p:spPr>
          <a:xfrm rot="7790020">
            <a:off x="1027386" y="3080266"/>
            <a:ext cx="674058" cy="200519"/>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27" name="TextBox 26"/>
          <p:cNvSpPr txBox="1"/>
          <p:nvPr/>
        </p:nvSpPr>
        <p:spPr>
          <a:xfrm>
            <a:off x="714348" y="5286388"/>
            <a:ext cx="718466" cy="261610"/>
          </a:xfrm>
          <a:prstGeom prst="rect">
            <a:avLst/>
          </a:prstGeom>
          <a:noFill/>
        </p:spPr>
        <p:txBody>
          <a:bodyPr wrap="none" rtlCol="0">
            <a:spAutoFit/>
          </a:bodyPr>
          <a:lstStyle/>
          <a:p>
            <a:r>
              <a:rPr lang="en-GB" sz="1100" dirty="0" smtClean="0"/>
              <a:t>Database</a:t>
            </a:r>
            <a:endParaRPr lang="en-GB" sz="1100" dirty="0"/>
          </a:p>
        </p:txBody>
      </p:sp>
      <p:pic>
        <p:nvPicPr>
          <p:cNvPr id="1034" name="Picture 10" descr="C:\Users\fez\Pictures\Principal Isolation Icons\Server50px.png"/>
          <p:cNvPicPr>
            <a:picLocks noChangeAspect="1" noChangeArrowheads="1"/>
          </p:cNvPicPr>
          <p:nvPr/>
        </p:nvPicPr>
        <p:blipFill>
          <a:blip r:embed="rId9" cstate="print"/>
          <a:srcRect/>
          <a:stretch>
            <a:fillRect/>
          </a:stretch>
        </p:blipFill>
        <p:spPr bwMode="auto">
          <a:xfrm>
            <a:off x="857224" y="4643446"/>
            <a:ext cx="409575" cy="542925"/>
          </a:xfrm>
          <a:prstGeom prst="rect">
            <a:avLst/>
          </a:prstGeom>
          <a:noFill/>
        </p:spPr>
      </p:pic>
      <p:sp>
        <p:nvSpPr>
          <p:cNvPr id="29" name="TextBox 28"/>
          <p:cNvSpPr txBox="1"/>
          <p:nvPr/>
        </p:nvSpPr>
        <p:spPr>
          <a:xfrm>
            <a:off x="2714612" y="5286388"/>
            <a:ext cx="896399" cy="261610"/>
          </a:xfrm>
          <a:prstGeom prst="rect">
            <a:avLst/>
          </a:prstGeom>
          <a:noFill/>
        </p:spPr>
        <p:txBody>
          <a:bodyPr wrap="none" rtlCol="0">
            <a:spAutoFit/>
          </a:bodyPr>
          <a:lstStyle/>
          <a:p>
            <a:r>
              <a:rPr lang="en-GB" sz="1100" dirty="0" smtClean="0"/>
              <a:t>Web Service</a:t>
            </a:r>
            <a:endParaRPr lang="en-GB" sz="1100" dirty="0"/>
          </a:p>
        </p:txBody>
      </p:sp>
      <p:sp>
        <p:nvSpPr>
          <p:cNvPr id="30" name="TextBox 29"/>
          <p:cNvSpPr txBox="1"/>
          <p:nvPr/>
        </p:nvSpPr>
        <p:spPr>
          <a:xfrm>
            <a:off x="1571604" y="5286388"/>
            <a:ext cx="1063112" cy="261610"/>
          </a:xfrm>
          <a:prstGeom prst="rect">
            <a:avLst/>
          </a:prstGeom>
          <a:noFill/>
        </p:spPr>
        <p:txBody>
          <a:bodyPr wrap="none" rtlCol="0">
            <a:spAutoFit/>
          </a:bodyPr>
          <a:lstStyle/>
          <a:p>
            <a:r>
              <a:rPr lang="en-GB" sz="1100" dirty="0" smtClean="0"/>
              <a:t>Logging Service</a:t>
            </a:r>
            <a:endParaRPr lang="en-GB" sz="1100" dirty="0"/>
          </a:p>
        </p:txBody>
      </p:sp>
      <p:sp>
        <p:nvSpPr>
          <p:cNvPr id="31" name="Right Arrow 30"/>
          <p:cNvSpPr/>
          <p:nvPr/>
        </p:nvSpPr>
        <p:spPr>
          <a:xfrm rot="5400000">
            <a:off x="1857356" y="4286256"/>
            <a:ext cx="357190" cy="214314"/>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32" name="Right Arrow 31"/>
          <p:cNvSpPr/>
          <p:nvPr/>
        </p:nvSpPr>
        <p:spPr>
          <a:xfrm rot="5400000">
            <a:off x="2857488" y="4286256"/>
            <a:ext cx="357190" cy="214314"/>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33" name="Right Arrow 32"/>
          <p:cNvSpPr/>
          <p:nvPr/>
        </p:nvSpPr>
        <p:spPr>
          <a:xfrm rot="5400000">
            <a:off x="857224" y="4286256"/>
            <a:ext cx="357190" cy="214314"/>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24" name="TextBox 23"/>
          <p:cNvSpPr txBox="1"/>
          <p:nvPr/>
        </p:nvSpPr>
        <p:spPr>
          <a:xfrm>
            <a:off x="428596" y="4214818"/>
            <a:ext cx="1189749" cy="261610"/>
          </a:xfrm>
          <a:prstGeom prst="rect">
            <a:avLst/>
          </a:prstGeom>
          <a:noFill/>
        </p:spPr>
        <p:txBody>
          <a:bodyPr wrap="none" rtlCol="0">
            <a:spAutoFit/>
          </a:bodyPr>
          <a:lstStyle/>
          <a:p>
            <a:r>
              <a:rPr lang="en-GB" sz="1100" dirty="0" smtClean="0"/>
              <a:t>Data Access Code</a:t>
            </a:r>
            <a:endParaRPr lang="en-GB" sz="1100" dirty="0"/>
          </a:p>
        </p:txBody>
      </p:sp>
      <p:sp>
        <p:nvSpPr>
          <p:cNvPr id="25" name="TextBox 24"/>
          <p:cNvSpPr txBox="1"/>
          <p:nvPr/>
        </p:nvSpPr>
        <p:spPr>
          <a:xfrm>
            <a:off x="1571604" y="4214818"/>
            <a:ext cx="946093" cy="261610"/>
          </a:xfrm>
          <a:prstGeom prst="rect">
            <a:avLst/>
          </a:prstGeom>
          <a:noFill/>
        </p:spPr>
        <p:txBody>
          <a:bodyPr wrap="none" rtlCol="0">
            <a:spAutoFit/>
          </a:bodyPr>
          <a:lstStyle/>
          <a:p>
            <a:r>
              <a:rPr lang="en-GB" sz="1100" dirty="0" smtClean="0"/>
              <a:t>Logging Code</a:t>
            </a:r>
            <a:endParaRPr lang="en-GB" sz="1100" dirty="0"/>
          </a:p>
        </p:txBody>
      </p:sp>
      <p:sp>
        <p:nvSpPr>
          <p:cNvPr id="26" name="TextBox 25"/>
          <p:cNvSpPr txBox="1"/>
          <p:nvPr/>
        </p:nvSpPr>
        <p:spPr>
          <a:xfrm>
            <a:off x="2500298" y="4214818"/>
            <a:ext cx="1221809" cy="261610"/>
          </a:xfrm>
          <a:prstGeom prst="rect">
            <a:avLst/>
          </a:prstGeom>
          <a:noFill/>
        </p:spPr>
        <p:txBody>
          <a:bodyPr wrap="none" rtlCol="0">
            <a:spAutoFit/>
          </a:bodyPr>
          <a:lstStyle/>
          <a:p>
            <a:r>
              <a:rPr lang="en-GB" sz="1100" dirty="0" smtClean="0"/>
              <a:t>Web Service Code</a:t>
            </a:r>
            <a:endParaRPr lang="en-GB" sz="1100" dirty="0"/>
          </a:p>
        </p:txBody>
      </p:sp>
      <p:pic>
        <p:nvPicPr>
          <p:cNvPr id="47" name="Picture 7" descr="C:\Users\fez\Pictures\Principal Isolation Icons\CSharp50px.png"/>
          <p:cNvPicPr>
            <a:picLocks noChangeAspect="1" noChangeArrowheads="1"/>
          </p:cNvPicPr>
          <p:nvPr/>
        </p:nvPicPr>
        <p:blipFill>
          <a:blip r:embed="rId6" cstate="print"/>
          <a:srcRect/>
          <a:stretch>
            <a:fillRect/>
          </a:stretch>
        </p:blipFill>
        <p:spPr bwMode="auto">
          <a:xfrm>
            <a:off x="759596" y="3571876"/>
            <a:ext cx="561975" cy="561975"/>
          </a:xfrm>
          <a:prstGeom prst="rect">
            <a:avLst/>
          </a:prstGeom>
          <a:noFill/>
        </p:spPr>
      </p:pic>
      <p:sp>
        <p:nvSpPr>
          <p:cNvPr id="49" name="Rounded Rectangle 48"/>
          <p:cNvSpPr/>
          <p:nvPr/>
        </p:nvSpPr>
        <p:spPr>
          <a:xfrm>
            <a:off x="5302774" y="2000240"/>
            <a:ext cx="3786214" cy="3643338"/>
          </a:xfrm>
          <a:prstGeom prst="round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0" name="Picture 2" descr="C:\Users\fez\Pictures\Principal Isolation Icons\UnitTest50px.png"/>
          <p:cNvPicPr>
            <a:picLocks noChangeAspect="1" noChangeArrowheads="1"/>
          </p:cNvPicPr>
          <p:nvPr/>
        </p:nvPicPr>
        <p:blipFill>
          <a:blip r:embed="rId3" cstate="print"/>
          <a:srcRect/>
          <a:stretch>
            <a:fillRect/>
          </a:stretch>
        </p:blipFill>
        <p:spPr bwMode="auto">
          <a:xfrm>
            <a:off x="5498068" y="2452688"/>
            <a:ext cx="552450" cy="552450"/>
          </a:xfrm>
          <a:prstGeom prst="rect">
            <a:avLst/>
          </a:prstGeom>
          <a:noFill/>
        </p:spPr>
      </p:pic>
      <p:pic>
        <p:nvPicPr>
          <p:cNvPr id="52" name="Picture 5" descr="C:\Users\fez\Pictures\Principal Isolation Icons\DotNet50px.png"/>
          <p:cNvPicPr>
            <a:picLocks noChangeAspect="1" noChangeArrowheads="1"/>
          </p:cNvPicPr>
          <p:nvPr/>
        </p:nvPicPr>
        <p:blipFill>
          <a:blip r:embed="rId5" cstate="print"/>
          <a:srcRect/>
          <a:stretch>
            <a:fillRect/>
          </a:stretch>
        </p:blipFill>
        <p:spPr bwMode="auto">
          <a:xfrm>
            <a:off x="6945848" y="2428868"/>
            <a:ext cx="561975" cy="561975"/>
          </a:xfrm>
          <a:prstGeom prst="rect">
            <a:avLst/>
          </a:prstGeom>
          <a:noFill/>
        </p:spPr>
      </p:pic>
      <p:pic>
        <p:nvPicPr>
          <p:cNvPr id="53" name="Picture 7" descr="C:\Users\fez\Pictures\Principal Isolation Icons\CSharp50px.png"/>
          <p:cNvPicPr>
            <a:picLocks noChangeAspect="1" noChangeArrowheads="1"/>
          </p:cNvPicPr>
          <p:nvPr/>
        </p:nvPicPr>
        <p:blipFill>
          <a:blip r:embed="rId6" cstate="print"/>
          <a:srcRect/>
          <a:stretch>
            <a:fillRect/>
          </a:stretch>
        </p:blipFill>
        <p:spPr bwMode="auto">
          <a:xfrm>
            <a:off x="6945848" y="3571876"/>
            <a:ext cx="561975" cy="561975"/>
          </a:xfrm>
          <a:prstGeom prst="rect">
            <a:avLst/>
          </a:prstGeom>
          <a:noFill/>
        </p:spPr>
      </p:pic>
      <p:pic>
        <p:nvPicPr>
          <p:cNvPr id="57" name="Picture 8" descr="C:\Users\fez\Pictures\Principal Isolation Icons\VB50px.png"/>
          <p:cNvPicPr>
            <a:picLocks noChangeAspect="1" noChangeArrowheads="1"/>
          </p:cNvPicPr>
          <p:nvPr/>
        </p:nvPicPr>
        <p:blipFill>
          <a:blip r:embed="rId7" cstate="print"/>
          <a:srcRect/>
          <a:stretch>
            <a:fillRect/>
          </a:stretch>
        </p:blipFill>
        <p:spPr bwMode="auto">
          <a:xfrm>
            <a:off x="7945980" y="3571876"/>
            <a:ext cx="561975" cy="552450"/>
          </a:xfrm>
          <a:prstGeom prst="rect">
            <a:avLst/>
          </a:prstGeom>
          <a:noFill/>
        </p:spPr>
      </p:pic>
      <p:sp>
        <p:nvSpPr>
          <p:cNvPr id="61" name="Right Arrow 60"/>
          <p:cNvSpPr/>
          <p:nvPr/>
        </p:nvSpPr>
        <p:spPr>
          <a:xfrm>
            <a:off x="6160030" y="2571744"/>
            <a:ext cx="642942" cy="142876"/>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62" name="Right Arrow 61"/>
          <p:cNvSpPr/>
          <p:nvPr/>
        </p:nvSpPr>
        <p:spPr>
          <a:xfrm rot="5400000">
            <a:off x="7017286" y="3143248"/>
            <a:ext cx="357190" cy="214314"/>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63" name="Right Arrow 62"/>
          <p:cNvSpPr/>
          <p:nvPr/>
        </p:nvSpPr>
        <p:spPr>
          <a:xfrm rot="2275542">
            <a:off x="7624863" y="3055387"/>
            <a:ext cx="674058" cy="200519"/>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64" name="TextBox 63"/>
          <p:cNvSpPr txBox="1"/>
          <p:nvPr/>
        </p:nvSpPr>
        <p:spPr>
          <a:xfrm>
            <a:off x="5374212" y="3000372"/>
            <a:ext cx="699230" cy="261610"/>
          </a:xfrm>
          <a:prstGeom prst="rect">
            <a:avLst/>
          </a:prstGeom>
          <a:noFill/>
        </p:spPr>
        <p:txBody>
          <a:bodyPr wrap="none" rtlCol="0">
            <a:spAutoFit/>
          </a:bodyPr>
          <a:lstStyle/>
          <a:p>
            <a:r>
              <a:rPr lang="en-GB" sz="1100" dirty="0" smtClean="0"/>
              <a:t>Unit Test</a:t>
            </a:r>
            <a:endParaRPr lang="en-GB" sz="1100" dirty="0"/>
          </a:p>
        </p:txBody>
      </p:sp>
      <p:sp>
        <p:nvSpPr>
          <p:cNvPr id="65" name="TextBox 64"/>
          <p:cNvSpPr txBox="1"/>
          <p:nvPr/>
        </p:nvSpPr>
        <p:spPr>
          <a:xfrm>
            <a:off x="6660096" y="3071810"/>
            <a:ext cx="1138453" cy="261610"/>
          </a:xfrm>
          <a:prstGeom prst="rect">
            <a:avLst/>
          </a:prstGeom>
          <a:noFill/>
        </p:spPr>
        <p:txBody>
          <a:bodyPr wrap="none" rtlCol="0">
            <a:spAutoFit/>
          </a:bodyPr>
          <a:lstStyle/>
          <a:p>
            <a:r>
              <a:rPr lang="en-GB" sz="1100" dirty="0" smtClean="0"/>
              <a:t>Production Code</a:t>
            </a:r>
            <a:endParaRPr lang="en-GB" sz="1100" dirty="0"/>
          </a:p>
        </p:txBody>
      </p:sp>
      <p:sp>
        <p:nvSpPr>
          <p:cNvPr id="66" name="Right Arrow 65"/>
          <p:cNvSpPr/>
          <p:nvPr/>
        </p:nvSpPr>
        <p:spPr>
          <a:xfrm rot="7790020">
            <a:off x="6187316" y="3080266"/>
            <a:ext cx="674058" cy="200519"/>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71" name="Right Arrow 70"/>
          <p:cNvSpPr/>
          <p:nvPr/>
        </p:nvSpPr>
        <p:spPr>
          <a:xfrm rot="5400000">
            <a:off x="7017286" y="4286256"/>
            <a:ext cx="357190" cy="214314"/>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72" name="Right Arrow 71"/>
          <p:cNvSpPr/>
          <p:nvPr/>
        </p:nvSpPr>
        <p:spPr>
          <a:xfrm rot="5400000">
            <a:off x="8017418" y="4286256"/>
            <a:ext cx="357190" cy="214314"/>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73" name="Right Arrow 72"/>
          <p:cNvSpPr/>
          <p:nvPr/>
        </p:nvSpPr>
        <p:spPr>
          <a:xfrm rot="5400000">
            <a:off x="6017154" y="4286256"/>
            <a:ext cx="357190" cy="214314"/>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74" name="TextBox 73"/>
          <p:cNvSpPr txBox="1"/>
          <p:nvPr/>
        </p:nvSpPr>
        <p:spPr>
          <a:xfrm>
            <a:off x="5588526" y="4214818"/>
            <a:ext cx="1189749" cy="430887"/>
          </a:xfrm>
          <a:prstGeom prst="rect">
            <a:avLst/>
          </a:prstGeom>
          <a:noFill/>
        </p:spPr>
        <p:txBody>
          <a:bodyPr wrap="none" rtlCol="0">
            <a:spAutoFit/>
          </a:bodyPr>
          <a:lstStyle/>
          <a:p>
            <a:r>
              <a:rPr lang="en-GB" sz="1100" dirty="0" smtClean="0"/>
              <a:t>Data Access Code</a:t>
            </a:r>
          </a:p>
          <a:p>
            <a:pPr algn="ctr"/>
            <a:r>
              <a:rPr lang="en-GB" sz="1100" dirty="0" smtClean="0"/>
              <a:t>Mocked</a:t>
            </a:r>
            <a:endParaRPr lang="en-GB" sz="1100" dirty="0"/>
          </a:p>
        </p:txBody>
      </p:sp>
      <p:sp>
        <p:nvSpPr>
          <p:cNvPr id="75" name="TextBox 74"/>
          <p:cNvSpPr txBox="1"/>
          <p:nvPr/>
        </p:nvSpPr>
        <p:spPr>
          <a:xfrm>
            <a:off x="6731534" y="4214818"/>
            <a:ext cx="946093" cy="430887"/>
          </a:xfrm>
          <a:prstGeom prst="rect">
            <a:avLst/>
          </a:prstGeom>
          <a:noFill/>
        </p:spPr>
        <p:txBody>
          <a:bodyPr wrap="none" rtlCol="0">
            <a:spAutoFit/>
          </a:bodyPr>
          <a:lstStyle/>
          <a:p>
            <a:r>
              <a:rPr lang="en-GB" sz="1100" dirty="0" smtClean="0"/>
              <a:t>Logging Code</a:t>
            </a:r>
          </a:p>
          <a:p>
            <a:pPr algn="ctr"/>
            <a:r>
              <a:rPr lang="en-GB" sz="1100" dirty="0" smtClean="0"/>
              <a:t>Mocked</a:t>
            </a:r>
            <a:endParaRPr lang="en-GB" sz="1100" dirty="0"/>
          </a:p>
        </p:txBody>
      </p:sp>
      <p:sp>
        <p:nvSpPr>
          <p:cNvPr id="76" name="TextBox 75"/>
          <p:cNvSpPr txBox="1"/>
          <p:nvPr/>
        </p:nvSpPr>
        <p:spPr>
          <a:xfrm>
            <a:off x="7660228" y="4214818"/>
            <a:ext cx="1253869" cy="430887"/>
          </a:xfrm>
          <a:prstGeom prst="rect">
            <a:avLst/>
          </a:prstGeom>
          <a:noFill/>
        </p:spPr>
        <p:txBody>
          <a:bodyPr wrap="none" rtlCol="0">
            <a:spAutoFit/>
          </a:bodyPr>
          <a:lstStyle/>
          <a:p>
            <a:pPr algn="ctr"/>
            <a:r>
              <a:rPr lang="en-GB" sz="1100" dirty="0" smtClean="0"/>
              <a:t>Web Service Code </a:t>
            </a:r>
            <a:br>
              <a:rPr lang="en-GB" sz="1100" dirty="0" smtClean="0"/>
            </a:br>
            <a:r>
              <a:rPr lang="en-GB" sz="1100" dirty="0" smtClean="0"/>
              <a:t>Mocked</a:t>
            </a:r>
            <a:endParaRPr lang="en-GB" sz="1100" dirty="0"/>
          </a:p>
        </p:txBody>
      </p:sp>
      <p:pic>
        <p:nvPicPr>
          <p:cNvPr id="77" name="Picture 7" descr="C:\Users\fez\Pictures\Principal Isolation Icons\CSharp50px.png"/>
          <p:cNvPicPr>
            <a:picLocks noChangeAspect="1" noChangeArrowheads="1"/>
          </p:cNvPicPr>
          <p:nvPr/>
        </p:nvPicPr>
        <p:blipFill>
          <a:blip r:embed="rId6" cstate="print"/>
          <a:srcRect/>
          <a:stretch>
            <a:fillRect/>
          </a:stretch>
        </p:blipFill>
        <p:spPr bwMode="auto">
          <a:xfrm>
            <a:off x="5919526" y="3571876"/>
            <a:ext cx="561975" cy="561975"/>
          </a:xfrm>
          <a:prstGeom prst="rect">
            <a:avLst/>
          </a:prstGeom>
          <a:noFill/>
        </p:spPr>
      </p:pic>
      <p:sp>
        <p:nvSpPr>
          <p:cNvPr id="2" name="Rounded Rectangle 1"/>
          <p:cNvSpPr/>
          <p:nvPr/>
        </p:nvSpPr>
        <p:spPr>
          <a:xfrm>
            <a:off x="5620521" y="4673927"/>
            <a:ext cx="3217601" cy="4933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Mocking  Layer(s)</a:t>
            </a:r>
            <a:endParaRPr lang="en-GB" dirty="0"/>
          </a:p>
        </p:txBody>
      </p:sp>
    </p:spTree>
    <p:extLst>
      <p:ext uri="{BB962C8B-B14F-4D97-AF65-F5344CB8AC3E}">
        <p14:creationId xmlns:p14="http://schemas.microsoft.com/office/powerpoint/2010/main" val="412394840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56"/>
                                        </p:tgtEl>
                                        <p:attrNameLst>
                                          <p:attrName>style.visibility</p:attrName>
                                        </p:attrNameLst>
                                      </p:cBhvr>
                                      <p:to>
                                        <p:strVal val="visible"/>
                                      </p:to>
                                    </p:set>
                                    <p:animEffect transition="in" filter="fade">
                                      <p:cBhvr>
                                        <p:cTn id="7" dur="500"/>
                                        <p:tgtEl>
                                          <p:spTgt spid="358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10" presetClass="entr" presetSubtype="0"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par>
                                <p:cTn id="14" presetID="10" presetClass="entr" presetSubtype="0" fill="hold" nodeType="with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500"/>
                                        <p:tgtEl>
                                          <p:spTgt spid="52"/>
                                        </p:tgtEl>
                                      </p:cBhvr>
                                    </p:animEffect>
                                  </p:childTnLst>
                                </p:cTn>
                              </p:par>
                              <p:par>
                                <p:cTn id="17" presetID="10" presetClass="entr" presetSubtype="0"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10" presetClass="entr" presetSubtype="0" fill="hold"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500"/>
                                        <p:tgtEl>
                                          <p:spTgt spid="6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500"/>
                                        <p:tgtEl>
                                          <p:spTgt spid="6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500"/>
                                        <p:tgtEl>
                                          <p:spTgt spid="7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fade">
                                      <p:cBhvr>
                                        <p:cTn id="46" dur="500"/>
                                        <p:tgtEl>
                                          <p:spTgt spid="7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fade">
                                      <p:cBhvr>
                                        <p:cTn id="49" dur="500"/>
                                        <p:tgtEl>
                                          <p:spTgt spid="7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500"/>
                                        <p:tgtEl>
                                          <p:spTgt spid="7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fade">
                                      <p:cBhvr>
                                        <p:cTn id="55" dur="500"/>
                                        <p:tgtEl>
                                          <p:spTgt spid="7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6"/>
                                        </p:tgtEl>
                                        <p:attrNameLst>
                                          <p:attrName>style.visibility</p:attrName>
                                        </p:attrNameLst>
                                      </p:cBhvr>
                                      <p:to>
                                        <p:strVal val="visible"/>
                                      </p:to>
                                    </p:set>
                                    <p:animEffect transition="in" filter="fade">
                                      <p:cBhvr>
                                        <p:cTn id="58" dur="500"/>
                                        <p:tgtEl>
                                          <p:spTgt spid="76"/>
                                        </p:tgtEl>
                                      </p:cBhvr>
                                    </p:animEffect>
                                  </p:childTnLst>
                                </p:cTn>
                              </p:par>
                              <p:par>
                                <p:cTn id="59" presetID="10" presetClass="entr" presetSubtype="0" fill="hold" nodeType="withEffect">
                                  <p:stCondLst>
                                    <p:cond delay="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500"/>
                                        <p:tgtEl>
                                          <p:spTgt spid="7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fade">
                                      <p:cBhvr>
                                        <p:cTn id="6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6" grpId="0" animBg="1"/>
      <p:bldP spid="49" grpId="0" animBg="1"/>
      <p:bldP spid="61" grpId="0" animBg="1"/>
      <p:bldP spid="62" grpId="0" animBg="1"/>
      <p:bldP spid="63" grpId="0" animBg="1"/>
      <p:bldP spid="64" grpId="0"/>
      <p:bldP spid="65" grpId="0"/>
      <p:bldP spid="66" grpId="0" animBg="1"/>
      <p:bldP spid="71" grpId="0" animBg="1"/>
      <p:bldP spid="72" grpId="0" animBg="1"/>
      <p:bldP spid="73" grpId="0" animBg="1"/>
      <p:bldP spid="74" grpId="0"/>
      <p:bldP spid="75" grpId="0"/>
      <p:bldP spid="76"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Which framework?</a:t>
            </a:r>
            <a:endParaRPr lang="en-GB" dirty="0"/>
          </a:p>
        </p:txBody>
      </p:sp>
      <p:grpSp>
        <p:nvGrpSpPr>
          <p:cNvPr id="7" name="Group 6"/>
          <p:cNvGrpSpPr/>
          <p:nvPr/>
        </p:nvGrpSpPr>
        <p:grpSpPr>
          <a:xfrm>
            <a:off x="2995578" y="1867182"/>
            <a:ext cx="2664296" cy="1002499"/>
            <a:chOff x="2987824" y="1916832"/>
            <a:chExt cx="2664296" cy="1002499"/>
          </a:xfrm>
        </p:grpSpPr>
        <p:sp>
          <p:nvSpPr>
            <p:cNvPr id="4" name="Rounded Rectangle 3"/>
            <p:cNvSpPr/>
            <p:nvPr/>
          </p:nvSpPr>
          <p:spPr>
            <a:xfrm>
              <a:off x="2987824" y="1916832"/>
              <a:ext cx="2664296" cy="100249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1030" name="Picture 6" descr="NMock logo">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6418" y="2125650"/>
              <a:ext cx="2247900" cy="5715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p:cNvGrpSpPr/>
          <p:nvPr/>
        </p:nvGrpSpPr>
        <p:grpSpPr>
          <a:xfrm>
            <a:off x="5958851" y="3179156"/>
            <a:ext cx="2943944" cy="1704578"/>
            <a:chOff x="5804520" y="2780929"/>
            <a:chExt cx="2943944" cy="1704578"/>
          </a:xfrm>
        </p:grpSpPr>
        <p:sp>
          <p:nvSpPr>
            <p:cNvPr id="12" name="Rounded Rectangle 11"/>
            <p:cNvSpPr/>
            <p:nvPr/>
          </p:nvSpPr>
          <p:spPr>
            <a:xfrm>
              <a:off x="5804520" y="2780929"/>
              <a:ext cx="2943944" cy="170457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pic>
          <p:nvPicPr>
            <p:cNvPr id="1033" name="Picture 9" descr="http://ayende.com/Blog/images/ayende_com/Blog/WindowsLiveWriter/NewRhinoMocksLogo_ECFE/rhinomocks-120x9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0347" y="2850130"/>
              <a:ext cx="2088232" cy="156617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Group 7"/>
          <p:cNvGrpSpPr/>
          <p:nvPr/>
        </p:nvGrpSpPr>
        <p:grpSpPr>
          <a:xfrm>
            <a:off x="281517" y="3330996"/>
            <a:ext cx="2664296" cy="1373496"/>
            <a:chOff x="2955391" y="4653136"/>
            <a:chExt cx="2664296" cy="1373496"/>
          </a:xfrm>
        </p:grpSpPr>
        <p:sp>
          <p:nvSpPr>
            <p:cNvPr id="11" name="Rounded Rectangle 10"/>
            <p:cNvSpPr/>
            <p:nvPr/>
          </p:nvSpPr>
          <p:spPr>
            <a:xfrm>
              <a:off x="2955391" y="4653136"/>
              <a:ext cx="2664296" cy="1373496"/>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1035" name="Picture 11" descr="Logo">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34149" y="4804976"/>
              <a:ext cx="1932438" cy="12216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p:nvPr/>
        </p:nvGrpSpPr>
        <p:grpSpPr>
          <a:xfrm>
            <a:off x="2627224" y="5192440"/>
            <a:ext cx="3331627" cy="1224136"/>
            <a:chOff x="2623885" y="4797152"/>
            <a:chExt cx="3331627" cy="1224136"/>
          </a:xfrm>
        </p:grpSpPr>
        <p:sp>
          <p:nvSpPr>
            <p:cNvPr id="9" name="Rounded Rectangle 8"/>
            <p:cNvSpPr/>
            <p:nvPr/>
          </p:nvSpPr>
          <p:spPr>
            <a:xfrm>
              <a:off x="2623885" y="4797152"/>
              <a:ext cx="3331627" cy="122413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18" name="Picture 2" descr="http://www.typemock.com/images/logo.jpg"/>
            <p:cNvPicPr>
              <a:picLocks noChangeAspect="1" noChangeArrowheads="1"/>
            </p:cNvPicPr>
            <p:nvPr/>
          </p:nvPicPr>
          <p:blipFill>
            <a:blip r:embed="rId8" cstate="print"/>
            <a:srcRect/>
            <a:stretch>
              <a:fillRect/>
            </a:stretch>
          </p:blipFill>
          <p:spPr bwMode="auto">
            <a:xfrm>
              <a:off x="2922860" y="5013932"/>
              <a:ext cx="2733675" cy="790576"/>
            </a:xfrm>
            <a:prstGeom prst="rect">
              <a:avLst/>
            </a:prstGeom>
            <a:solidFill>
              <a:srgbClr val="FFFFFF">
                <a:shade val="85000"/>
              </a:srgbClr>
            </a:solidFill>
            <a:ln w="190500" cap="sq">
              <a:noFill/>
              <a:miter lim="800000"/>
            </a:ln>
            <a:effectLst/>
            <a:scene3d>
              <a:camera prst="orthographicFront"/>
              <a:lightRig rig="twoPt" dir="t">
                <a:rot lat="0" lon="0" rev="7200000"/>
              </a:lightRig>
            </a:scene3d>
            <a:sp3d>
              <a:contourClr>
                <a:srgbClr val="FFFFFF"/>
              </a:contourClr>
            </a:sp3d>
          </p:spPr>
        </p:pic>
      </p:grpSp>
    </p:spTree>
    <p:extLst>
      <p:ext uri="{BB962C8B-B14F-4D97-AF65-F5344CB8AC3E}">
        <p14:creationId xmlns:p14="http://schemas.microsoft.com/office/powerpoint/2010/main" val="187377969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500"/>
                            </p:stCondLst>
                            <p:childTnLst>
                              <p:par>
                                <p:cTn id="13" presetID="10" presetClass="entr" presetSubtype="0" fill="hold" nodeType="after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childTnLst>
                          </p:cTn>
                        </p:par>
                        <p:par>
                          <p:cTn id="16" fill="hold">
                            <p:stCondLst>
                              <p:cond delay="4500"/>
                            </p:stCondLst>
                            <p:childTnLst>
                              <p:par>
                                <p:cTn id="17" presetID="10" presetClass="entr" presetSubtype="0" fill="hold" nodeType="afterEffect">
                                  <p:stCondLst>
                                    <p:cond delay="10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Demo</a:t>
            </a:r>
            <a:endParaRPr lang="en-GB" dirty="0"/>
          </a:p>
        </p:txBody>
      </p:sp>
      <p:sp>
        <p:nvSpPr>
          <p:cNvPr id="5" name="Text Placeholder 4"/>
          <p:cNvSpPr>
            <a:spLocks noGrp="1"/>
          </p:cNvSpPr>
          <p:nvPr>
            <p:ph type="body" idx="1"/>
          </p:nvPr>
        </p:nvSpPr>
        <p:spPr/>
        <p:txBody>
          <a:bodyPr>
            <a:normAutofit/>
          </a:bodyPr>
          <a:lstStyle/>
          <a:p>
            <a:endParaRPr lang="en-GB" dirty="0"/>
          </a:p>
        </p:txBody>
      </p:sp>
    </p:spTree>
    <p:extLst>
      <p:ext uri="{BB962C8B-B14F-4D97-AF65-F5344CB8AC3E}">
        <p14:creationId xmlns:p14="http://schemas.microsoft.com/office/powerpoint/2010/main" val="164259856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Summary</a:t>
            </a:r>
            <a:endParaRPr lang="en-GB" dirty="0"/>
          </a:p>
        </p:txBody>
      </p:sp>
      <p:sp>
        <p:nvSpPr>
          <p:cNvPr id="5" name="Content Placeholder 4"/>
          <p:cNvSpPr>
            <a:spLocks noGrp="1"/>
          </p:cNvSpPr>
          <p:nvPr>
            <p:ph idx="1"/>
          </p:nvPr>
        </p:nvSpPr>
        <p:spPr/>
        <p:txBody>
          <a:bodyPr/>
          <a:lstStyle/>
          <a:p>
            <a:r>
              <a:rPr lang="en-GB" dirty="0" smtClean="0"/>
              <a:t>Mocking frameworks provide a valuable tool to improve code quality</a:t>
            </a:r>
          </a:p>
          <a:p>
            <a:r>
              <a:rPr lang="en-GB" dirty="0" smtClean="0"/>
              <a:t>Typemock Isolator also provides extra tools for testing of legacy and complex platforms</a:t>
            </a:r>
          </a:p>
          <a:p>
            <a:r>
              <a:rPr lang="en-GB" dirty="0" smtClean="0"/>
              <a:t>But no framework is a complete solution</a:t>
            </a:r>
          </a:p>
          <a:p>
            <a:r>
              <a:rPr lang="en-GB" dirty="0" smtClean="0"/>
              <a:t>And Typemock and it tricks is no excuse for poor design</a:t>
            </a:r>
            <a:endParaRPr lang="en-GB" dirty="0"/>
          </a:p>
        </p:txBody>
      </p:sp>
    </p:spTree>
    <p:extLst>
      <p:ext uri="{BB962C8B-B14F-4D97-AF65-F5344CB8AC3E}">
        <p14:creationId xmlns:p14="http://schemas.microsoft.com/office/powerpoint/2010/main" val="212023889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Contact</a:t>
            </a:r>
            <a:endParaRPr lang="en-GB" dirty="0"/>
          </a:p>
        </p:txBody>
      </p:sp>
      <p:sp>
        <p:nvSpPr>
          <p:cNvPr id="3" name="Content Placeholder 2"/>
          <p:cNvSpPr>
            <a:spLocks noGrp="1"/>
          </p:cNvSpPr>
          <p:nvPr>
            <p:ph idx="1"/>
          </p:nvPr>
        </p:nvSpPr>
        <p:spPr/>
        <p:txBody>
          <a:bodyPr>
            <a:normAutofit/>
          </a:bodyPr>
          <a:lstStyle/>
          <a:p>
            <a:pPr>
              <a:buNone/>
            </a:pPr>
            <a:r>
              <a:rPr lang="en-GB" sz="2200" dirty="0" smtClean="0"/>
              <a:t>Richard Fennell</a:t>
            </a:r>
          </a:p>
          <a:p>
            <a:pPr>
              <a:buNone/>
            </a:pPr>
            <a:r>
              <a:rPr lang="en-GB" sz="2200" dirty="0" smtClean="0"/>
              <a:t>Engineering Director, Black Marble Ltd.</a:t>
            </a:r>
          </a:p>
          <a:p>
            <a:pPr>
              <a:buNone/>
            </a:pPr>
            <a:endParaRPr lang="en-GB" sz="2200" dirty="0" smtClean="0"/>
          </a:p>
          <a:p>
            <a:pPr>
              <a:buNone/>
            </a:pPr>
            <a:endParaRPr lang="en-GB" sz="2200" dirty="0" smtClean="0"/>
          </a:p>
          <a:p>
            <a:pPr>
              <a:spcAft>
                <a:spcPts val="1200"/>
              </a:spcAft>
              <a:buNone/>
            </a:pPr>
            <a:r>
              <a:rPr lang="en-GB" sz="2200" dirty="0"/>
              <a:t>	</a:t>
            </a:r>
            <a:r>
              <a:rPr lang="en-GB" sz="2200" dirty="0" smtClean="0"/>
              <a:t>	+44 (1274) 300175</a:t>
            </a:r>
          </a:p>
          <a:p>
            <a:pPr>
              <a:spcAft>
                <a:spcPts val="1200"/>
              </a:spcAft>
              <a:buNone/>
            </a:pPr>
            <a:r>
              <a:rPr lang="en-GB" sz="2200" dirty="0"/>
              <a:t>	</a:t>
            </a:r>
            <a:r>
              <a:rPr lang="en-GB" sz="2200" dirty="0" smtClean="0"/>
              <a:t>	http://www.blackmarble.co.uk</a:t>
            </a:r>
          </a:p>
          <a:p>
            <a:pPr>
              <a:spcAft>
                <a:spcPts val="1200"/>
              </a:spcAft>
              <a:buNone/>
            </a:pPr>
            <a:r>
              <a:rPr lang="en-GB" sz="2200" dirty="0"/>
              <a:t>	</a:t>
            </a:r>
            <a:r>
              <a:rPr lang="en-GB" sz="2200" dirty="0" smtClean="0"/>
              <a:t>	http://blogs.blackmarble.co.uk/blogs/rfennell</a:t>
            </a:r>
          </a:p>
          <a:p>
            <a:pPr>
              <a:spcAft>
                <a:spcPts val="1200"/>
              </a:spcAft>
              <a:buNone/>
            </a:pPr>
            <a:r>
              <a:rPr lang="en-GB" sz="2200" dirty="0" smtClean="0"/>
              <a:t>		@</a:t>
            </a:r>
            <a:r>
              <a:rPr lang="en-GB" sz="2200" dirty="0" err="1" smtClean="0"/>
              <a:t>RichardFennell</a:t>
            </a:r>
            <a:endParaRPr lang="en-GB" sz="2200" dirty="0" smtClean="0"/>
          </a:p>
          <a:p>
            <a:endParaRPr lang="en-GB" sz="2200" dirty="0"/>
          </a:p>
        </p:txBody>
      </p:sp>
      <p:pic>
        <p:nvPicPr>
          <p:cNvPr id="31746" name="Picture 2" descr="https://portal.blackmarble.co.uk/marketing/Black%20Marble%20Artwork/Staff%20Pictures/richardFennell_full.png"/>
          <p:cNvPicPr>
            <a:picLocks noChangeAspect="1" noChangeArrowheads="1"/>
          </p:cNvPicPr>
          <p:nvPr/>
        </p:nvPicPr>
        <p:blipFill>
          <a:blip r:embed="rId2" cstate="print"/>
          <a:srcRect/>
          <a:stretch>
            <a:fillRect/>
          </a:stretch>
        </p:blipFill>
        <p:spPr bwMode="auto">
          <a:xfrm>
            <a:off x="6429388" y="928670"/>
            <a:ext cx="2287666" cy="4838715"/>
          </a:xfrm>
          <a:prstGeom prst="rect">
            <a:avLst/>
          </a:prstGeom>
          <a:noFill/>
        </p:spPr>
      </p:pic>
      <p:pic>
        <p:nvPicPr>
          <p:cNvPr id="5" name="Picture 4" descr="mvp.png"/>
          <p:cNvPicPr>
            <a:picLocks noChangeAspect="1"/>
          </p:cNvPicPr>
          <p:nvPr/>
        </p:nvPicPr>
        <p:blipFill>
          <a:blip r:embed="rId3" cstate="print"/>
          <a:srcRect/>
          <a:stretch>
            <a:fillRect/>
          </a:stretch>
        </p:blipFill>
        <p:spPr bwMode="auto">
          <a:xfrm>
            <a:off x="6858016" y="6047060"/>
            <a:ext cx="1546225" cy="622300"/>
          </a:xfrm>
          <a:prstGeom prst="rect">
            <a:avLst/>
          </a:prstGeom>
          <a:ln>
            <a:noFill/>
          </a:ln>
          <a:effectLst>
            <a:outerShdw blurRad="292100" dist="139700" dir="2700000" algn="tl" rotWithShape="0">
              <a:srgbClr val="333333">
                <a:alpha val="65000"/>
              </a:srgbClr>
            </a:outerShdw>
          </a:effectLst>
        </p:spPr>
      </p:pic>
      <p:pic>
        <p:nvPicPr>
          <p:cNvPr id="6" name="Picture 6"/>
          <p:cNvPicPr>
            <a:picLocks noChangeAspect="1" noChangeArrowheads="1"/>
          </p:cNvPicPr>
          <p:nvPr/>
        </p:nvPicPr>
        <p:blipFill>
          <a:blip r:embed="rId4" cstate="print"/>
          <a:srcRect/>
          <a:stretch>
            <a:fillRect/>
          </a:stretch>
        </p:blipFill>
        <p:spPr bwMode="auto">
          <a:xfrm>
            <a:off x="500034" y="6050235"/>
            <a:ext cx="2095500" cy="619125"/>
          </a:xfrm>
          <a:prstGeom prst="rect">
            <a:avLst/>
          </a:prstGeom>
          <a:ln>
            <a:noFill/>
          </a:ln>
          <a:effectLst>
            <a:outerShdw blurRad="292100" dist="139700" dir="2700000" algn="tl" rotWithShape="0">
              <a:srgbClr val="333333">
                <a:alpha val="65000"/>
              </a:srgbClr>
            </a:outerShdw>
          </a:effectLst>
        </p:spPr>
      </p:pic>
      <p:pic>
        <p:nvPicPr>
          <p:cNvPr id="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037" y="3356992"/>
            <a:ext cx="894456" cy="837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3785" y="3933056"/>
            <a:ext cx="876463" cy="811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785" y="4509120"/>
            <a:ext cx="822934" cy="77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785" y="5052851"/>
            <a:ext cx="756721" cy="756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30297" y="6107769"/>
            <a:ext cx="2021823" cy="5040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4387099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M_StackTemplate_200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DC Template - Grey Slides">
  <a:themeElements>
    <a:clrScheme name="PDC 2009">
      <a:dk1>
        <a:srgbClr val="000000"/>
      </a:dk1>
      <a:lt1>
        <a:srgbClr val="FFFFFF"/>
      </a:lt1>
      <a:dk2>
        <a:srgbClr val="000000"/>
      </a:dk2>
      <a:lt2>
        <a:srgbClr val="FFFFFF"/>
      </a:lt2>
      <a:accent1>
        <a:srgbClr val="EAEAEA"/>
      </a:accent1>
      <a:accent2>
        <a:srgbClr val="DF7525"/>
      </a:accent2>
      <a:accent3>
        <a:srgbClr val="56A4E4"/>
      </a:accent3>
      <a:accent4>
        <a:srgbClr val="F0694E"/>
      </a:accent4>
      <a:accent5>
        <a:srgbClr val="21AF46"/>
      </a:accent5>
      <a:accent6>
        <a:srgbClr val="6D6DFF"/>
      </a:accent6>
      <a:hlink>
        <a:srgbClr val="F0ED7B"/>
      </a:hlink>
      <a:folHlink>
        <a:srgbClr val="F3EB4F"/>
      </a:folHlink>
    </a:clrScheme>
    <a:fontScheme name="Custom 1">
      <a:majorFont>
        <a:latin typeface="Segoe Condensed"/>
        <a:ea typeface=""/>
        <a:cs typeface=""/>
      </a:majorFont>
      <a:minorFont>
        <a:latin typeface="Segoe"/>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bg1">
                <a:alpha val="0"/>
              </a:schemeClr>
            </a:gs>
            <a:gs pos="30000">
              <a:schemeClr val="bg1">
                <a:alpha val="70000"/>
              </a:schemeClr>
            </a:gs>
            <a:gs pos="70000">
              <a:schemeClr val="bg1">
                <a:alpha val="70000"/>
              </a:schemeClr>
            </a:gs>
            <a:gs pos="100000">
              <a:schemeClr val="bg1"/>
            </a:gs>
          </a:gsLst>
          <a:lin ang="0" scaled="1"/>
          <a:tileRect/>
        </a:gradFill>
        <a:ln>
          <a:gradFill flip="none" rotWithShape="1">
            <a:gsLst>
              <a:gs pos="0">
                <a:schemeClr val="tx2"/>
              </a:gs>
              <a:gs pos="50000">
                <a:schemeClr val="tx2"/>
              </a:gs>
              <a:gs pos="100000">
                <a:schemeClr val="bg1">
                  <a:alpha val="0"/>
                </a:schemeClr>
              </a:gs>
            </a:gsLst>
            <a:lin ang="108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Using Ivonna to test the UI</Template>
  <TotalTime>433</TotalTime>
  <Words>269</Words>
  <Application>Microsoft Office PowerPoint</Application>
  <PresentationFormat>On-screen Show (4:3)</PresentationFormat>
  <Paragraphs>69</Paragraphs>
  <Slides>7</Slides>
  <Notes>6</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BM_StackTemplate_2009</vt:lpstr>
      <vt:lpstr>PDC Template - Grey Slides</vt:lpstr>
      <vt:lpstr>Mocking with  TypeMock ISolator</vt:lpstr>
      <vt:lpstr>What is Mocking</vt:lpstr>
      <vt:lpstr>PowerPoint Presentation</vt:lpstr>
      <vt:lpstr>Which framework?</vt:lpstr>
      <vt:lpstr>Demo</vt:lpstr>
      <vt:lpstr>Summary</vt:lpstr>
      <vt:lpstr>Contact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Mocking with TypeMock</dc:title>
  <dc:creator>Richard Fennell</dc:creator>
  <cp:lastModifiedBy>Richard Fennell</cp:lastModifiedBy>
  <cp:revision>15</cp:revision>
  <dcterms:created xsi:type="dcterms:W3CDTF">2010-09-14T19:01:46Z</dcterms:created>
  <dcterms:modified xsi:type="dcterms:W3CDTF">2010-10-20T16:23:33Z</dcterms:modified>
</cp:coreProperties>
</file>