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67" r:id="rId4"/>
    <p:sldId id="268" r:id="rId5"/>
    <p:sldId id="269" r:id="rId6"/>
    <p:sldId id="272" r:id="rId7"/>
    <p:sldId id="271" r:id="rId8"/>
    <p:sldId id="27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B2AAC-4CCC-4CEA-BE8E-3DFBE1AD4AA2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8E01E1-E455-4BE1-9110-C86C2489EB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329486-9952-44FD-A137-860AAEDAAE9B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9F63B-5699-4394-A50B-25DA94DA19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397D4C-EEEC-4B15-96B8-D125ACC50F8A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66B43-9906-424E-848E-2BE42DA9BC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C99FB2-7F00-49BF-A670-BB5939993B35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AA19F0-F58E-4296-9FE3-55BEC7D3C2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7658D0-CED2-41BE-97E1-117AAA44A70C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586D72F4-BCFB-43CE-A720-EACF67DF71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775FB3-16BA-4143-8EEB-30244907A41F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F9E1CD-5701-47CE-8E08-CFA8A92B0B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191241-7FC6-4473-B1B6-FBBB74C5FD9D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1BFA0-9A1C-48B7-A65A-8DB2266097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AA59A-A90B-44AF-8BDF-0FA80B03FA50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1E8ADA-1B72-4532-B2BE-49E4926941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EF669F-6D00-4E8E-A642-7E82111E0179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7C835-9B22-4275-B154-EF6E0B1BBA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DCD489-475F-430C-80CD-6F005FDC7CF6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20D46-474B-4246-B410-D975C50914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F54B68-F088-472C-A600-8272547BF356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B75E1290-AE69-4E4C-B4FC-41F1FE6AC4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0B1CD7-A1E7-4DD1-A9E9-1FFC39DF11D3}" type="datetimeFigureOut">
              <a:rPr lang="en-US" smtClean="0"/>
              <a:pPr>
                <a:defRPr/>
              </a:pPr>
              <a:t>6/16/2009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4810BBB-8384-4E7C-A705-F9F78124C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soft.com/azure/trainingkit.m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zure.ne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express/vwd/" TargetMode="External"/><Relationship Id="rId7" Type="http://schemas.openxmlformats.org/officeDocument/2006/relationships/hyperlink" Target="http://www.azure.net/" TargetMode="External"/><Relationship Id="rId2" Type="http://schemas.openxmlformats.org/officeDocument/2006/relationships/hyperlink" Target="http://bit.ly/WebInstall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bexplorer.codeplex.com/" TargetMode="External"/><Relationship Id="rId5" Type="http://schemas.openxmlformats.org/officeDocument/2006/relationships/hyperlink" Target="http://bit.ly/AzureToolsMayCTP" TargetMode="External"/><Relationship Id="rId4" Type="http://schemas.openxmlformats.org/officeDocument/2006/relationships/hyperlink" Target="http://bit.ly/kzs3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First Steps into the Azure Cloud</a:t>
            </a:r>
          </a:p>
        </p:txBody>
      </p:sp>
      <p:pic>
        <p:nvPicPr>
          <p:cNvPr id="1026" name="Picture 2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343400"/>
            <a:ext cx="1744675" cy="1836115"/>
          </a:xfrm>
          <a:prstGeom prst="rect">
            <a:avLst/>
          </a:prstGeom>
          <a:noFill/>
        </p:spPr>
      </p:pic>
      <p:pic>
        <p:nvPicPr>
          <p:cNvPr id="1027" name="Picture 3" descr="G:\Users\Pete\Pictures\Microsoft Clip Organizer\j043258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038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3000" dirty="0" smtClean="0"/>
              <a:t>Me</a:t>
            </a:r>
          </a:p>
          <a:p>
            <a:pPr lvl="1"/>
            <a:r>
              <a:rPr lang="en-GB" sz="2600" dirty="0" smtClean="0"/>
              <a:t>Senior Software Engineer with Red Bee Media and Senior Partner with </a:t>
            </a:r>
            <a:r>
              <a:rPr lang="en-GB" sz="2600" dirty="0" err="1" smtClean="0"/>
              <a:t>Virorum</a:t>
            </a:r>
            <a:r>
              <a:rPr lang="en-GB" sz="2600" dirty="0" smtClean="0"/>
              <a:t> Consulting LLP</a:t>
            </a:r>
          </a:p>
          <a:p>
            <a:r>
              <a:rPr lang="en-GB" sz="3000" dirty="0" smtClean="0"/>
              <a:t>This session</a:t>
            </a:r>
          </a:p>
          <a:p>
            <a:pPr lvl="1"/>
            <a:r>
              <a:rPr lang="en-GB" sz="2600" dirty="0" smtClean="0"/>
              <a:t>I’m hoping to make a lot of use of “cloud computing” for an upcoming </a:t>
            </a:r>
            <a:r>
              <a:rPr lang="en-GB" sz="2600" dirty="0" err="1" smtClean="0"/>
              <a:t>Virorum</a:t>
            </a:r>
            <a:r>
              <a:rPr lang="en-GB" sz="2600" dirty="0" smtClean="0"/>
              <a:t> project.  This session is just me sharing what I’ve learned so far.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Overview of Azure and its components</a:t>
            </a:r>
          </a:p>
          <a:p>
            <a:r>
              <a:rPr lang="en-GB" sz="3600" dirty="0" smtClean="0"/>
              <a:t>What do you need to develop for Azure?</a:t>
            </a:r>
          </a:p>
          <a:p>
            <a:r>
              <a:rPr lang="en-GB" sz="3600" dirty="0" smtClean="0"/>
              <a:t>A simple web application</a:t>
            </a:r>
          </a:p>
          <a:p>
            <a:r>
              <a:rPr lang="en-GB" sz="3600" dirty="0" smtClean="0"/>
              <a:t>Using Blob storage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Overview of Azure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Over to Microsoft</a:t>
            </a:r>
            <a:r>
              <a:rPr lang="en-GB" sz="2600" dirty="0" smtClean="0"/>
              <a:t>...</a:t>
            </a:r>
          </a:p>
          <a:p>
            <a:pPr lvl="1"/>
            <a:r>
              <a:rPr lang="en-GB" sz="2400" dirty="0" smtClean="0"/>
              <a:t>...see the Azure Training Kit for lots of explanatory articles </a:t>
            </a:r>
            <a:r>
              <a:rPr lang="en-GB" dirty="0" smtClean="0"/>
              <a:t>and presentations: </a:t>
            </a:r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www.microsoft.com/azure/trainingkit.mspx</a:t>
            </a:r>
            <a:r>
              <a:rPr lang="en-GB" dirty="0" smtClean="0"/>
              <a:t> 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Development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600" dirty="0" smtClean="0"/>
              <a:t>An Azure account – sign up </a:t>
            </a:r>
            <a:r>
              <a:rPr lang="en-GB" sz="2600" smtClean="0"/>
              <a:t>at </a:t>
            </a:r>
            <a:r>
              <a:rPr lang="en-GB" sz="2600" smtClean="0">
                <a:hlinkClick r:id="rId2"/>
              </a:rPr>
              <a:t>http://www.azure.net</a:t>
            </a:r>
            <a:r>
              <a:rPr lang="en-GB" sz="2600" smtClean="0"/>
              <a:t> </a:t>
            </a:r>
          </a:p>
          <a:p>
            <a:r>
              <a:rPr lang="en-GB" sz="2600" dirty="0" smtClean="0"/>
              <a:t>IIS </a:t>
            </a:r>
            <a:r>
              <a:rPr lang="en-GB" sz="2600" dirty="0" smtClean="0"/>
              <a:t>7</a:t>
            </a:r>
          </a:p>
          <a:p>
            <a:pPr lvl="1"/>
            <a:r>
              <a:rPr lang="en-GB" sz="2400" dirty="0" smtClean="0"/>
              <a:t>Which means Vista (SP1+), Server 2008 or Win 7</a:t>
            </a:r>
          </a:p>
          <a:p>
            <a:pPr lvl="1"/>
            <a:r>
              <a:rPr lang="en-GB" dirty="0" smtClean="0"/>
              <a:t>Configured with ASP.NET &amp; WCF HTTP Activation</a:t>
            </a:r>
            <a:endParaRPr lang="en-GB" sz="2400" dirty="0" smtClean="0"/>
          </a:p>
          <a:p>
            <a:r>
              <a:rPr lang="en-GB" sz="2600" dirty="0" smtClean="0"/>
              <a:t>Visual Studio</a:t>
            </a:r>
          </a:p>
          <a:p>
            <a:pPr lvl="1"/>
            <a:r>
              <a:rPr lang="en-GB" sz="2400" dirty="0" smtClean="0"/>
              <a:t>Web Developer 2008 Express with SP1 </a:t>
            </a:r>
            <a:r>
              <a:rPr lang="en-GB" sz="2400" i="1" dirty="0" smtClean="0"/>
              <a:t>(free)</a:t>
            </a:r>
            <a:endParaRPr lang="en-GB" sz="2400" dirty="0" smtClean="0"/>
          </a:p>
          <a:p>
            <a:pPr lvl="1"/>
            <a:r>
              <a:rPr lang="en-GB" dirty="0" smtClean="0"/>
              <a:t>VS 2008 with SP1 </a:t>
            </a:r>
            <a:r>
              <a:rPr lang="en-GB" i="1" dirty="0" smtClean="0"/>
              <a:t>(all versions)</a:t>
            </a:r>
            <a:endParaRPr lang="en-GB" dirty="0" smtClean="0"/>
          </a:p>
          <a:p>
            <a:pPr lvl="1"/>
            <a:r>
              <a:rPr lang="en-GB" sz="2400" dirty="0" smtClean="0"/>
              <a:t>VS 2010 Beta</a:t>
            </a:r>
          </a:p>
          <a:p>
            <a:r>
              <a:rPr lang="en-GB" sz="2600" dirty="0" smtClean="0"/>
              <a:t>SQL Server 2005 Express </a:t>
            </a:r>
            <a:r>
              <a:rPr lang="en-GB" sz="2600" i="1" dirty="0" smtClean="0"/>
              <a:t>or above</a:t>
            </a:r>
          </a:p>
          <a:p>
            <a:pPr lvl="1"/>
            <a:r>
              <a:rPr lang="en-GB" dirty="0" smtClean="0"/>
              <a:t>Version installed with Visual Studio is OK</a:t>
            </a:r>
          </a:p>
          <a:p>
            <a:r>
              <a:rPr lang="en-GB" b="1" i="1" dirty="0" smtClean="0"/>
              <a:t>OR</a:t>
            </a:r>
            <a:r>
              <a:rPr lang="en-GB" dirty="0" smtClean="0"/>
              <a:t> install all the above using the Web Platform Installer</a:t>
            </a:r>
          </a:p>
          <a:p>
            <a:r>
              <a:rPr lang="en-GB" dirty="0" smtClean="0"/>
              <a:t>.NET v3.5 SP1</a:t>
            </a:r>
          </a:p>
          <a:p>
            <a:r>
              <a:rPr lang="en-GB" sz="2600" dirty="0" smtClean="0"/>
              <a:t>Azure Tools for Visual Studio May 2009 CTP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Other Essential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Azure Services Training Kit</a:t>
            </a:r>
          </a:p>
          <a:p>
            <a:pPr lvl="1"/>
            <a:r>
              <a:rPr lang="en-GB" sz="2400" dirty="0" smtClean="0"/>
              <a:t>Lots of samples, demos and presentations</a:t>
            </a:r>
          </a:p>
          <a:p>
            <a:r>
              <a:rPr lang="en-GB" dirty="0" err="1" smtClean="0"/>
              <a:t>StorageClient</a:t>
            </a:r>
            <a:r>
              <a:rPr lang="en-GB" dirty="0" smtClean="0"/>
              <a:t> sample from the Azure Services SDK</a:t>
            </a:r>
          </a:p>
          <a:p>
            <a:pPr lvl="1"/>
            <a:r>
              <a:rPr lang="en-GB" dirty="0" smtClean="0"/>
              <a:t>Encapsulates the complexities of using the REST storage API</a:t>
            </a:r>
            <a:endParaRPr lang="en-GB" sz="2400" dirty="0" smtClean="0"/>
          </a:p>
          <a:p>
            <a:r>
              <a:rPr lang="en-GB" sz="2600" dirty="0" smtClean="0"/>
              <a:t>Blob Explorer</a:t>
            </a:r>
          </a:p>
          <a:p>
            <a:pPr lvl="1"/>
            <a:r>
              <a:rPr lang="en-GB" dirty="0" smtClean="0"/>
              <a:t>Open source UI using the </a:t>
            </a:r>
            <a:r>
              <a:rPr lang="en-GB" dirty="0" err="1" smtClean="0"/>
              <a:t>StorageClient</a:t>
            </a:r>
            <a:r>
              <a:rPr lang="en-GB" dirty="0" smtClean="0"/>
              <a:t> to permit manipulation of Queues, Blobs and Tables in both the Development Fabric and Azure itself.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General Development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Develop </a:t>
            </a:r>
            <a:r>
              <a:rPr lang="en-GB" sz="2600" dirty="0" smtClean="0"/>
              <a:t>locally using </a:t>
            </a:r>
            <a:r>
              <a:rPr lang="en-GB" dirty="0" smtClean="0"/>
              <a:t>Visual Studio and</a:t>
            </a:r>
            <a:r>
              <a:rPr lang="en-GB" sz="2600" dirty="0" smtClean="0"/>
              <a:t> the “Development Fabric”</a:t>
            </a:r>
          </a:p>
          <a:p>
            <a:r>
              <a:rPr lang="en-GB" dirty="0" smtClean="0"/>
              <a:t>Provision the Azure service – create a </a:t>
            </a:r>
            <a:r>
              <a:rPr lang="en-GB" dirty="0" smtClean="0"/>
              <a:t>project using the Developer Portal.</a:t>
            </a:r>
            <a:endParaRPr lang="en-GB" dirty="0" smtClean="0"/>
          </a:p>
          <a:p>
            <a:r>
              <a:rPr lang="en-GB" sz="2600" dirty="0" smtClean="0"/>
              <a:t>Publish to the Azure </a:t>
            </a:r>
            <a:r>
              <a:rPr lang="en-GB" sz="2600" dirty="0" smtClean="0"/>
              <a:t>service from within Visual Studio.</a:t>
            </a:r>
            <a:endParaRPr lang="en-GB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292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MS Web Platform Installer (v2 beta)</a:t>
            </a:r>
          </a:p>
          <a:p>
            <a:pPr lvl="1"/>
            <a:r>
              <a:rPr lang="en-GB" dirty="0" smtClean="0">
                <a:hlinkClick r:id="rId2"/>
              </a:rPr>
              <a:t>http://bit.ly/WebInstall2</a:t>
            </a:r>
            <a:r>
              <a:rPr lang="en-GB" dirty="0" smtClean="0"/>
              <a:t> </a:t>
            </a:r>
          </a:p>
          <a:p>
            <a:r>
              <a:rPr lang="en-GB" sz="2600" dirty="0" smtClean="0"/>
              <a:t>Visual </a:t>
            </a:r>
            <a:r>
              <a:rPr lang="en-GB" sz="2600" dirty="0" smtClean="0"/>
              <a:t>Studio </a:t>
            </a:r>
            <a:r>
              <a:rPr lang="en-GB" sz="2400" dirty="0" smtClean="0"/>
              <a:t>Web Developer 2008 Express with SP1 </a:t>
            </a:r>
            <a:r>
              <a:rPr lang="en-GB" sz="2400" i="1" dirty="0" smtClean="0"/>
              <a:t>(free)</a:t>
            </a:r>
            <a:endParaRPr lang="en-GB" sz="2400" dirty="0" smtClean="0"/>
          </a:p>
          <a:p>
            <a:pPr lvl="1"/>
            <a:r>
              <a:rPr lang="en-GB" dirty="0" smtClean="0">
                <a:hlinkClick r:id="rId3"/>
              </a:rPr>
              <a:t>http://www.microsoft.com/express/vwd/</a:t>
            </a:r>
            <a:r>
              <a:rPr lang="en-GB" dirty="0" smtClean="0"/>
              <a:t> </a:t>
            </a:r>
          </a:p>
          <a:p>
            <a:r>
              <a:rPr lang="en-GB" sz="2600" dirty="0" smtClean="0"/>
              <a:t>Azure </a:t>
            </a:r>
            <a:r>
              <a:rPr lang="en-GB" sz="2600" dirty="0" smtClean="0"/>
              <a:t>SDK</a:t>
            </a:r>
          </a:p>
          <a:p>
            <a:pPr lvl="1"/>
            <a:r>
              <a:rPr lang="en-GB" dirty="0" smtClean="0">
                <a:hlinkClick r:id="rId4"/>
              </a:rPr>
              <a:t>http://bit.ly/kzs3f</a:t>
            </a:r>
            <a:r>
              <a:rPr lang="en-GB" dirty="0" smtClean="0"/>
              <a:t> </a:t>
            </a:r>
          </a:p>
          <a:p>
            <a:r>
              <a:rPr lang="en-GB" sz="2600" dirty="0" smtClean="0"/>
              <a:t>Azure Tools for Visual Studio May 2009 CTP</a:t>
            </a:r>
          </a:p>
          <a:p>
            <a:pPr lvl="1"/>
            <a:r>
              <a:rPr lang="en-GB" dirty="0" smtClean="0">
                <a:hlinkClick r:id="rId5"/>
              </a:rPr>
              <a:t>http://bit.ly/AzureToolsMayCTP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BlobExplorer</a:t>
            </a:r>
            <a:endParaRPr lang="en-GB" dirty="0" smtClean="0"/>
          </a:p>
          <a:p>
            <a:pPr lvl="1"/>
            <a:r>
              <a:rPr lang="en-GB" dirty="0" smtClean="0">
                <a:hlinkClick r:id="rId6"/>
              </a:rPr>
              <a:t>http://blobexplorer.codeplex.com/</a:t>
            </a:r>
            <a:r>
              <a:rPr lang="en-GB" dirty="0" smtClean="0"/>
              <a:t> </a:t>
            </a:r>
          </a:p>
          <a:p>
            <a:r>
              <a:rPr lang="en-GB" sz="2600" i="1" dirty="0" smtClean="0"/>
              <a:t>...but probably most importantly:  </a:t>
            </a:r>
            <a:r>
              <a:rPr lang="en-GB" sz="3600" dirty="0" smtClean="0">
                <a:hlinkClick r:id="rId7"/>
              </a:rPr>
              <a:t>http://www.azure.net</a:t>
            </a:r>
            <a:r>
              <a:rPr lang="en-GB" sz="3600" dirty="0" smtClean="0"/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7600"/>
      </a:hlink>
      <a:folHlink>
        <a:srgbClr val="85DFD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Words>341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First Steps into the Azure Cloud</vt:lpstr>
      <vt:lpstr>Introduction</vt:lpstr>
      <vt:lpstr>Agenda</vt:lpstr>
      <vt:lpstr>Overview of Azure</vt:lpstr>
      <vt:lpstr>Development Resources</vt:lpstr>
      <vt:lpstr>Other Essential Resources</vt:lpstr>
      <vt:lpstr>General Development Process</vt:lpstr>
      <vt:lpstr>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Pete’s Pub Finder</dc:title>
  <dc:creator>Pete</dc:creator>
  <cp:lastModifiedBy>Pete Sykes</cp:lastModifiedBy>
  <cp:revision>81</cp:revision>
  <dcterms:created xsi:type="dcterms:W3CDTF">2006-08-16T00:00:00Z</dcterms:created>
  <dcterms:modified xsi:type="dcterms:W3CDTF">2009-06-16T13:09:54Z</dcterms:modified>
</cp:coreProperties>
</file>