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9" r:id="rId8"/>
    <p:sldId id="270" r:id="rId9"/>
    <p:sldId id="265" r:id="rId10"/>
    <p:sldId id="271" r:id="rId11"/>
    <p:sldId id="262" r:id="rId12"/>
    <p:sldId id="261" r:id="rId13"/>
    <p:sldId id="266" r:id="rId14"/>
    <p:sldId id="267" r:id="rId15"/>
    <p:sldId id="272" r:id="rId16"/>
    <p:sldId id="273" r:id="rId17"/>
    <p:sldId id="274" r:id="rId18"/>
    <p:sldId id="268" r:id="rId19"/>
    <p:sldId id="275" r:id="rId20"/>
    <p:sldId id="278" r:id="rId21"/>
    <p:sldId id="277" r:id="rId22"/>
    <p:sldId id="276" r:id="rId23"/>
    <p:sldId id="280" r:id="rId24"/>
    <p:sldId id="282" r:id="rId25"/>
    <p:sldId id="26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onnect.creativelabs.com/openal/Documentation/OpenAL_Programmers_Guide.pdf" TargetMode="External"/><Relationship Id="rId2" Type="http://schemas.openxmlformats.org/officeDocument/2006/relationships/hyperlink" Target="http://benbritten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oeska.com/doal/downloads.aspx" TargetMode="External"/><Relationship Id="rId4" Type="http://schemas.openxmlformats.org/officeDocument/2006/relationships/hyperlink" Target="http://connect.creativelabs.com/openal/Downloads/Forms/AllItems.aspx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673412"/>
          </a:xfrm>
        </p:spPr>
        <p:txBody>
          <a:bodyPr/>
          <a:lstStyle/>
          <a:p>
            <a:r>
              <a:rPr lang="en-GB" dirty="0" smtClean="0"/>
              <a:t>Mark Brindle</a:t>
            </a:r>
          </a:p>
          <a:p>
            <a:r>
              <a:rPr lang="en-GB" dirty="0" smtClean="0"/>
              <a:t>ARKEMM Software Limited</a:t>
            </a:r>
          </a:p>
          <a:p>
            <a:r>
              <a:rPr lang="en-GB" dirty="0" smtClean="0"/>
              <a:t>mark.brindle@arkemm.com</a:t>
            </a:r>
          </a:p>
          <a:p>
            <a:r>
              <a:rPr lang="en-GB" dirty="0" smtClean="0"/>
              <a:t>@</a:t>
            </a:r>
            <a:r>
              <a:rPr lang="en-GB" dirty="0" err="1" smtClean="0"/>
              <a:t>mark_brindle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OpenAL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Managing Sources</a:t>
            </a:r>
          </a:p>
          <a:p>
            <a:pPr lvl="1"/>
            <a:r>
              <a:rPr lang="en-GB" dirty="0" smtClean="0"/>
              <a:t>Generate source</a:t>
            </a:r>
          </a:p>
          <a:p>
            <a:pPr lvl="1"/>
            <a:r>
              <a:rPr lang="en-GB" dirty="0" smtClean="0"/>
              <a:t>Attach buffers to source</a:t>
            </a:r>
          </a:p>
          <a:p>
            <a:pPr lvl="1"/>
            <a:r>
              <a:rPr lang="en-GB" dirty="0" smtClean="0"/>
              <a:t>Play the source</a:t>
            </a:r>
          </a:p>
          <a:p>
            <a:r>
              <a:rPr lang="en-GB" dirty="0" smtClean="0"/>
              <a:t>Cleaning up</a:t>
            </a:r>
          </a:p>
          <a:p>
            <a:pPr lvl="1"/>
            <a:r>
              <a:rPr lang="en-GB" dirty="0" smtClean="0"/>
              <a:t>Delete the </a:t>
            </a:r>
            <a:r>
              <a:rPr lang="en-GB" dirty="0" err="1" smtClean="0"/>
              <a:t>OpenAL</a:t>
            </a:r>
            <a:r>
              <a:rPr lang="en-GB" dirty="0" smtClean="0"/>
              <a:t> source</a:t>
            </a:r>
          </a:p>
          <a:p>
            <a:pPr lvl="1"/>
            <a:r>
              <a:rPr lang="en-GB" dirty="0" smtClean="0"/>
              <a:t>Delete the </a:t>
            </a:r>
            <a:r>
              <a:rPr lang="en-GB" dirty="0" err="1" smtClean="0"/>
              <a:t>OpenAL</a:t>
            </a:r>
            <a:r>
              <a:rPr lang="en-GB" dirty="0" smtClean="0"/>
              <a:t> buffer</a:t>
            </a:r>
          </a:p>
          <a:p>
            <a:pPr lvl="1"/>
            <a:r>
              <a:rPr lang="en-GB" dirty="0" smtClean="0"/>
              <a:t>Destroy the context</a:t>
            </a:r>
          </a:p>
          <a:p>
            <a:pPr lvl="1"/>
            <a:r>
              <a:rPr lang="en-GB" dirty="0" smtClean="0"/>
              <a:t>Close the device</a:t>
            </a:r>
          </a:p>
          <a:p>
            <a:pPr lvl="1"/>
            <a:r>
              <a:rPr lang="en-GB" dirty="0" smtClean="0"/>
              <a:t>Free memory associated with our buffer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with </a:t>
            </a:r>
            <a:r>
              <a:rPr lang="en-GB" dirty="0" err="1" smtClean="0"/>
              <a:t>OpenAL</a:t>
            </a:r>
            <a:r>
              <a:rPr lang="en-GB" dirty="0" smtClean="0"/>
              <a:t> (continued)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Download &amp; install </a:t>
            </a:r>
            <a:r>
              <a:rPr lang="en-GB" dirty="0" err="1" smtClean="0"/>
              <a:t>OpenAL</a:t>
            </a:r>
            <a:r>
              <a:rPr lang="en-GB" dirty="0" smtClean="0"/>
              <a:t> library (see references</a:t>
            </a:r>
            <a:r>
              <a:rPr lang="en-GB" dirty="0" smtClean="0"/>
              <a:t>)</a:t>
            </a:r>
          </a:p>
          <a:p>
            <a:r>
              <a:rPr lang="en-GB" dirty="0" smtClean="0"/>
              <a:t>Download OpenAL.pas from </a:t>
            </a:r>
            <a:r>
              <a:rPr lang="en-GB" dirty="0" err="1" smtClean="0"/>
              <a:t>Noeska’s</a:t>
            </a:r>
            <a:r>
              <a:rPr lang="en-GB" dirty="0" smtClean="0"/>
              <a:t> web </a:t>
            </a:r>
            <a:r>
              <a:rPr lang="en-GB" dirty="0" smtClean="0"/>
              <a:t>site</a:t>
            </a:r>
          </a:p>
          <a:p>
            <a:r>
              <a:rPr lang="en-GB" dirty="0" smtClean="0"/>
              <a:t>Tutorials also available from </a:t>
            </a:r>
            <a:r>
              <a:rPr lang="en-GB" dirty="0" err="1" smtClean="0"/>
              <a:t>Noeska’s</a:t>
            </a:r>
            <a:r>
              <a:rPr lang="en-GB" dirty="0" smtClean="0"/>
              <a:t> web site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Delphi </a:t>
            </a:r>
            <a:r>
              <a:rPr lang="en-GB" dirty="0" err="1" smtClean="0"/>
              <a:t>OpenAL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Initialisation</a:t>
            </a:r>
          </a:p>
          <a:p>
            <a:pPr lvl="1"/>
            <a:r>
              <a:rPr lang="en-GB" dirty="0" err="1" smtClean="0"/>
              <a:t>InitOpenAL</a:t>
            </a:r>
            <a:endParaRPr lang="en-GB" dirty="0" smtClean="0"/>
          </a:p>
          <a:p>
            <a:pPr lvl="2"/>
            <a:r>
              <a:rPr lang="en-GB" dirty="0" smtClean="0"/>
              <a:t>Maps function names onto the </a:t>
            </a:r>
            <a:r>
              <a:rPr lang="en-GB" dirty="0" err="1" smtClean="0"/>
              <a:t>OpenAL</a:t>
            </a:r>
            <a:r>
              <a:rPr lang="en-GB" dirty="0" smtClean="0"/>
              <a:t> DLL</a:t>
            </a:r>
            <a:endParaRPr lang="en-GB" dirty="0" smtClean="0"/>
          </a:p>
          <a:p>
            <a:pPr lvl="1"/>
            <a:r>
              <a:rPr lang="en-GB" dirty="0" err="1" smtClean="0"/>
              <a:t>alutInit</a:t>
            </a:r>
            <a:endParaRPr lang="en-GB" dirty="0" smtClean="0"/>
          </a:p>
          <a:p>
            <a:pPr lvl="2"/>
            <a:r>
              <a:rPr lang="en-GB" dirty="0" err="1" smtClean="0"/>
              <a:t>alcOpenDevice</a:t>
            </a:r>
            <a:endParaRPr lang="en-GB" dirty="0" smtClean="0"/>
          </a:p>
          <a:p>
            <a:pPr lvl="2"/>
            <a:r>
              <a:rPr lang="en-GB" dirty="0" err="1" smtClean="0"/>
              <a:t>alcCreateContext</a:t>
            </a:r>
            <a:endParaRPr lang="en-GB" dirty="0" smtClean="0"/>
          </a:p>
          <a:p>
            <a:pPr lvl="2"/>
            <a:r>
              <a:rPr lang="en-GB" dirty="0" err="1" smtClean="0"/>
              <a:t>alcMakeContextCurrent</a:t>
            </a:r>
            <a:endParaRPr lang="en-GB" dirty="0" smtClean="0"/>
          </a:p>
          <a:p>
            <a:r>
              <a:rPr lang="en-GB" dirty="0" smtClean="0"/>
              <a:t>Managing buffers</a:t>
            </a:r>
          </a:p>
          <a:p>
            <a:pPr lvl="1"/>
            <a:r>
              <a:rPr lang="en-GB" dirty="0" err="1" smtClean="0"/>
              <a:t>alGenBuffers</a:t>
            </a:r>
            <a:endParaRPr lang="en-GB" dirty="0" smtClean="0"/>
          </a:p>
          <a:p>
            <a:pPr lvl="1"/>
            <a:r>
              <a:rPr lang="en-GB" dirty="0" err="1" smtClean="0"/>
              <a:t>alBufferData</a:t>
            </a:r>
            <a:endParaRPr lang="en-GB" dirty="0" smtClean="0"/>
          </a:p>
          <a:p>
            <a:r>
              <a:rPr lang="en-GB" dirty="0" smtClean="0"/>
              <a:t>Managing sources</a:t>
            </a:r>
          </a:p>
          <a:p>
            <a:pPr lvl="1"/>
            <a:r>
              <a:rPr lang="en-GB" dirty="0" err="1" smtClean="0"/>
              <a:t>alGenSources</a:t>
            </a:r>
            <a:endParaRPr lang="en-GB" dirty="0" smtClean="0"/>
          </a:p>
          <a:p>
            <a:pPr lvl="1"/>
            <a:r>
              <a:rPr lang="en-GB" dirty="0" err="1" smtClean="0"/>
              <a:t>alSourcei</a:t>
            </a:r>
            <a:r>
              <a:rPr lang="en-GB" dirty="0" smtClean="0"/>
              <a:t>(source, AL_BUFFER, buffer)</a:t>
            </a:r>
          </a:p>
          <a:p>
            <a:r>
              <a:rPr lang="en-GB" dirty="0" smtClean="0"/>
              <a:t>Playing sound</a:t>
            </a:r>
          </a:p>
          <a:p>
            <a:pPr lvl="1"/>
            <a:r>
              <a:rPr lang="en-GB" dirty="0" err="1" smtClean="0"/>
              <a:t>alSourcePlay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Basics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Basics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alcGetError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handling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44060" y="2101246"/>
          <a:ext cx="734481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3804"/>
                <a:gridCol w="48410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Error  Code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ALC_NO_ERROR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 is not currently an error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ALC_INVALID_DEVICE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bad device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ALC_INVALID_CONTEXT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bad context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ALC_INVALID_ENUM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unknown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value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ALC_INVALID_VALUE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invalid value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ALC_OUT_OF_MEMORY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requested operation resulted in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running out of memory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alGetError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When an error occurs, the error state is set &amp; not cleared until it is retrieved using </a:t>
            </a:r>
            <a:r>
              <a:rPr lang="en-GB" dirty="0" err="1" smtClean="0"/>
              <a:t>alGetError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handling (continued)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44060" y="2101246"/>
          <a:ext cx="734481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3804"/>
                <a:gridCol w="48410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Error  Code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AL_NO_ERROR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 is not currently an error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AL_INVALID_NAME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bad name (ID)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AL_INVALID_ENUM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invalid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enum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value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AL_INVALID_VALUE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 invalid value was passed to an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function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AL_INVALID_OPERATION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requested operation is not valid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AL_OUT_OF_MEMORY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requested operation resulted in </a:t>
                      </a:r>
                      <a:r>
                        <a:rPr kumimoji="0" lang="en-GB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OpenAL</a:t>
                      </a:r>
                      <a:r>
                        <a:rPr kumimoji="0" lang="en-GB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running out of memory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var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alcError</a:t>
                      </a:r>
                      <a:r>
                        <a:rPr lang="en-GB" dirty="0" smtClean="0"/>
                        <a:t>: </a:t>
                      </a:r>
                      <a:r>
                        <a:rPr lang="en-GB" dirty="0" err="1" smtClean="0"/>
                        <a:t>TALCenum</a:t>
                      </a:r>
                      <a:r>
                        <a:rPr lang="en-GB" dirty="0" smtClean="0"/>
                        <a:t>;</a:t>
                      </a:r>
                    </a:p>
                    <a:p>
                      <a:r>
                        <a:rPr lang="en-GB" dirty="0" smtClean="0"/>
                        <a:t>begin</a:t>
                      </a:r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alcGetError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OpenALDevice</a:t>
                      </a:r>
                      <a:r>
                        <a:rPr lang="en-GB" dirty="0" smtClean="0"/>
                        <a:t>);</a:t>
                      </a:r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alcMakeContextCurrent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OpenALContext</a:t>
                      </a:r>
                      <a:r>
                        <a:rPr lang="en-GB" dirty="0" smtClean="0"/>
                        <a:t>);</a:t>
                      </a:r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alcError</a:t>
                      </a:r>
                      <a:r>
                        <a:rPr lang="en-GB" dirty="0" smtClean="0"/>
                        <a:t> := </a:t>
                      </a:r>
                      <a:r>
                        <a:rPr lang="en-GB" dirty="0" err="1" smtClean="0"/>
                        <a:t>alcGetError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OpenALDevice</a:t>
                      </a:r>
                      <a:r>
                        <a:rPr lang="en-GB" dirty="0" smtClean="0"/>
                        <a:t>);</a:t>
                      </a:r>
                    </a:p>
                    <a:p>
                      <a:r>
                        <a:rPr lang="en-GB" dirty="0" smtClean="0"/>
                        <a:t>	if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baseline="0" dirty="0" err="1" smtClean="0"/>
                        <a:t>alcError</a:t>
                      </a:r>
                      <a:r>
                        <a:rPr lang="en-GB" baseline="0" dirty="0" smtClean="0"/>
                        <a:t> &lt;&gt; ALC_NO_ERROR) then</a:t>
                      </a:r>
                    </a:p>
                    <a:p>
                      <a:r>
                        <a:rPr lang="en-GB" baseline="0" dirty="0" smtClean="0"/>
                        <a:t>		raise </a:t>
                      </a:r>
                      <a:r>
                        <a:rPr lang="en-GB" baseline="0" dirty="0" err="1" smtClean="0"/>
                        <a:t>Exception.Create</a:t>
                      </a:r>
                      <a:r>
                        <a:rPr lang="en-GB" baseline="0" dirty="0" smtClean="0"/>
                        <a:t>(‘Could not make context current’);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var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alError</a:t>
                      </a:r>
                      <a:r>
                        <a:rPr lang="en-GB" dirty="0" smtClean="0"/>
                        <a:t>: </a:t>
                      </a:r>
                      <a:r>
                        <a:rPr lang="en-GB" dirty="0" err="1" smtClean="0"/>
                        <a:t>TALenum</a:t>
                      </a:r>
                      <a:r>
                        <a:rPr lang="en-GB" dirty="0" smtClean="0"/>
                        <a:t>;</a:t>
                      </a:r>
                    </a:p>
                    <a:p>
                      <a:r>
                        <a:rPr lang="en-GB" dirty="0" smtClean="0"/>
                        <a:t>begin</a:t>
                      </a:r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alGetError</a:t>
                      </a:r>
                      <a:r>
                        <a:rPr lang="en-GB" dirty="0" smtClean="0"/>
                        <a:t>;</a:t>
                      </a:r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alSourceQueueBuffers</a:t>
                      </a:r>
                      <a:r>
                        <a:rPr lang="en-GB" dirty="0" smtClean="0"/>
                        <a:t>(Source, 1, @</a:t>
                      </a:r>
                      <a:r>
                        <a:rPr lang="en-GB" dirty="0" err="1" smtClean="0"/>
                        <a:t>CurrentBuffer</a:t>
                      </a:r>
                      <a:r>
                        <a:rPr lang="en-GB" dirty="0" smtClean="0"/>
                        <a:t>);</a:t>
                      </a:r>
                    </a:p>
                    <a:p>
                      <a:r>
                        <a:rPr lang="en-GB" dirty="0" smtClean="0"/>
                        <a:t>	</a:t>
                      </a:r>
                      <a:r>
                        <a:rPr lang="en-GB" dirty="0" err="1" smtClean="0"/>
                        <a:t>alError</a:t>
                      </a:r>
                      <a:r>
                        <a:rPr lang="en-GB" dirty="0" smtClean="0"/>
                        <a:t> := </a:t>
                      </a:r>
                      <a:r>
                        <a:rPr lang="en-GB" dirty="0" err="1" smtClean="0"/>
                        <a:t>alGetError</a:t>
                      </a:r>
                      <a:r>
                        <a:rPr lang="en-GB" dirty="0" smtClean="0"/>
                        <a:t>;</a:t>
                      </a:r>
                    </a:p>
                    <a:p>
                      <a:r>
                        <a:rPr lang="en-GB" dirty="0" smtClean="0"/>
                        <a:t>	if (</a:t>
                      </a:r>
                      <a:r>
                        <a:rPr lang="en-GB" dirty="0" err="1" smtClean="0"/>
                        <a:t>alError</a:t>
                      </a:r>
                      <a:r>
                        <a:rPr lang="en-GB" dirty="0" smtClean="0"/>
                        <a:t> &lt;&gt; AL_NO_ERROR) then</a:t>
                      </a:r>
                    </a:p>
                    <a:p>
                      <a:r>
                        <a:rPr lang="en-GB" dirty="0" smtClean="0"/>
                        <a:t>		raise </a:t>
                      </a:r>
                      <a:r>
                        <a:rPr lang="en-GB" dirty="0" err="1" smtClean="0"/>
                        <a:t>Exception.Create</a:t>
                      </a:r>
                      <a:r>
                        <a:rPr lang="en-GB" dirty="0" smtClean="0"/>
                        <a:t>('</a:t>
                      </a:r>
                      <a:r>
                        <a:rPr lang="en-GB" dirty="0" err="1" smtClean="0"/>
                        <a:t>alSourceQueueBuffers</a:t>
                      </a:r>
                      <a:r>
                        <a:rPr lang="en-GB" dirty="0" smtClean="0"/>
                        <a:t> error');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handling (continued)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OpenALObject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Limit to how many sources are available</a:t>
            </a:r>
          </a:p>
          <a:p>
            <a:r>
              <a:rPr lang="en-GB" dirty="0" smtClean="0"/>
              <a:t>Varies depending on hardware</a:t>
            </a:r>
          </a:p>
          <a:p>
            <a:r>
              <a:rPr lang="en-GB" dirty="0" smtClean="0"/>
              <a:t>Varies depending on OS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Sources represent objects in 3D space that emit sound</a:t>
            </a:r>
          </a:p>
          <a:p>
            <a:pPr lvl="1"/>
            <a:r>
              <a:rPr lang="en-GB" dirty="0" smtClean="0"/>
              <a:t>Position</a:t>
            </a:r>
          </a:p>
          <a:p>
            <a:pPr lvl="1"/>
            <a:r>
              <a:rPr lang="en-GB" dirty="0" smtClean="0"/>
              <a:t>Velocity</a:t>
            </a:r>
          </a:p>
          <a:p>
            <a:pPr lvl="1"/>
            <a:r>
              <a:rPr lang="en-GB" dirty="0" smtClean="0"/>
              <a:t>Direction</a:t>
            </a:r>
          </a:p>
          <a:p>
            <a:pPr lvl="1"/>
            <a:r>
              <a:rPr lang="en-GB" dirty="0" smtClean="0"/>
              <a:t>Cones</a:t>
            </a:r>
          </a:p>
          <a:p>
            <a:r>
              <a:rPr lang="en-GB" dirty="0" smtClean="0"/>
              <a:t>Listener represents ‘you’ in 3D space and ‘hears’ sound</a:t>
            </a:r>
          </a:p>
          <a:p>
            <a:pPr lvl="1"/>
            <a:r>
              <a:rPr lang="en-GB" dirty="0" smtClean="0"/>
              <a:t>Position</a:t>
            </a:r>
          </a:p>
          <a:p>
            <a:pPr lvl="1"/>
            <a:r>
              <a:rPr lang="en-GB" dirty="0" smtClean="0"/>
              <a:t>Velocity</a:t>
            </a:r>
          </a:p>
          <a:p>
            <a:pPr lvl="1"/>
            <a:r>
              <a:rPr lang="en-GB" dirty="0" smtClean="0"/>
              <a:t>Orientation</a:t>
            </a:r>
          </a:p>
          <a:p>
            <a:r>
              <a:rPr lang="en-GB" dirty="0" smtClean="0"/>
              <a:t>One active Listener per context</a:t>
            </a:r>
          </a:p>
          <a:p>
            <a:pPr lvl="1"/>
            <a:r>
              <a:rPr lang="en-GB" dirty="0" smtClean="0"/>
              <a:t>Listener functions don’t require an ID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Audio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Integrating sound into your application</a:t>
            </a:r>
          </a:p>
          <a:p>
            <a:r>
              <a:rPr lang="en-GB" dirty="0" smtClean="0"/>
              <a:t>High level</a:t>
            </a:r>
          </a:p>
          <a:p>
            <a:r>
              <a:rPr lang="en-GB" dirty="0" smtClean="0"/>
              <a:t>Few Interfaces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all about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Audio (continued)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11960" y="4221088"/>
            <a:ext cx="2376264" cy="1588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3218190" y="3212976"/>
            <a:ext cx="2024608" cy="8384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3131841" y="4221088"/>
            <a:ext cx="1111230" cy="919336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60232" y="400506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067944" y="184482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771800" y="5229200"/>
            <a:ext cx="378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 – projects out of screen towards us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346970" y="3955338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(0, 0, 0)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39552" y="1484784"/>
            <a:ext cx="7992888" cy="44644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Audio (continued)</a:t>
            </a:r>
            <a:endParaRPr lang="en-GB" dirty="0"/>
          </a:p>
        </p:txBody>
      </p:sp>
      <p:sp>
        <p:nvSpPr>
          <p:cNvPr id="5" name="Pie 4"/>
          <p:cNvSpPr/>
          <p:nvPr/>
        </p:nvSpPr>
        <p:spPr>
          <a:xfrm rot="16200000">
            <a:off x="8028384" y="3284984"/>
            <a:ext cx="792088" cy="936104"/>
          </a:xfrm>
          <a:prstGeom prst="pie">
            <a:avLst>
              <a:gd name="adj1" fmla="val 13759616"/>
              <a:gd name="adj2" fmla="val 18601656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Pie 5"/>
          <p:cNvSpPr/>
          <p:nvPr/>
        </p:nvSpPr>
        <p:spPr>
          <a:xfrm rot="5400000">
            <a:off x="251520" y="3284984"/>
            <a:ext cx="792088" cy="936104"/>
          </a:xfrm>
          <a:prstGeom prst="pie">
            <a:avLst>
              <a:gd name="adj1" fmla="val 13759616"/>
              <a:gd name="adj2" fmla="val 18601656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Pie 6"/>
          <p:cNvSpPr/>
          <p:nvPr/>
        </p:nvSpPr>
        <p:spPr>
          <a:xfrm rot="10800000">
            <a:off x="4067944" y="1124744"/>
            <a:ext cx="792088" cy="936104"/>
          </a:xfrm>
          <a:prstGeom prst="pie">
            <a:avLst>
              <a:gd name="adj1" fmla="val 13759616"/>
              <a:gd name="adj2" fmla="val 18601656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Pie 7"/>
          <p:cNvSpPr/>
          <p:nvPr/>
        </p:nvSpPr>
        <p:spPr>
          <a:xfrm>
            <a:off x="4067944" y="4653136"/>
            <a:ext cx="792088" cy="936104"/>
          </a:xfrm>
          <a:prstGeom prst="pie">
            <a:avLst>
              <a:gd name="adj1" fmla="val 13759616"/>
              <a:gd name="adj2" fmla="val 18601656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/>
        </p:nvSpPr>
        <p:spPr>
          <a:xfrm rot="16200000">
            <a:off x="7590232" y="3429000"/>
            <a:ext cx="936104" cy="648072"/>
          </a:xfrm>
          <a:prstGeom prst="blockArc">
            <a:avLst>
              <a:gd name="adj1" fmla="val 11673179"/>
              <a:gd name="adj2" fmla="val 20532650"/>
              <a:gd name="adj3" fmla="val 11173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Block Arc 10"/>
          <p:cNvSpPr/>
          <p:nvPr/>
        </p:nvSpPr>
        <p:spPr>
          <a:xfrm rot="10800000">
            <a:off x="3987698" y="1595848"/>
            <a:ext cx="936104" cy="648072"/>
          </a:xfrm>
          <a:prstGeom prst="blockArc">
            <a:avLst>
              <a:gd name="adj1" fmla="val 11673179"/>
              <a:gd name="adj2" fmla="val 20532650"/>
              <a:gd name="adj3" fmla="val 11173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rot="16200000">
            <a:off x="7344308" y="3320988"/>
            <a:ext cx="1224136" cy="864096"/>
          </a:xfrm>
          <a:prstGeom prst="blockArc">
            <a:avLst>
              <a:gd name="adj1" fmla="val 11673179"/>
              <a:gd name="adj2" fmla="val 20532650"/>
              <a:gd name="adj3" fmla="val 11173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/>
        </p:nvSpPr>
        <p:spPr>
          <a:xfrm rot="10800000">
            <a:off x="3838496" y="1581506"/>
            <a:ext cx="1224136" cy="864096"/>
          </a:xfrm>
          <a:prstGeom prst="blockArc">
            <a:avLst>
              <a:gd name="adj1" fmla="val 11673179"/>
              <a:gd name="adj2" fmla="val 20532650"/>
              <a:gd name="adj3" fmla="val 11173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6766" y="354006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01536" y="35339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331262" y="16288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6" name="Donut 35"/>
          <p:cNvSpPr/>
          <p:nvPr/>
        </p:nvSpPr>
        <p:spPr>
          <a:xfrm>
            <a:off x="1331640" y="2564904"/>
            <a:ext cx="2304256" cy="2304256"/>
          </a:xfrm>
          <a:prstGeom prst="donut">
            <a:avLst/>
          </a:prstGeom>
          <a:gradFill flip="none" rotWithShape="1">
            <a:gsLst>
              <a:gs pos="8000">
                <a:schemeClr val="accent4">
                  <a:lumMod val="75000"/>
                </a:schemeClr>
              </a:gs>
              <a:gs pos="61000">
                <a:schemeClr val="accent4">
                  <a:lumMod val="60000"/>
                  <a:lumOff val="40000"/>
                </a:schemeClr>
              </a:gs>
              <a:gs pos="83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/>
        </p:nvSpPr>
        <p:spPr>
          <a:xfrm rot="5400000">
            <a:off x="495310" y="3324958"/>
            <a:ext cx="1224136" cy="864096"/>
          </a:xfrm>
          <a:prstGeom prst="blockArc">
            <a:avLst>
              <a:gd name="adj1" fmla="val 11673179"/>
              <a:gd name="adj2" fmla="val 20532650"/>
              <a:gd name="adj3" fmla="val 11173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/>
        </p:nvSpPr>
        <p:spPr>
          <a:xfrm rot="5400000">
            <a:off x="523076" y="3420762"/>
            <a:ext cx="936104" cy="648072"/>
          </a:xfrm>
          <a:prstGeom prst="blockArc">
            <a:avLst>
              <a:gd name="adj1" fmla="val 11673179"/>
              <a:gd name="adj2" fmla="val 20532650"/>
              <a:gd name="adj3" fmla="val 11173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658854" y="3140968"/>
            <a:ext cx="1680898" cy="61512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67092" y="3758222"/>
            <a:ext cx="1672660" cy="534874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52750" y="2708920"/>
            <a:ext cx="1182946" cy="1047168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568" y="3789040"/>
            <a:ext cx="1224136" cy="1008112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1907704" y="3140968"/>
            <a:ext cx="1152128" cy="1152128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Inner Cone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585254" y="2434176"/>
            <a:ext cx="134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Outer Cone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2195736" y="5157192"/>
            <a:ext cx="185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Transitional area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rot="16200000" flipV="1">
            <a:off x="2627784" y="4581128"/>
            <a:ext cx="648072" cy="64807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</a:t>
            </a:r>
            <a:r>
              <a:rPr lang="en-GB" dirty="0" smtClean="0"/>
              <a:t>nly use single channel buffers (mono) if </a:t>
            </a:r>
            <a:r>
              <a:rPr lang="en-GB" dirty="0" err="1" smtClean="0"/>
              <a:t>OpenAL</a:t>
            </a:r>
            <a:r>
              <a:rPr lang="en-GB" dirty="0" smtClean="0"/>
              <a:t> is to apply spatial effects</a:t>
            </a:r>
          </a:p>
          <a:p>
            <a:r>
              <a:rPr lang="en-GB" dirty="0" smtClean="0"/>
              <a:t>Must have more than one speaker to hear sound position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with 3D Audio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Streaming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71600" y="1484784"/>
            <a:ext cx="6840760" cy="3096344"/>
          </a:xfrm>
          <a:prstGeom prst="rect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1259632" y="1844824"/>
            <a:ext cx="3024336" cy="2016224"/>
          </a:xfrm>
          <a:prstGeom prst="roundRect">
            <a:avLst>
              <a:gd name="adj" fmla="val 9133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364088" y="1844824"/>
            <a:ext cx="2016224" cy="2016224"/>
          </a:xfrm>
          <a:prstGeom prst="roundRect">
            <a:avLst>
              <a:gd name="adj" fmla="val 8928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4427984" y="1844824"/>
            <a:ext cx="792088" cy="2016224"/>
          </a:xfrm>
          <a:prstGeom prst="round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475656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483768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608163" y="3861048"/>
            <a:ext cx="2171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Queued buffers</a:t>
            </a:r>
          </a:p>
          <a:p>
            <a:pPr algn="ctr"/>
            <a:r>
              <a:rPr lang="en-GB" dirty="0" smtClean="0"/>
              <a:t>w</a:t>
            </a:r>
            <a:r>
              <a:rPr lang="en-GB" dirty="0" smtClean="0"/>
              <a:t>aiting to be played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652120" y="3861048"/>
            <a:ext cx="1703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Already played </a:t>
            </a:r>
          </a:p>
          <a:p>
            <a:pPr algn="ctr"/>
            <a:r>
              <a:rPr lang="en-GB" dirty="0" smtClean="0"/>
              <a:t>buffers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970831" y="3861048"/>
            <a:ext cx="161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buffer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283968" y="1475492"/>
            <a:ext cx="85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Source</a:t>
            </a:r>
          </a:p>
        </p:txBody>
      </p:sp>
      <p:sp>
        <p:nvSpPr>
          <p:cNvPr id="28" name="Arc 27"/>
          <p:cNvSpPr/>
          <p:nvPr/>
        </p:nvSpPr>
        <p:spPr>
          <a:xfrm>
            <a:off x="7524328" y="3717032"/>
            <a:ext cx="936104" cy="1872208"/>
          </a:xfrm>
          <a:prstGeom prst="arc">
            <a:avLst>
              <a:gd name="adj1" fmla="val 16200000"/>
              <a:gd name="adj2" fmla="val 5109376"/>
            </a:avLst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5436096" y="5435932"/>
            <a:ext cx="2647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alSourceUnqueueBuffers</a:t>
            </a:r>
            <a:endParaRPr lang="en-GB" dirty="0"/>
          </a:p>
        </p:txBody>
      </p:sp>
      <p:sp>
        <p:nvSpPr>
          <p:cNvPr id="30" name="Arc 29"/>
          <p:cNvSpPr/>
          <p:nvPr/>
        </p:nvSpPr>
        <p:spPr>
          <a:xfrm flipH="1" flipV="1">
            <a:off x="611560" y="3501008"/>
            <a:ext cx="792088" cy="2016224"/>
          </a:xfrm>
          <a:prstGeom prst="arc">
            <a:avLst>
              <a:gd name="adj1" fmla="val 16200000"/>
              <a:gd name="adj2" fmla="val 5109376"/>
            </a:avLst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4427984" y="4725144"/>
            <a:ext cx="432048" cy="1152128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6"/>
          </a:lnRef>
          <a:fillRef idx="1003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931547" y="5394742"/>
            <a:ext cx="2403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alSourceQueueBuffers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320333" y="5867980"/>
            <a:ext cx="2691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Populate buffer with data</a:t>
            </a:r>
            <a:endParaRPr lang="en-GB" dirty="0"/>
          </a:p>
        </p:txBody>
      </p:sp>
      <p:cxnSp>
        <p:nvCxnSpPr>
          <p:cNvPr id="35" name="Straight Arrow Connector 34"/>
          <p:cNvCxnSpPr/>
          <p:nvPr/>
        </p:nvCxnSpPr>
        <p:spPr>
          <a:xfrm rot="10800000">
            <a:off x="5004049" y="5589240"/>
            <a:ext cx="432051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3347864" y="5589240"/>
            <a:ext cx="792088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3491880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/>
          <p:cNvSpPr/>
          <p:nvPr/>
        </p:nvSpPr>
        <p:spPr>
          <a:xfrm>
            <a:off x="4499992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499992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1475656" y="2141240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1475656" y="2141240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1475656" y="2141240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499992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5508104" y="2132856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508104" y="2141240"/>
            <a:ext cx="648072" cy="1503784"/>
          </a:xfrm>
          <a:prstGeom prst="roundRect">
            <a:avLst>
              <a:gd name="adj" fmla="val 3827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5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5 0 " pathEditMode="relative" ptsTypes="AA">
                                      <p:cBhvr>
                                        <p:cTn id="6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8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8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8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8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8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9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9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 " pathEditMode="relative" ptsTypes="AA">
                                      <p:cBhvr>
                                        <p:cTn id="9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0" grpId="1" animBg="1"/>
      <p:bldP spid="10" grpId="2" animBg="1"/>
      <p:bldP spid="10" grpId="3" animBg="1"/>
      <p:bldP spid="12" grpId="0" animBg="1"/>
      <p:bldP spid="12" grpId="1" animBg="1"/>
      <p:bldP spid="12" grpId="2" animBg="1"/>
      <p:bldP spid="12" grpId="3" animBg="1"/>
      <p:bldP spid="17" grpId="0"/>
      <p:bldP spid="18" grpId="0"/>
      <p:bldP spid="19" grpId="0"/>
      <p:bldP spid="28" grpId="0" animBg="1"/>
      <p:bldP spid="29" grpId="0"/>
      <p:bldP spid="30" grpId="0" animBg="1"/>
      <p:bldP spid="31" grpId="0" animBg="1"/>
      <p:bldP spid="32" grpId="0"/>
      <p:bldP spid="33" grpId="0"/>
      <p:bldP spid="27" grpId="0" animBg="1"/>
      <p:bldP spid="27" grpId="1" animBg="1"/>
      <p:bldP spid="27" grpId="2" animBg="1"/>
      <p:bldP spid="27" grpId="3" animBg="1"/>
      <p:bldP spid="37" grpId="0" animBg="1"/>
      <p:bldP spid="37" grpId="1" animBg="1"/>
      <p:bldP spid="37" grpId="2" animBg="1"/>
      <p:bldP spid="36" grpId="0" animBg="1"/>
      <p:bldP spid="36" grpId="1" animBg="1"/>
      <p:bldP spid="38" grpId="0" animBg="1"/>
      <p:bldP spid="38" grpId="1" animBg="1"/>
      <p:bldP spid="38" grpId="2" animBg="1"/>
      <p:bldP spid="40" grpId="0" animBg="1"/>
      <p:bldP spid="40" grpId="1" animBg="1"/>
      <p:bldP spid="41" grpId="0" animBg="1"/>
      <p:bldP spid="13" grpId="0" animBg="1"/>
      <p:bldP spid="15" grpId="0" animBg="1"/>
      <p:bldP spid="15" grpId="1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openALStreaming</a:t>
            </a:r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Beginning </a:t>
            </a:r>
            <a:r>
              <a:rPr lang="en-GB" sz="2400" dirty="0" err="1" smtClean="0"/>
              <a:t>iPhone</a:t>
            </a:r>
            <a:r>
              <a:rPr lang="en-GB" sz="2400" dirty="0" smtClean="0"/>
              <a:t> Games </a:t>
            </a:r>
            <a:r>
              <a:rPr lang="en-GB" sz="2400" dirty="0" smtClean="0"/>
              <a:t>Development book</a:t>
            </a:r>
          </a:p>
          <a:p>
            <a:r>
              <a:rPr lang="en-GB" sz="2400" dirty="0" smtClean="0">
                <a:hlinkClick r:id="rId2"/>
              </a:rPr>
              <a:t>http://benbritten.com</a:t>
            </a:r>
            <a:r>
              <a:rPr lang="en-GB" sz="2400" dirty="0" smtClean="0"/>
              <a:t> (search for </a:t>
            </a:r>
            <a:r>
              <a:rPr lang="en-GB" sz="2400" dirty="0" err="1" smtClean="0"/>
              <a:t>OpenAL</a:t>
            </a:r>
            <a:r>
              <a:rPr lang="en-GB" sz="2400" dirty="0" smtClean="0"/>
              <a:t>)</a:t>
            </a:r>
          </a:p>
          <a:p>
            <a:r>
              <a:rPr lang="en-GB" sz="2400" dirty="0" smtClean="0">
                <a:hlinkClick r:id="rId3"/>
              </a:rPr>
              <a:t>http://</a:t>
            </a:r>
            <a:r>
              <a:rPr lang="en-GB" sz="2400" dirty="0" smtClean="0">
                <a:hlinkClick r:id="rId3"/>
              </a:rPr>
              <a:t>connect.creativelabs.com/openal/Documentation/OpenAL_Programmers_Guide.pdf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>
                <a:hlinkClick r:id="rId4"/>
              </a:rPr>
              <a:t>http://connect.creativelabs.com/openal/Downloads/Forms/AllItems.aspx</a:t>
            </a:r>
            <a:endParaRPr lang="en-GB" sz="2400" dirty="0" smtClean="0">
              <a:hlinkClick r:id="rId3"/>
            </a:endParaRPr>
          </a:p>
          <a:p>
            <a:r>
              <a:rPr lang="en-GB" dirty="0" smtClean="0">
                <a:hlinkClick r:id="rId5"/>
              </a:rPr>
              <a:t>http</a:t>
            </a:r>
            <a:r>
              <a:rPr lang="en-GB" dirty="0" smtClean="0">
                <a:hlinkClick r:id="rId5"/>
              </a:rPr>
              <a:t>://</a:t>
            </a:r>
            <a:r>
              <a:rPr lang="en-GB" dirty="0" smtClean="0">
                <a:hlinkClick r:id="rId5"/>
              </a:rPr>
              <a:t>www.noeska.com/doal/downloads.aspx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Thankyou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Playback audio files</a:t>
            </a:r>
          </a:p>
          <a:p>
            <a:r>
              <a:rPr lang="en-GB" dirty="0" smtClean="0"/>
              <a:t>Record audio files</a:t>
            </a:r>
          </a:p>
          <a:p>
            <a:r>
              <a:rPr lang="en-GB" dirty="0" smtClean="0"/>
              <a:t>Multiple simultaneous playback</a:t>
            </a:r>
          </a:p>
          <a:p>
            <a:r>
              <a:rPr lang="en-GB" dirty="0" smtClean="0"/>
              <a:t>Spatial audio with attenuation</a:t>
            </a:r>
          </a:p>
          <a:p>
            <a:r>
              <a:rPr lang="en-GB" dirty="0" smtClean="0"/>
              <a:t>Doppler effect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 err="1" smtClean="0"/>
              <a:t>OpenAL</a:t>
            </a:r>
            <a:r>
              <a:rPr lang="en-GB" dirty="0" smtClean="0"/>
              <a:t> supports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One sound source blocking another sound source</a:t>
            </a:r>
          </a:p>
          <a:p>
            <a:r>
              <a:rPr lang="en-GB" dirty="0" smtClean="0"/>
              <a:t>Echo or other environmental effects</a:t>
            </a:r>
          </a:p>
          <a:p>
            <a:r>
              <a:rPr lang="en-GB" dirty="0" smtClean="0"/>
              <a:t>API’s for different file formats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isn’t supported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OpenAL</a:t>
            </a:r>
            <a:r>
              <a:rPr lang="en-GB" dirty="0" smtClean="0"/>
              <a:t> objects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3568" y="1628800"/>
            <a:ext cx="7776864" cy="432048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27584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Device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99592" y="2420888"/>
            <a:ext cx="6840760" cy="223224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3851920" y="2636912"/>
            <a:ext cx="1152128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Listener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547664" y="3717032"/>
            <a:ext cx="1080120" cy="69837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228184" y="3717032"/>
            <a:ext cx="1080120" cy="69837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4644008" y="3717032"/>
            <a:ext cx="1080120" cy="69837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3131840" y="3717032"/>
            <a:ext cx="1080120" cy="69837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15616" y="24928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1547664" y="4869160"/>
            <a:ext cx="1080120" cy="69837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Buffer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6228184" y="4869160"/>
            <a:ext cx="1080120" cy="69837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Buffer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3131840" y="4890864"/>
            <a:ext cx="1080120" cy="69837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Buffer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4644008" y="4869160"/>
            <a:ext cx="1080120" cy="69837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Buffer</a:t>
            </a:r>
            <a:endParaRPr lang="en-GB" dirty="0"/>
          </a:p>
        </p:txBody>
      </p:sp>
      <p:cxnSp>
        <p:nvCxnSpPr>
          <p:cNvPr id="18" name="Straight Connector 17"/>
          <p:cNvCxnSpPr>
            <a:stCxn id="8" idx="2"/>
            <a:endCxn id="13" idx="0"/>
          </p:cNvCxnSpPr>
          <p:nvPr/>
        </p:nvCxnSpPr>
        <p:spPr>
          <a:xfrm rot="5400000">
            <a:off x="1860848" y="4642284"/>
            <a:ext cx="453752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15" idx="0"/>
          </p:cNvCxnSpPr>
          <p:nvPr/>
        </p:nvCxnSpPr>
        <p:spPr>
          <a:xfrm rot="5400000">
            <a:off x="3434172" y="4653136"/>
            <a:ext cx="475456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2"/>
            <a:endCxn id="16" idx="0"/>
          </p:cNvCxnSpPr>
          <p:nvPr/>
        </p:nvCxnSpPr>
        <p:spPr>
          <a:xfrm rot="5400000">
            <a:off x="4957192" y="4642284"/>
            <a:ext cx="453752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9" idx="2"/>
            <a:endCxn id="14" idx="0"/>
          </p:cNvCxnSpPr>
          <p:nvPr/>
        </p:nvCxnSpPr>
        <p:spPr>
          <a:xfrm rot="5400000">
            <a:off x="6541368" y="4642284"/>
            <a:ext cx="453752" cy="0"/>
          </a:xfrm>
          <a:prstGeom prst="line">
            <a:avLst/>
          </a:prstGeom>
          <a:ln w="254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Device &amp; context related API’s</a:t>
            </a:r>
            <a:endParaRPr lang="en-GB" dirty="0" smtClean="0"/>
          </a:p>
          <a:p>
            <a:pPr lvl="1"/>
            <a:r>
              <a:rPr lang="en-GB" dirty="0" smtClean="0"/>
              <a:t>Function names all begin with </a:t>
            </a:r>
            <a:r>
              <a:rPr lang="en-GB" dirty="0" err="1" smtClean="0"/>
              <a:t>alc</a:t>
            </a:r>
            <a:r>
              <a:rPr lang="en-GB" dirty="0" smtClean="0"/>
              <a:t>***</a:t>
            </a:r>
          </a:p>
          <a:p>
            <a:pPr lvl="1"/>
            <a:r>
              <a:rPr lang="en-GB" dirty="0" smtClean="0"/>
              <a:t>Type definitions all begin </a:t>
            </a:r>
            <a:r>
              <a:rPr lang="en-GB" dirty="0" err="1" smtClean="0"/>
              <a:t>alc</a:t>
            </a:r>
            <a:r>
              <a:rPr lang="en-GB" dirty="0" smtClean="0"/>
              <a:t>*** (TALC*** for Delphi)</a:t>
            </a:r>
          </a:p>
          <a:p>
            <a:pPr lvl="1"/>
            <a:r>
              <a:rPr lang="en-GB" dirty="0" smtClean="0"/>
              <a:t>Error handling uses </a:t>
            </a:r>
            <a:r>
              <a:rPr lang="en-GB" dirty="0" err="1" smtClean="0"/>
              <a:t>alcGetError</a:t>
            </a:r>
            <a:r>
              <a:rPr lang="en-GB" dirty="0" smtClean="0"/>
              <a:t> function</a:t>
            </a:r>
          </a:p>
          <a:p>
            <a:endParaRPr lang="en-GB" dirty="0" smtClean="0"/>
          </a:p>
          <a:p>
            <a:r>
              <a:rPr lang="en-GB" dirty="0" smtClean="0"/>
              <a:t>All other API’s</a:t>
            </a:r>
            <a:endParaRPr lang="en-GB" dirty="0" smtClean="0"/>
          </a:p>
          <a:p>
            <a:pPr lvl="1"/>
            <a:r>
              <a:rPr lang="en-GB" dirty="0" smtClean="0"/>
              <a:t>Function names all begin with al***</a:t>
            </a:r>
          </a:p>
          <a:p>
            <a:pPr lvl="1"/>
            <a:r>
              <a:rPr lang="en-GB" dirty="0" smtClean="0"/>
              <a:t>Type definitions all begin </a:t>
            </a:r>
            <a:r>
              <a:rPr lang="en-GB" dirty="0" smtClean="0"/>
              <a:t>al*** </a:t>
            </a:r>
            <a:r>
              <a:rPr lang="en-GB" dirty="0" smtClean="0"/>
              <a:t>(</a:t>
            </a:r>
            <a:r>
              <a:rPr lang="en-GB" dirty="0" smtClean="0"/>
              <a:t>TAL*** </a:t>
            </a:r>
            <a:r>
              <a:rPr lang="en-GB" dirty="0" smtClean="0"/>
              <a:t>for Delphi)</a:t>
            </a:r>
          </a:p>
          <a:p>
            <a:pPr lvl="1"/>
            <a:r>
              <a:rPr lang="en-GB" dirty="0" smtClean="0"/>
              <a:t>Error handling uses </a:t>
            </a:r>
            <a:r>
              <a:rPr lang="en-GB" dirty="0" err="1" smtClean="0"/>
              <a:t>alGetError</a:t>
            </a:r>
            <a:r>
              <a:rPr lang="en-GB" dirty="0" smtClean="0"/>
              <a:t> </a:t>
            </a:r>
            <a:r>
              <a:rPr lang="en-GB" dirty="0" smtClean="0"/>
              <a:t>function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 smtClean="0"/>
              <a:t>alGetSource</a:t>
            </a:r>
            <a:r>
              <a:rPr lang="en-GB" dirty="0" smtClean="0"/>
              <a:t>* functions allow querying a source for varying types of information</a:t>
            </a:r>
          </a:p>
          <a:p>
            <a:r>
              <a:rPr lang="en-GB" dirty="0" smtClean="0"/>
              <a:t>* Different variants have different suffixes for handling different types</a:t>
            </a:r>
          </a:p>
          <a:p>
            <a:pPr lvl="1"/>
            <a:r>
              <a:rPr lang="en-GB" dirty="0" err="1" smtClean="0"/>
              <a:t>i</a:t>
            </a:r>
            <a:r>
              <a:rPr lang="en-GB" dirty="0" smtClean="0"/>
              <a:t> – integer</a:t>
            </a:r>
          </a:p>
          <a:p>
            <a:pPr lvl="1"/>
            <a:r>
              <a:rPr lang="en-GB" dirty="0" smtClean="0"/>
              <a:t>f – float</a:t>
            </a:r>
          </a:p>
          <a:p>
            <a:pPr lvl="1"/>
            <a:r>
              <a:rPr lang="en-GB" dirty="0" smtClean="0"/>
              <a:t>v – array pointer</a:t>
            </a:r>
          </a:p>
          <a:p>
            <a:r>
              <a:rPr lang="en-GB" dirty="0" err="1" smtClean="0"/>
              <a:t>alSource</a:t>
            </a:r>
            <a:r>
              <a:rPr lang="en-GB" dirty="0" smtClean="0"/>
              <a:t>* procedures set information and follow the same naming convention </a:t>
            </a:r>
            <a:r>
              <a:rPr lang="en-GB" dirty="0" err="1" smtClean="0"/>
              <a:t>w.r.t</a:t>
            </a:r>
            <a:r>
              <a:rPr lang="en-GB" dirty="0" smtClean="0"/>
              <a:t>. types as above</a:t>
            </a:r>
          </a:p>
          <a:p>
            <a:r>
              <a:rPr lang="en-GB" dirty="0" smtClean="0"/>
              <a:t>Name may also contain an expected number of variables</a:t>
            </a:r>
          </a:p>
          <a:p>
            <a:pPr lvl="1"/>
            <a:r>
              <a:rPr lang="en-GB" dirty="0" smtClean="0"/>
              <a:t>e.g. alSource3i requires 3 integer variables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Conventions (continued)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Both </a:t>
            </a:r>
            <a:r>
              <a:rPr lang="en-GB" dirty="0" err="1" smtClean="0"/>
              <a:t>alSource</a:t>
            </a:r>
            <a:r>
              <a:rPr lang="en-GB" dirty="0" smtClean="0"/>
              <a:t>* and </a:t>
            </a:r>
            <a:r>
              <a:rPr lang="en-GB" dirty="0" err="1" smtClean="0"/>
              <a:t>alGetSource</a:t>
            </a:r>
            <a:r>
              <a:rPr lang="en-GB" dirty="0" smtClean="0"/>
              <a:t>*</a:t>
            </a:r>
            <a:r>
              <a:rPr lang="en-GB" dirty="0" smtClean="0"/>
              <a:t> methods take at least three </a:t>
            </a:r>
            <a:r>
              <a:rPr lang="en-GB" dirty="0" smtClean="0"/>
              <a:t>parameters</a:t>
            </a:r>
          </a:p>
          <a:p>
            <a:pPr lvl="1"/>
            <a:r>
              <a:rPr lang="en-GB" dirty="0" smtClean="0"/>
              <a:t>Source ID</a:t>
            </a:r>
          </a:p>
          <a:p>
            <a:pPr lvl="1"/>
            <a:r>
              <a:rPr lang="en-GB" dirty="0" smtClean="0"/>
              <a:t>A constant </a:t>
            </a:r>
            <a:r>
              <a:rPr lang="en-GB" dirty="0" smtClean="0"/>
              <a:t>determining what kind of operation to perform</a:t>
            </a:r>
          </a:p>
          <a:p>
            <a:pPr lvl="1"/>
            <a:r>
              <a:rPr lang="en-GB" dirty="0" smtClean="0"/>
              <a:t>The variable(s) to set or get</a:t>
            </a:r>
          </a:p>
          <a:p>
            <a:r>
              <a:rPr lang="en-GB" dirty="0" smtClean="0"/>
              <a:t>Examples</a:t>
            </a:r>
          </a:p>
          <a:p>
            <a:pPr lvl="1"/>
            <a:r>
              <a:rPr lang="en-GB" dirty="0" err="1" smtClean="0"/>
              <a:t>alSourcei</a:t>
            </a:r>
            <a:r>
              <a:rPr lang="en-GB" dirty="0" smtClean="0"/>
              <a:t>(Source, AL_BUFFER, Buffer);</a:t>
            </a:r>
          </a:p>
          <a:p>
            <a:pPr lvl="1"/>
            <a:r>
              <a:rPr lang="en-GB" dirty="0" err="1" smtClean="0"/>
              <a:t>alGetSourcei</a:t>
            </a:r>
            <a:r>
              <a:rPr lang="en-GB" dirty="0" smtClean="0"/>
              <a:t>(Source, AL_SOURCE_STATE, @State);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Conventions (continued)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20"/>
          </a:xfrm>
        </p:spPr>
        <p:txBody>
          <a:bodyPr>
            <a:normAutofit/>
          </a:bodyPr>
          <a:lstStyle/>
          <a:p>
            <a:r>
              <a:rPr lang="en-GB" dirty="0" smtClean="0"/>
              <a:t>Initialising </a:t>
            </a:r>
            <a:r>
              <a:rPr lang="en-GB" dirty="0" err="1" smtClean="0"/>
              <a:t>OpenAL</a:t>
            </a:r>
            <a:endParaRPr lang="en-GB" dirty="0" smtClean="0"/>
          </a:p>
          <a:p>
            <a:pPr lvl="1"/>
            <a:r>
              <a:rPr lang="en-GB" dirty="0" smtClean="0"/>
              <a:t>Open a device</a:t>
            </a:r>
          </a:p>
          <a:p>
            <a:pPr lvl="1"/>
            <a:r>
              <a:rPr lang="en-GB" dirty="0" smtClean="0"/>
              <a:t>Open a context on that device</a:t>
            </a:r>
          </a:p>
          <a:p>
            <a:pPr lvl="1"/>
            <a:r>
              <a:rPr lang="en-GB" dirty="0" smtClean="0"/>
              <a:t>Make the context current</a:t>
            </a:r>
          </a:p>
          <a:p>
            <a:r>
              <a:rPr lang="en-GB" dirty="0" smtClean="0"/>
              <a:t>Managing buffers</a:t>
            </a:r>
          </a:p>
          <a:p>
            <a:pPr lvl="1"/>
            <a:r>
              <a:rPr lang="en-GB" dirty="0" smtClean="0"/>
              <a:t>Create buffers outside of </a:t>
            </a:r>
            <a:r>
              <a:rPr lang="en-GB" dirty="0" err="1" smtClean="0"/>
              <a:t>OpenAL</a:t>
            </a:r>
            <a:endParaRPr lang="en-GB" dirty="0" smtClean="0"/>
          </a:p>
          <a:p>
            <a:pPr lvl="1"/>
            <a:r>
              <a:rPr lang="en-GB" dirty="0" smtClean="0"/>
              <a:t>Load buffers from data source</a:t>
            </a:r>
          </a:p>
          <a:p>
            <a:pPr lvl="1"/>
            <a:r>
              <a:rPr lang="en-GB" dirty="0" smtClean="0"/>
              <a:t>Pass the loaded buffers to </a:t>
            </a:r>
            <a:r>
              <a:rPr lang="en-GB" dirty="0" err="1" smtClean="0"/>
              <a:t>OpenAL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with </a:t>
            </a:r>
            <a:r>
              <a:rPr lang="en-GB" dirty="0" err="1" smtClean="0"/>
              <a:t>OpenAL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4642</TotalTime>
  <Words>707</Words>
  <Application>Microsoft Office PowerPoint</Application>
  <PresentationFormat>On-screen Show (4:3)</PresentationFormat>
  <Paragraphs>217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Paper</vt:lpstr>
      <vt:lpstr>OpenAL</vt:lpstr>
      <vt:lpstr>What’s it all about</vt:lpstr>
      <vt:lpstr>What OpenAL supports</vt:lpstr>
      <vt:lpstr>What isn’t supported</vt:lpstr>
      <vt:lpstr>OpenAL objects</vt:lpstr>
      <vt:lpstr>Conventions</vt:lpstr>
      <vt:lpstr>Conventions (continued)</vt:lpstr>
      <vt:lpstr>Conventions (continued)</vt:lpstr>
      <vt:lpstr>Working with OpenAL</vt:lpstr>
      <vt:lpstr>Working with OpenAL (continued)</vt:lpstr>
      <vt:lpstr>Delphi OpenAL</vt:lpstr>
      <vt:lpstr>The Basics</vt:lpstr>
      <vt:lpstr>Demo</vt:lpstr>
      <vt:lpstr>Error handling</vt:lpstr>
      <vt:lpstr>Error handling (continued)</vt:lpstr>
      <vt:lpstr>Error handling (continued)</vt:lpstr>
      <vt:lpstr>Demo</vt:lpstr>
      <vt:lpstr>Sources</vt:lpstr>
      <vt:lpstr>3D Audio</vt:lpstr>
      <vt:lpstr>3D Audio (continued)</vt:lpstr>
      <vt:lpstr>3D Audio (continued)</vt:lpstr>
      <vt:lpstr>Limitations with 3D Audio</vt:lpstr>
      <vt:lpstr>Streaming</vt:lpstr>
      <vt:lpstr>Demo</vt:lpstr>
      <vt:lpstr>References</vt:lpstr>
      <vt:lpstr>Thankyou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OpenAL</dc:title>
  <dc:creator>Mark</dc:creator>
  <cp:lastModifiedBy>Mark</cp:lastModifiedBy>
  <cp:revision>411</cp:revision>
  <dcterms:created xsi:type="dcterms:W3CDTF">2010-11-11T12:05:32Z</dcterms:created>
  <dcterms:modified xsi:type="dcterms:W3CDTF">2010-11-14T17:28:30Z</dcterms:modified>
</cp:coreProperties>
</file>