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theme/theme4.xml" ContentType="application/vnd.openxmlformats-officedocument.them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slideLayouts/slideLayout16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50" r:id="rId1"/>
    <p:sldMasterId id="2147483657" r:id="rId2"/>
  </p:sldMasterIdLst>
  <p:notesMasterIdLst>
    <p:notesMasterId r:id="rId42"/>
  </p:notesMasterIdLst>
  <p:handoutMasterIdLst>
    <p:handoutMasterId r:id="rId43"/>
  </p:handoutMasterIdLst>
  <p:sldIdLst>
    <p:sldId id="256" r:id="rId3"/>
    <p:sldId id="257" r:id="rId4"/>
    <p:sldId id="261" r:id="rId5"/>
    <p:sldId id="262" r:id="rId6"/>
    <p:sldId id="267" r:id="rId7"/>
    <p:sldId id="281" r:id="rId8"/>
    <p:sldId id="282" r:id="rId9"/>
    <p:sldId id="268" r:id="rId10"/>
    <p:sldId id="280" r:id="rId11"/>
    <p:sldId id="269" r:id="rId12"/>
    <p:sldId id="270" r:id="rId13"/>
    <p:sldId id="263" r:id="rId14"/>
    <p:sldId id="274" r:id="rId15"/>
    <p:sldId id="273" r:id="rId16"/>
    <p:sldId id="285" r:id="rId17"/>
    <p:sldId id="284" r:id="rId18"/>
    <p:sldId id="283" r:id="rId19"/>
    <p:sldId id="272" r:id="rId20"/>
    <p:sldId id="277" r:id="rId21"/>
    <p:sldId id="290" r:id="rId22"/>
    <p:sldId id="289" r:id="rId23"/>
    <p:sldId id="291" r:id="rId24"/>
    <p:sldId id="288" r:id="rId25"/>
    <p:sldId id="287" r:id="rId26"/>
    <p:sldId id="286" r:id="rId27"/>
    <p:sldId id="292" r:id="rId28"/>
    <p:sldId id="294" r:id="rId29"/>
    <p:sldId id="279" r:id="rId30"/>
    <p:sldId id="264" r:id="rId31"/>
    <p:sldId id="260" r:id="rId32"/>
    <p:sldId id="265" r:id="rId33"/>
    <p:sldId id="293" r:id="rId34"/>
    <p:sldId id="271" r:id="rId35"/>
    <p:sldId id="275" r:id="rId36"/>
    <p:sldId id="276" r:id="rId37"/>
    <p:sldId id="278" r:id="rId38"/>
    <p:sldId id="266" r:id="rId39"/>
    <p:sldId id="258" r:id="rId40"/>
    <p:sldId id="259" r:id="rId41"/>
  </p:sldIdLst>
  <p:sldSz cx="9144000" cy="6858000" type="letter"/>
  <p:notesSz cx="6858000" cy="9144000"/>
  <p:kinsoku lang="ja-JP" invalStChars="、。，．・：；？！゛゜ヽヾゝゞ々ー’”）〕］｝〉》」』】°‰′″℃￠％ぁぃぅぇぉっゃゅょゎァィゥェォッャュョヮヵヶ!%),.:;?]}｡｣､･ｧｨｩｪｫｬｭｮｯｰﾞﾟ" invalEndChars="‘“（〔［｛〈《「『【￥＄$([\{｢￡"/>
  <p:defaultTextStyle>
    <a:defPPr>
      <a:defRPr lang="en-AU"/>
    </a:defPPr>
    <a:lvl1pPr algn="l" rtl="0" eaLnBrk="0" fontAlgn="base" hangingPunct="0">
      <a:spcBef>
        <a:spcPct val="0"/>
      </a:spcBef>
      <a:spcAft>
        <a:spcPct val="0"/>
      </a:spcAft>
      <a:defRPr sz="2600" b="1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600" b="1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600" b="1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600" b="1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600" b="1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600" b="1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600" b="1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600" b="1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600" b="1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schemeClr val="tx1"/>
    </p:penClr>
  </p:showPr>
  <p:clrMru>
    <a:srgbClr val="E6E6E6"/>
    <a:srgbClr val="D7D7D7"/>
    <a:srgbClr val="ED754F"/>
    <a:srgbClr val="969696"/>
    <a:srgbClr val="31395B"/>
    <a:srgbClr val="39457F"/>
    <a:srgbClr val="2D3057"/>
    <a:srgbClr val="08619A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34" autoAdjust="0"/>
    <p:restoredTop sz="94665" autoAdjust="0"/>
  </p:normalViewPr>
  <p:slideViewPr>
    <p:cSldViewPr>
      <p:cViewPr varScale="1">
        <p:scale>
          <a:sx n="127" d="100"/>
          <a:sy n="127" d="100"/>
        </p:scale>
        <p:origin x="-576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notesMaster" Target="notesMasters/notesMaster1.xml"/><Relationship Id="rId47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slide" Target="slides/slide3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1905000" y="8685213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AU" sz="1200" b="0"/>
              <a:t>Borland</a:t>
            </a:r>
          </a:p>
        </p:txBody>
      </p:sp>
      <p:sp>
        <p:nvSpPr>
          <p:cNvPr id="3075" name="Rectangle 3"/>
          <p:cNvSpPr>
            <a:spLocks noChangeArrowheads="1"/>
          </p:cNvSpPr>
          <p:nvPr/>
        </p:nvSpPr>
        <p:spPr bwMode="auto">
          <a:xfrm>
            <a:off x="3643313" y="8574088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0488" tIns="44450" rIns="90488" bIns="44450" anchor="b"/>
          <a:lstStyle/>
          <a:p>
            <a:pPr algn="r"/>
            <a:fld id="{1C6B852B-399D-4B03-836E-018C3DE0C84B}" type="slidenum">
              <a:rPr lang="en-AU" sz="1200" b="0"/>
              <a:pPr algn="r"/>
              <a:t>‹#›</a:t>
            </a:fld>
            <a:endParaRPr lang="en-AU" sz="1200" b="0"/>
          </a:p>
        </p:txBody>
      </p:sp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149225" y="8574088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0488" tIns="44450" rIns="90488" bIns="44450" anchor="b"/>
          <a:lstStyle/>
          <a:p>
            <a:r>
              <a:rPr lang="en-AU" sz="1200" b="0"/>
              <a:t>9/8/98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sp>
      <p:sp>
        <p:nvSpPr>
          <p:cNvPr id="1085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</a:p>
        </p:txBody>
      </p:sp>
      <p:sp>
        <p:nvSpPr>
          <p:cNvPr id="1085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r>
              <a:rPr lang="en-AU"/>
              <a:t>Borland</a:t>
            </a:r>
          </a:p>
        </p:txBody>
      </p:sp>
      <p:sp>
        <p:nvSpPr>
          <p:cNvPr id="1085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022D634A-BCEC-4C10-A9B4-4262EE3A8D58}" type="slidenum">
              <a:rPr lang="en-AU"/>
              <a:pPr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dt="0"/>
  <p:notesStyle>
    <a:lvl1pPr marL="222250" indent="-222250" algn="l" rtl="0" fontAlgn="base">
      <a:lnSpc>
        <a:spcPct val="90000"/>
      </a:lnSpc>
      <a:spcBef>
        <a:spcPct val="20000"/>
      </a:spcBef>
      <a:spcAft>
        <a:spcPct val="0"/>
      </a:spcAft>
      <a:buSzPct val="100000"/>
      <a:buChar char="•"/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520700" indent="-184150" algn="l" rtl="0" fontAlgn="base">
      <a:lnSpc>
        <a:spcPct val="90000"/>
      </a:lnSpc>
      <a:spcBef>
        <a:spcPct val="20000"/>
      </a:spcBef>
      <a:spcAft>
        <a:spcPct val="0"/>
      </a:spcAft>
      <a:buSzPct val="100000"/>
      <a:buChar char="-"/>
      <a:defRPr sz="16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lnSpc>
        <a:spcPct val="89000"/>
      </a:lnSpc>
      <a:spcBef>
        <a:spcPct val="40000"/>
      </a:spcBef>
      <a:spcAft>
        <a:spcPct val="0"/>
      </a:spcAft>
      <a:buSzPct val="100000"/>
      <a:buChar char="•"/>
      <a:defRPr sz="14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lnSpc>
        <a:spcPct val="89000"/>
      </a:lnSpc>
      <a:spcBef>
        <a:spcPct val="40000"/>
      </a:spcBef>
      <a:spcAft>
        <a:spcPct val="0"/>
      </a:spcAft>
      <a:buSzPct val="100000"/>
      <a:buChar char="•"/>
      <a:defRPr sz="14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lnSpc>
        <a:spcPct val="89000"/>
      </a:lnSpc>
      <a:spcBef>
        <a:spcPct val="40000"/>
      </a:spcBef>
      <a:spcAft>
        <a:spcPct val="0"/>
      </a:spcAft>
      <a:buSzPct val="100000"/>
      <a:buChar char="•"/>
      <a:defRPr sz="14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5499" name="Picture 27" descr="logo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348038" y="3937000"/>
            <a:ext cx="2520950" cy="1166813"/>
          </a:xfrm>
          <a:prstGeom prst="rect">
            <a:avLst/>
          </a:prstGeom>
          <a:noFill/>
        </p:spPr>
      </p:pic>
      <p:sp>
        <p:nvSpPr>
          <p:cNvPr id="105500" name="Rectangle 28"/>
          <p:cNvSpPr>
            <a:spLocks noChangeArrowheads="1"/>
          </p:cNvSpPr>
          <p:nvPr/>
        </p:nvSpPr>
        <p:spPr bwMode="auto">
          <a:xfrm>
            <a:off x="468313" y="2997200"/>
            <a:ext cx="8218487" cy="614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 defTabSz="814388">
              <a:lnSpc>
                <a:spcPct val="95000"/>
              </a:lnSpc>
              <a:spcBef>
                <a:spcPct val="10000"/>
              </a:spcBef>
              <a:buClr>
                <a:srgbClr val="39457F"/>
              </a:buClr>
              <a:buSzPct val="90000"/>
            </a:pPr>
            <a:r>
              <a:rPr lang="en-GB" sz="3200">
                <a:solidFill>
                  <a:srgbClr val="5F5F5F"/>
                </a:solidFill>
                <a:latin typeface="Century Gothic" pitchFamily="34" charset="0"/>
              </a:rPr>
              <a:t>Jim Cooper</a:t>
            </a:r>
            <a:endParaRPr lang="en-AU" sz="3200">
              <a:solidFill>
                <a:srgbClr val="5F5F5F"/>
              </a:solidFill>
              <a:latin typeface="Century Gothic" pitchFamily="34" charset="0"/>
            </a:endParaRPr>
          </a:p>
        </p:txBody>
      </p:sp>
      <p:sp>
        <p:nvSpPr>
          <p:cNvPr id="105501" name="Text Box 29"/>
          <p:cNvSpPr txBox="1">
            <a:spLocks noChangeArrowheads="1"/>
          </p:cNvSpPr>
          <p:nvPr/>
        </p:nvSpPr>
        <p:spPr bwMode="auto">
          <a:xfrm>
            <a:off x="2563813" y="5160963"/>
            <a:ext cx="3960812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GB" sz="3200">
                <a:solidFill>
                  <a:srgbClr val="08619A"/>
                </a:solidFill>
                <a:latin typeface="Century Gothic" pitchFamily="34" charset="0"/>
              </a:rPr>
              <a:t>www.tabdee.ltd.uk</a:t>
            </a:r>
            <a:endParaRPr lang="en-AU" sz="3200">
              <a:solidFill>
                <a:srgbClr val="08619A"/>
              </a:solidFill>
              <a:latin typeface="Century Gothic" pitchFamily="34" charset="0"/>
            </a:endParaRPr>
          </a:p>
        </p:txBody>
      </p:sp>
      <p:sp>
        <p:nvSpPr>
          <p:cNvPr id="105503" name="Rectangle 31"/>
          <p:cNvSpPr>
            <a:spLocks noGrp="1" noChangeArrowheads="1"/>
          </p:cNvSpPr>
          <p:nvPr>
            <p:ph type="ctrTitle" sz="quarter"/>
          </p:nvPr>
        </p:nvSpPr>
        <p:spPr>
          <a:xfrm>
            <a:off x="677863" y="1125538"/>
            <a:ext cx="7772400" cy="1470025"/>
          </a:xfrm>
          <a:ln w="9525"/>
          <a:effectLst/>
        </p:spPr>
        <p:txBody>
          <a:bodyPr lIns="91440" tIns="45720" rIns="91440" bIns="45720" anchor="ctr"/>
          <a:lstStyle>
            <a:lvl1pPr algn="ctr">
              <a:lnSpc>
                <a:spcPct val="95000"/>
              </a:lnSpc>
              <a:buClr>
                <a:schemeClr val="folHlink"/>
              </a:buClr>
              <a:buSzPct val="95000"/>
              <a:defRPr sz="4400">
                <a:solidFill>
                  <a:srgbClr val="39457F"/>
                </a:solidFill>
                <a:latin typeface="Century Gothic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</p:spTree>
  </p:cSld>
  <p:clrMapOvr>
    <a:masterClrMapping/>
  </p:clrMapOvr>
  <p:transition advClick="0">
    <p:cut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</p:spTree>
  </p:cSld>
  <p:clrMapOvr>
    <a:masterClrMapping/>
  </p:clrMapOvr>
  <p:transition advClick="0">
    <p:cut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18300" y="523875"/>
            <a:ext cx="2038350" cy="34210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0075" y="523875"/>
            <a:ext cx="5965825" cy="34210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</p:spTree>
  </p:cSld>
  <p:clrMapOvr>
    <a:masterClrMapping/>
  </p:clrMapOvr>
  <p:transition advClick="0">
    <p:cut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</p:spTree>
  </p:cSld>
  <p:clrMapOvr>
    <a:masterClrMapping/>
  </p:clrMapOvr>
  <p:transition>
    <p:cut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</p:spTree>
  </p:cSld>
  <p:clrMapOvr>
    <a:masterClrMapping/>
  </p:clrMapOvr>
  <p:transition>
    <p:cut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>
    <p:cut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</p:spTree>
  </p:cSld>
  <p:clrMapOvr>
    <a:masterClrMapping/>
  </p:clrMapOvr>
  <p:transition>
    <p:cut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</p:spTree>
  </p:cSld>
  <p:clrMapOvr>
    <a:masterClrMapping/>
  </p:clrMapOvr>
  <p:transition>
    <p:cut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</p:spTree>
  </p:cSld>
  <p:clrMapOvr>
    <a:masterClrMapping/>
  </p:clrMapOvr>
  <p:transition>
    <p:cut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cut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>
    <p:cut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</p:spTree>
  </p:cSld>
  <p:clrMapOvr>
    <a:masterClrMapping/>
  </p:clrMapOvr>
  <p:transition advClick="0">
    <p:cut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>
    <p:cut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</p:spTree>
  </p:cSld>
  <p:clrMapOvr>
    <a:masterClrMapping/>
  </p:clrMapOvr>
  <p:transition>
    <p:cut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</p:spTree>
  </p:cSld>
  <p:clrMapOvr>
    <a:masterClrMapping/>
  </p:clrMapOvr>
  <p:transition>
    <p:cut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advClick="0">
    <p:cut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0075" y="1271588"/>
            <a:ext cx="3994150" cy="26733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46625" y="1271588"/>
            <a:ext cx="3995738" cy="26733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</p:spTree>
  </p:cSld>
  <p:clrMapOvr>
    <a:masterClrMapping/>
  </p:clrMapOvr>
  <p:transition advClick="0">
    <p:cut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</p:spTree>
  </p:cSld>
  <p:clrMapOvr>
    <a:masterClrMapping/>
  </p:clrMapOvr>
  <p:transition advClick="0">
    <p:cut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</p:spTree>
  </p:cSld>
  <p:clrMapOvr>
    <a:masterClrMapping/>
  </p:clrMapOvr>
  <p:transition advClick="0">
    <p:cut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advClick="0">
    <p:cut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advClick="0">
    <p:cut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advClick="0">
    <p:cut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0075" y="1271588"/>
            <a:ext cx="8142288" cy="26733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AU" smtClean="0"/>
              <a:t>Body Text</a:t>
            </a:r>
          </a:p>
          <a:p>
            <a:pPr lvl="1"/>
            <a:r>
              <a:rPr lang="en-AU" smtClean="0"/>
              <a:t> 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</a:p>
        </p:txBody>
      </p:sp>
      <p:sp>
        <p:nvSpPr>
          <p:cNvPr id="104452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614363" y="523875"/>
            <a:ext cx="8142287" cy="5175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dist="17961" dir="2700000" algn="ctr" rotWithShape="0">
              <a:schemeClr val="bg2"/>
            </a:outerShdw>
          </a:effec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AU" smtClean="0"/>
              <a:t>Slide Title</a:t>
            </a:r>
          </a:p>
        </p:txBody>
      </p:sp>
      <p:pic>
        <p:nvPicPr>
          <p:cNvPr id="104470" name="Picture 22" descr="logo2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179388" y="6092825"/>
            <a:ext cx="1217612" cy="563563"/>
          </a:xfrm>
          <a:prstGeom prst="rect">
            <a:avLst/>
          </a:prstGeom>
          <a:noFill/>
        </p:spPr>
      </p:pic>
      <p:pic>
        <p:nvPicPr>
          <p:cNvPr id="104471" name="Picture 23" descr="banner_turbo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7667625" y="6021388"/>
            <a:ext cx="1223963" cy="642937"/>
          </a:xfrm>
          <a:prstGeom prst="rect">
            <a:avLst/>
          </a:prstGeom>
          <a:noFill/>
        </p:spPr>
      </p:pic>
      <p:sp>
        <p:nvSpPr>
          <p:cNvPr id="104473" name="Line 25"/>
          <p:cNvSpPr>
            <a:spLocks noChangeShapeType="1"/>
          </p:cNvSpPr>
          <p:nvPr/>
        </p:nvSpPr>
        <p:spPr bwMode="auto">
          <a:xfrm>
            <a:off x="611188" y="1125538"/>
            <a:ext cx="8137525" cy="0"/>
          </a:xfrm>
          <a:prstGeom prst="line">
            <a:avLst/>
          </a:prstGeom>
          <a:noFill/>
          <a:ln w="38100">
            <a:solidFill>
              <a:srgbClr val="5F5F5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A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1" r:id="rId1"/>
    <p:sldLayoutId id="2147483658" r:id="rId2"/>
    <p:sldLayoutId id="2147483659" r:id="rId3"/>
    <p:sldLayoutId id="2147483660" r:id="rId4"/>
    <p:sldLayoutId id="2147483661" r:id="rId5"/>
    <p:sldLayoutId id="2147483662" r:id="rId6"/>
    <p:sldLayoutId id="2147483663" r:id="rId7"/>
    <p:sldLayoutId id="2147483664" r:id="rId8"/>
    <p:sldLayoutId id="2147483665" r:id="rId9"/>
    <p:sldLayoutId id="2147483666" r:id="rId10"/>
    <p:sldLayoutId id="2147483667" r:id="rId11"/>
  </p:sldLayoutIdLst>
  <p:transition advClick="0">
    <p:cut/>
  </p:transition>
  <p:txStyles>
    <p:titleStyle>
      <a:lvl1pPr algn="l" defTabSz="814388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4000" b="1">
          <a:solidFill>
            <a:srgbClr val="5F5F5F"/>
          </a:solidFill>
          <a:latin typeface="+mj-lt"/>
          <a:ea typeface="+mj-ea"/>
          <a:cs typeface="+mj-cs"/>
        </a:defRPr>
      </a:lvl1pPr>
      <a:lvl2pPr algn="l" defTabSz="814388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4000" b="1">
          <a:solidFill>
            <a:srgbClr val="5F5F5F"/>
          </a:solidFill>
          <a:latin typeface="Arial" charset="0"/>
        </a:defRPr>
      </a:lvl2pPr>
      <a:lvl3pPr algn="l" defTabSz="814388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4000" b="1">
          <a:solidFill>
            <a:srgbClr val="5F5F5F"/>
          </a:solidFill>
          <a:latin typeface="Arial" charset="0"/>
        </a:defRPr>
      </a:lvl3pPr>
      <a:lvl4pPr algn="l" defTabSz="814388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4000" b="1">
          <a:solidFill>
            <a:srgbClr val="5F5F5F"/>
          </a:solidFill>
          <a:latin typeface="Arial" charset="0"/>
        </a:defRPr>
      </a:lvl4pPr>
      <a:lvl5pPr algn="l" defTabSz="814388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4000" b="1">
          <a:solidFill>
            <a:srgbClr val="5F5F5F"/>
          </a:solidFill>
          <a:latin typeface="Arial" charset="0"/>
        </a:defRPr>
      </a:lvl5pPr>
      <a:lvl6pPr marL="457200" algn="l" defTabSz="814388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4000" b="1">
          <a:solidFill>
            <a:srgbClr val="5F5F5F"/>
          </a:solidFill>
          <a:latin typeface="Arial" charset="0"/>
        </a:defRPr>
      </a:lvl6pPr>
      <a:lvl7pPr marL="914400" algn="l" defTabSz="814388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4000" b="1">
          <a:solidFill>
            <a:srgbClr val="5F5F5F"/>
          </a:solidFill>
          <a:latin typeface="Arial" charset="0"/>
        </a:defRPr>
      </a:lvl7pPr>
      <a:lvl8pPr marL="1371600" algn="l" defTabSz="814388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4000" b="1">
          <a:solidFill>
            <a:srgbClr val="5F5F5F"/>
          </a:solidFill>
          <a:latin typeface="Arial" charset="0"/>
        </a:defRPr>
      </a:lvl8pPr>
      <a:lvl9pPr marL="1828800" algn="l" defTabSz="814388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4000" b="1">
          <a:solidFill>
            <a:srgbClr val="5F5F5F"/>
          </a:solidFill>
          <a:latin typeface="Arial" charset="0"/>
        </a:defRPr>
      </a:lvl9pPr>
    </p:titleStyle>
    <p:bodyStyle>
      <a:lvl1pPr marL="258763" indent="-258763" algn="l" defTabSz="814388" rtl="0" eaLnBrk="1" fontAlgn="base" hangingPunct="1">
        <a:lnSpc>
          <a:spcPct val="90000"/>
        </a:lnSpc>
        <a:spcBef>
          <a:spcPct val="35000"/>
        </a:spcBef>
        <a:spcAft>
          <a:spcPct val="0"/>
        </a:spcAft>
        <a:buClr>
          <a:srgbClr val="39457F"/>
        </a:buClr>
        <a:buSzPct val="90000"/>
        <a:buChar char="•"/>
        <a:defRPr sz="3400" b="1">
          <a:solidFill>
            <a:schemeClr val="bg1"/>
          </a:solidFill>
          <a:latin typeface="+mn-lt"/>
          <a:ea typeface="+mn-ea"/>
          <a:cs typeface="+mn-cs"/>
        </a:defRPr>
      </a:lvl1pPr>
      <a:lvl2pPr marL="649288" indent="-261938" algn="l" defTabSz="814388" rtl="0" eaLnBrk="1" fontAlgn="base" hangingPunct="1">
        <a:lnSpc>
          <a:spcPct val="90000"/>
        </a:lnSpc>
        <a:spcBef>
          <a:spcPct val="35000"/>
        </a:spcBef>
        <a:spcAft>
          <a:spcPct val="0"/>
        </a:spcAft>
        <a:buClr>
          <a:schemeClr val="hlink"/>
        </a:buClr>
        <a:buSzPct val="80000"/>
        <a:buChar char="•"/>
        <a:defRPr sz="3200" b="1">
          <a:solidFill>
            <a:schemeClr val="bg1"/>
          </a:solidFill>
          <a:latin typeface="+mn-lt"/>
        </a:defRPr>
      </a:lvl2pPr>
      <a:lvl3pPr marL="1027113" indent="-249238" algn="l" defTabSz="814388" rtl="0" eaLnBrk="1" fontAlgn="base" hangingPunct="1">
        <a:lnSpc>
          <a:spcPct val="90000"/>
        </a:lnSpc>
        <a:spcBef>
          <a:spcPct val="35000"/>
        </a:spcBef>
        <a:spcAft>
          <a:spcPct val="0"/>
        </a:spcAft>
        <a:buClr>
          <a:schemeClr val="accent2"/>
        </a:buClr>
        <a:buSzPct val="80000"/>
        <a:buChar char="•"/>
        <a:defRPr sz="2800" b="1">
          <a:solidFill>
            <a:schemeClr val="bg1"/>
          </a:solidFill>
          <a:latin typeface="+mn-lt"/>
        </a:defRPr>
      </a:lvl3pPr>
      <a:lvl4pPr marL="1416050" indent="-260350" algn="l" defTabSz="814388" rtl="0" eaLnBrk="1" fontAlgn="base" hangingPunct="1">
        <a:lnSpc>
          <a:spcPct val="90000"/>
        </a:lnSpc>
        <a:spcBef>
          <a:spcPct val="35000"/>
        </a:spcBef>
        <a:spcAft>
          <a:spcPct val="0"/>
        </a:spcAft>
        <a:buClr>
          <a:schemeClr val="folHlink"/>
        </a:buClr>
        <a:buSzPct val="80000"/>
        <a:buChar char="•"/>
        <a:defRPr sz="2800">
          <a:solidFill>
            <a:schemeClr val="bg1"/>
          </a:solidFill>
          <a:latin typeface="+mn-lt"/>
        </a:defRPr>
      </a:lvl4pPr>
      <a:lvl5pPr marL="1804988" indent="-260350" algn="l" defTabSz="814388" rtl="0" eaLnBrk="1" fontAlgn="base" hangingPunct="1">
        <a:lnSpc>
          <a:spcPct val="90000"/>
        </a:lnSpc>
        <a:spcBef>
          <a:spcPct val="35000"/>
        </a:spcBef>
        <a:spcAft>
          <a:spcPct val="0"/>
        </a:spcAft>
        <a:buClr>
          <a:srgbClr val="0095E8"/>
        </a:buClr>
        <a:buSzPct val="80000"/>
        <a:buChar char="•"/>
        <a:defRPr sz="2800">
          <a:solidFill>
            <a:schemeClr val="bg1"/>
          </a:solidFill>
          <a:latin typeface="+mn-lt"/>
        </a:defRPr>
      </a:lvl5pPr>
      <a:lvl6pPr marL="2262188" indent="-260350" algn="l" defTabSz="814388" rtl="0" eaLnBrk="1" fontAlgn="base" hangingPunct="1">
        <a:lnSpc>
          <a:spcPct val="90000"/>
        </a:lnSpc>
        <a:spcBef>
          <a:spcPct val="35000"/>
        </a:spcBef>
        <a:spcAft>
          <a:spcPct val="0"/>
        </a:spcAft>
        <a:buClr>
          <a:srgbClr val="0095E8"/>
        </a:buClr>
        <a:buSzPct val="80000"/>
        <a:buChar char="•"/>
        <a:defRPr sz="2800">
          <a:solidFill>
            <a:schemeClr val="bg1"/>
          </a:solidFill>
          <a:latin typeface="+mn-lt"/>
        </a:defRPr>
      </a:lvl6pPr>
      <a:lvl7pPr marL="2719388" indent="-260350" algn="l" defTabSz="814388" rtl="0" eaLnBrk="1" fontAlgn="base" hangingPunct="1">
        <a:lnSpc>
          <a:spcPct val="90000"/>
        </a:lnSpc>
        <a:spcBef>
          <a:spcPct val="35000"/>
        </a:spcBef>
        <a:spcAft>
          <a:spcPct val="0"/>
        </a:spcAft>
        <a:buClr>
          <a:srgbClr val="0095E8"/>
        </a:buClr>
        <a:buSzPct val="80000"/>
        <a:buChar char="•"/>
        <a:defRPr sz="2800">
          <a:solidFill>
            <a:schemeClr val="bg1"/>
          </a:solidFill>
          <a:latin typeface="+mn-lt"/>
        </a:defRPr>
      </a:lvl7pPr>
      <a:lvl8pPr marL="3176588" indent="-260350" algn="l" defTabSz="814388" rtl="0" eaLnBrk="1" fontAlgn="base" hangingPunct="1">
        <a:lnSpc>
          <a:spcPct val="90000"/>
        </a:lnSpc>
        <a:spcBef>
          <a:spcPct val="35000"/>
        </a:spcBef>
        <a:spcAft>
          <a:spcPct val="0"/>
        </a:spcAft>
        <a:buClr>
          <a:srgbClr val="0095E8"/>
        </a:buClr>
        <a:buSzPct val="80000"/>
        <a:buChar char="•"/>
        <a:defRPr sz="2800">
          <a:solidFill>
            <a:schemeClr val="bg1"/>
          </a:solidFill>
          <a:latin typeface="+mn-lt"/>
        </a:defRPr>
      </a:lvl8pPr>
      <a:lvl9pPr marL="3633788" indent="-260350" algn="l" defTabSz="814388" rtl="0" eaLnBrk="1" fontAlgn="base" hangingPunct="1">
        <a:lnSpc>
          <a:spcPct val="90000"/>
        </a:lnSpc>
        <a:spcBef>
          <a:spcPct val="35000"/>
        </a:spcBef>
        <a:spcAft>
          <a:spcPct val="0"/>
        </a:spcAft>
        <a:buClr>
          <a:srgbClr val="0095E8"/>
        </a:buClr>
        <a:buSzPct val="80000"/>
        <a:buChar char="•"/>
        <a:defRPr sz="2800">
          <a:solidFill>
            <a:schemeClr val="bg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9463" name="Picture 7" descr="logo2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179388" y="6092825"/>
            <a:ext cx="1217612" cy="563563"/>
          </a:xfrm>
          <a:prstGeom prst="rect">
            <a:avLst/>
          </a:prstGeom>
          <a:noFill/>
        </p:spPr>
      </p:pic>
      <p:pic>
        <p:nvPicPr>
          <p:cNvPr id="659464" name="Picture 8" descr="banner_turbo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7667625" y="6021388"/>
            <a:ext cx="1223963" cy="642937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1" r:id="rId4"/>
    <p:sldLayoutId id="2147483672" r:id="rId5"/>
    <p:sldLayoutId id="2147483673" r:id="rId6"/>
    <p:sldLayoutId id="2147483674" r:id="rId7"/>
    <p:sldLayoutId id="2147483675" r:id="rId8"/>
    <p:sldLayoutId id="2147483676" r:id="rId9"/>
    <p:sldLayoutId id="2147483677" r:id="rId10"/>
    <p:sldLayoutId id="2147483678" r:id="rId11"/>
  </p:sldLayoutIdLst>
  <p:transition>
    <p:cut/>
  </p:transition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Tabdee\Conferences\UK-BUG\2007-4\Dickhead.wmv" TargetMode="Externa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Tabdee\Conferences\UK-BUG\2007-4\Bollocks.wmv" TargetMode="Externa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gilealliance.org/" TargetMode="External"/><Relationship Id="rId2" Type="http://schemas.openxmlformats.org/officeDocument/2006/relationships/hyperlink" Target="http://www.scrumalliance.org/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mountaingoatsoftware.com/scrum" TargetMode="Externa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014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77863" y="1125538"/>
            <a:ext cx="7772400" cy="735586"/>
          </a:xfrm>
        </p:spPr>
        <p:txBody>
          <a:bodyPr/>
          <a:lstStyle/>
          <a:p>
            <a:r>
              <a:rPr lang="en-US" dirty="0" smtClean="0"/>
              <a:t>Scrum</a:t>
            </a:r>
            <a:endParaRPr lang="en-US" dirty="0"/>
          </a:p>
        </p:txBody>
      </p:sp>
    </p:spTree>
  </p:cSld>
  <p:clrMapOvr>
    <a:masterClrMapping/>
  </p:clrMapOvr>
  <p:transition advClick="0">
    <p:cut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4363" y="523875"/>
            <a:ext cx="8142287" cy="523220"/>
          </a:xfrm>
        </p:spPr>
        <p:txBody>
          <a:bodyPr/>
          <a:lstStyle/>
          <a:p>
            <a:r>
              <a:rPr lang="en-GB" dirty="0" smtClean="0"/>
              <a:t>Why is it called Scrum?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0075" y="1271588"/>
            <a:ext cx="8142288" cy="1883593"/>
          </a:xfrm>
        </p:spPr>
        <p:txBody>
          <a:bodyPr/>
          <a:lstStyle/>
          <a:p>
            <a:r>
              <a:rPr lang="en-GB" dirty="0" smtClean="0"/>
              <a:t>Because some Japanese researchers thought a scrum was a shoulder-to-shoulder, forward movement of the ball in rugby</a:t>
            </a:r>
            <a:endParaRPr lang="en-AU" dirty="0"/>
          </a:p>
        </p:txBody>
      </p:sp>
    </p:spTree>
  </p:cSld>
  <p:clrMapOvr>
    <a:masterClrMapping/>
  </p:clrMapOvr>
  <p:transition advClick="0">
    <p:cut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4363" y="523875"/>
            <a:ext cx="8142287" cy="523220"/>
          </a:xfrm>
        </p:spPr>
        <p:txBody>
          <a:bodyPr/>
          <a:lstStyle/>
          <a:p>
            <a:r>
              <a:rPr lang="en-GB" dirty="0" smtClean="0"/>
              <a:t>Which is just stupid</a:t>
            </a:r>
            <a:endParaRPr lang="en-AU" dirty="0"/>
          </a:p>
        </p:txBody>
      </p:sp>
      <p:pic>
        <p:nvPicPr>
          <p:cNvPr id="4" name="Picture 3" descr="muddy_scrum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85852" y="1428736"/>
            <a:ext cx="6511262" cy="4326839"/>
          </a:xfrm>
          <a:prstGeom prst="rect">
            <a:avLst/>
          </a:prstGeom>
        </p:spPr>
      </p:pic>
    </p:spTree>
  </p:cSld>
  <p:clrMapOvr>
    <a:masterClrMapping/>
  </p:clrMapOvr>
  <p:transition advClick="0">
    <p:cut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4363" y="523875"/>
            <a:ext cx="8142287" cy="523220"/>
          </a:xfrm>
        </p:spPr>
        <p:txBody>
          <a:bodyPr/>
          <a:lstStyle/>
          <a:p>
            <a:r>
              <a:rPr lang="en-GB" dirty="0" smtClean="0"/>
              <a:t>Scrum Process</a:t>
            </a:r>
            <a:endParaRPr lang="en-AU" dirty="0"/>
          </a:p>
        </p:txBody>
      </p:sp>
      <p:pic>
        <p:nvPicPr>
          <p:cNvPr id="4" name="Picture 3" descr="scrum1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8728" y="1428736"/>
            <a:ext cx="6143668" cy="412184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143504" y="5500702"/>
            <a:ext cx="386086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>
                <a:solidFill>
                  <a:srgbClr val="002060"/>
                </a:solidFill>
              </a:rPr>
              <a:t>Shamelessly nicked </a:t>
            </a:r>
            <a:r>
              <a:rPr lang="en-GB" sz="1200" dirty="0" smtClean="0">
                <a:solidFill>
                  <a:srgbClr val="002060"/>
                </a:solidFill>
              </a:rPr>
              <a:t>from www.craigmurphy.com</a:t>
            </a:r>
            <a:endParaRPr lang="en-AU" sz="12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 advClick="0">
    <p:cut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4363" y="523875"/>
            <a:ext cx="8142287" cy="523220"/>
          </a:xfrm>
        </p:spPr>
        <p:txBody>
          <a:bodyPr/>
          <a:lstStyle/>
          <a:p>
            <a:r>
              <a:rPr lang="en-GB" dirty="0" smtClean="0"/>
              <a:t>Scrum Participants</a:t>
            </a:r>
            <a:endParaRPr lang="en-AU" dirty="0"/>
          </a:p>
        </p:txBody>
      </p:sp>
      <p:pic>
        <p:nvPicPr>
          <p:cNvPr id="4" name="Picture 3" descr="egg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57752" y="2285992"/>
            <a:ext cx="2543189" cy="1695459"/>
          </a:xfrm>
          <a:prstGeom prst="rect">
            <a:avLst/>
          </a:prstGeom>
        </p:spPr>
      </p:pic>
      <p:pic>
        <p:nvPicPr>
          <p:cNvPr id="5" name="Picture 4" descr="bacon-of-the-month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43042" y="1714488"/>
            <a:ext cx="2190750" cy="30099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285984" y="4857760"/>
            <a:ext cx="889987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2060"/>
                </a:solidFill>
              </a:rPr>
              <a:t>Pigs</a:t>
            </a:r>
            <a:endParaRPr lang="en-AU" dirty="0">
              <a:solidFill>
                <a:srgbClr val="00206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286380" y="4857760"/>
            <a:ext cx="1669047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2060"/>
                </a:solidFill>
              </a:rPr>
              <a:t>Chickens</a:t>
            </a:r>
            <a:endParaRPr lang="en-AU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 advClick="0">
    <p:cut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4363" y="523875"/>
            <a:ext cx="8142287" cy="523220"/>
          </a:xfrm>
        </p:spPr>
        <p:txBody>
          <a:bodyPr/>
          <a:lstStyle/>
          <a:p>
            <a:r>
              <a:rPr lang="en-GB" dirty="0" smtClean="0"/>
              <a:t>Scrum Roles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0075" y="1271588"/>
            <a:ext cx="8142288" cy="1778949"/>
          </a:xfrm>
        </p:spPr>
        <p:txBody>
          <a:bodyPr/>
          <a:lstStyle/>
          <a:p>
            <a:r>
              <a:rPr lang="en-GB" dirty="0" smtClean="0"/>
              <a:t>Product owner</a:t>
            </a:r>
          </a:p>
          <a:p>
            <a:r>
              <a:rPr lang="en-GB" dirty="0" err="1" smtClean="0"/>
              <a:t>ScrumMaster</a:t>
            </a:r>
            <a:endParaRPr lang="en-GB" dirty="0" smtClean="0"/>
          </a:p>
          <a:p>
            <a:r>
              <a:rPr lang="en-GB" dirty="0" smtClean="0"/>
              <a:t>Project team member</a:t>
            </a:r>
            <a:endParaRPr lang="en-AU" dirty="0"/>
          </a:p>
        </p:txBody>
      </p:sp>
    </p:spTree>
  </p:cSld>
  <p:clrMapOvr>
    <a:masterClrMapping/>
  </p:clrMapOvr>
  <p:transition advClick="0">
    <p:cut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4363" y="523875"/>
            <a:ext cx="8142287" cy="523220"/>
          </a:xfrm>
        </p:spPr>
        <p:txBody>
          <a:bodyPr/>
          <a:lstStyle/>
          <a:p>
            <a:r>
              <a:rPr lang="en-GB" dirty="0" smtClean="0"/>
              <a:t>Product Owner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0075" y="1271588"/>
            <a:ext cx="8142288" cy="3924151"/>
          </a:xfrm>
        </p:spPr>
        <p:txBody>
          <a:bodyPr/>
          <a:lstStyle/>
          <a:p>
            <a:r>
              <a:rPr lang="en-GB" dirty="0" smtClean="0"/>
              <a:t>Represents the customer</a:t>
            </a:r>
          </a:p>
          <a:p>
            <a:pPr lvl="1"/>
            <a:r>
              <a:rPr lang="en-GB" dirty="0" smtClean="0"/>
              <a:t>Can be an internal customer</a:t>
            </a:r>
          </a:p>
          <a:p>
            <a:pPr lvl="1"/>
            <a:r>
              <a:rPr lang="en-GB" dirty="0" smtClean="0"/>
              <a:t>Can be a part of organisation e.g. product manager or sponsor</a:t>
            </a:r>
          </a:p>
          <a:p>
            <a:r>
              <a:rPr lang="en-GB" dirty="0" smtClean="0"/>
              <a:t>Owns the product backlog</a:t>
            </a:r>
          </a:p>
          <a:p>
            <a:r>
              <a:rPr lang="en-GB" dirty="0" smtClean="0"/>
              <a:t>Requires domain and business knowledge</a:t>
            </a:r>
            <a:endParaRPr lang="en-AU" dirty="0"/>
          </a:p>
        </p:txBody>
      </p:sp>
    </p:spTree>
  </p:cSld>
  <p:clrMapOvr>
    <a:masterClrMapping/>
  </p:clrMapOvr>
  <p:transition advClick="0">
    <p:cut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4363" y="523875"/>
            <a:ext cx="8142287" cy="523220"/>
          </a:xfrm>
        </p:spPr>
        <p:txBody>
          <a:bodyPr/>
          <a:lstStyle/>
          <a:p>
            <a:r>
              <a:rPr lang="en-GB" dirty="0" err="1" smtClean="0"/>
              <a:t>ScrumMaster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0075" y="1271588"/>
            <a:ext cx="8142288" cy="4173450"/>
          </a:xfrm>
        </p:spPr>
        <p:txBody>
          <a:bodyPr/>
          <a:lstStyle/>
          <a:p>
            <a:r>
              <a:rPr lang="en-GB" dirty="0" smtClean="0"/>
              <a:t>Runs daily scrums</a:t>
            </a:r>
          </a:p>
          <a:p>
            <a:r>
              <a:rPr lang="en-GB" dirty="0" smtClean="0"/>
              <a:t>Shields team from external demands</a:t>
            </a:r>
          </a:p>
          <a:p>
            <a:pPr lvl="1"/>
            <a:r>
              <a:rPr lang="en-GB" dirty="0" smtClean="0"/>
              <a:t>Represents team to management</a:t>
            </a:r>
          </a:p>
          <a:p>
            <a:r>
              <a:rPr lang="en-GB" dirty="0" smtClean="0"/>
              <a:t>Removes any impediments holding back team progress</a:t>
            </a:r>
          </a:p>
          <a:p>
            <a:r>
              <a:rPr lang="en-GB" dirty="0" smtClean="0"/>
              <a:t>Runs retrospective meetings</a:t>
            </a:r>
          </a:p>
          <a:p>
            <a:r>
              <a:rPr lang="en-GB" dirty="0" smtClean="0"/>
              <a:t>Aims to make life smooth for team</a:t>
            </a:r>
            <a:endParaRPr lang="en-AU" dirty="0"/>
          </a:p>
        </p:txBody>
      </p:sp>
    </p:spTree>
  </p:cSld>
  <p:clrMapOvr>
    <a:masterClrMapping/>
  </p:clrMapOvr>
  <p:transition advClick="0">
    <p:cut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4363" y="523875"/>
            <a:ext cx="8142287" cy="523220"/>
          </a:xfrm>
        </p:spPr>
        <p:txBody>
          <a:bodyPr/>
          <a:lstStyle/>
          <a:p>
            <a:r>
              <a:rPr lang="en-GB" dirty="0" smtClean="0"/>
              <a:t>Team Member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0075" y="1271588"/>
            <a:ext cx="8142288" cy="2432974"/>
          </a:xfrm>
        </p:spPr>
        <p:txBody>
          <a:bodyPr/>
          <a:lstStyle/>
          <a:p>
            <a:r>
              <a:rPr lang="en-GB" dirty="0" smtClean="0"/>
              <a:t>Do the actual work</a:t>
            </a:r>
          </a:p>
          <a:p>
            <a:r>
              <a:rPr lang="en-GB" dirty="0" smtClean="0"/>
              <a:t>Decide tasks and assignments</a:t>
            </a:r>
          </a:p>
          <a:p>
            <a:r>
              <a:rPr lang="en-GB" dirty="0" smtClean="0"/>
              <a:t>No set roles</a:t>
            </a:r>
          </a:p>
          <a:p>
            <a:r>
              <a:rPr lang="en-GB" dirty="0" smtClean="0"/>
              <a:t>Teams between 5 and 10 people</a:t>
            </a:r>
            <a:endParaRPr lang="en-AU" dirty="0"/>
          </a:p>
        </p:txBody>
      </p:sp>
    </p:spTree>
  </p:cSld>
  <p:clrMapOvr>
    <a:masterClrMapping/>
  </p:clrMapOvr>
  <p:transition advClick="0">
    <p:cut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4363" y="523875"/>
            <a:ext cx="8142287" cy="523220"/>
          </a:xfrm>
        </p:spPr>
        <p:txBody>
          <a:bodyPr/>
          <a:lstStyle/>
          <a:p>
            <a:r>
              <a:rPr lang="en-GB" dirty="0" smtClean="0"/>
              <a:t>Scrum </a:t>
            </a:r>
            <a:r>
              <a:rPr lang="en-GB" dirty="0" err="1" smtClean="0"/>
              <a:t>Artifacts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0075" y="1271588"/>
            <a:ext cx="8142288" cy="4933658"/>
          </a:xfrm>
        </p:spPr>
        <p:txBody>
          <a:bodyPr/>
          <a:lstStyle/>
          <a:p>
            <a:r>
              <a:rPr lang="en-GB" dirty="0" smtClean="0"/>
              <a:t>Product </a:t>
            </a:r>
            <a:r>
              <a:rPr lang="en-GB" dirty="0" smtClean="0"/>
              <a:t>backlog</a:t>
            </a:r>
          </a:p>
          <a:p>
            <a:pPr lvl="1"/>
            <a:r>
              <a:rPr lang="en-GB" dirty="0" smtClean="0"/>
              <a:t>Prioritised to-do list</a:t>
            </a:r>
            <a:endParaRPr lang="en-GB" dirty="0" smtClean="0"/>
          </a:p>
          <a:p>
            <a:r>
              <a:rPr lang="en-GB" dirty="0" smtClean="0"/>
              <a:t>Sprint </a:t>
            </a:r>
            <a:r>
              <a:rPr lang="en-GB" dirty="0" smtClean="0"/>
              <a:t>backlog</a:t>
            </a:r>
          </a:p>
          <a:p>
            <a:pPr lvl="1"/>
            <a:r>
              <a:rPr lang="en-GB" dirty="0" smtClean="0"/>
              <a:t>Tasks for current sprint</a:t>
            </a:r>
            <a:endParaRPr lang="en-GB" dirty="0" smtClean="0"/>
          </a:p>
          <a:p>
            <a:r>
              <a:rPr lang="en-GB" dirty="0" err="1" smtClean="0"/>
              <a:t>Burndown</a:t>
            </a:r>
            <a:r>
              <a:rPr lang="en-GB" dirty="0" smtClean="0"/>
              <a:t> </a:t>
            </a:r>
            <a:r>
              <a:rPr lang="en-GB" dirty="0" smtClean="0"/>
              <a:t>charts</a:t>
            </a:r>
          </a:p>
          <a:p>
            <a:pPr lvl="1"/>
            <a:r>
              <a:rPr lang="en-GB" dirty="0" smtClean="0"/>
              <a:t>Shows progress in sprint</a:t>
            </a:r>
            <a:endParaRPr lang="en-GB" dirty="0" smtClean="0"/>
          </a:p>
          <a:p>
            <a:r>
              <a:rPr lang="en-GB" dirty="0" smtClean="0"/>
              <a:t>Can be done with spreadsheets</a:t>
            </a:r>
          </a:p>
          <a:p>
            <a:r>
              <a:rPr lang="en-GB" dirty="0" smtClean="0"/>
              <a:t>Tools available, but seem like overkill</a:t>
            </a:r>
            <a:endParaRPr lang="en-AU" dirty="0"/>
          </a:p>
        </p:txBody>
      </p:sp>
    </p:spTree>
  </p:cSld>
  <p:clrMapOvr>
    <a:masterClrMapping/>
  </p:clrMapOvr>
  <p:transition advClick="0">
    <p:cut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4363" y="523875"/>
            <a:ext cx="8142287" cy="523220"/>
          </a:xfrm>
        </p:spPr>
        <p:txBody>
          <a:bodyPr/>
          <a:lstStyle/>
          <a:p>
            <a:r>
              <a:rPr lang="en-GB" dirty="0" smtClean="0"/>
              <a:t>Scrum Activities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0075" y="1271588"/>
            <a:ext cx="8142288" cy="3086999"/>
          </a:xfrm>
        </p:spPr>
        <p:txBody>
          <a:bodyPr/>
          <a:lstStyle/>
          <a:p>
            <a:r>
              <a:rPr lang="en-GB" dirty="0" smtClean="0"/>
              <a:t>Sprint Planning Meeting</a:t>
            </a:r>
          </a:p>
          <a:p>
            <a:r>
              <a:rPr lang="en-GB" dirty="0" smtClean="0"/>
              <a:t>Daily Scrums (aka </a:t>
            </a:r>
            <a:r>
              <a:rPr lang="en-GB" dirty="0" err="1" smtClean="0"/>
              <a:t>standups</a:t>
            </a:r>
            <a:r>
              <a:rPr lang="en-GB" dirty="0" smtClean="0"/>
              <a:t>)</a:t>
            </a:r>
          </a:p>
          <a:p>
            <a:r>
              <a:rPr lang="en-GB" dirty="0" smtClean="0"/>
              <a:t>Sprint</a:t>
            </a:r>
          </a:p>
          <a:p>
            <a:r>
              <a:rPr lang="en-GB" dirty="0" smtClean="0"/>
              <a:t>Sprint Review Meeting</a:t>
            </a:r>
          </a:p>
          <a:p>
            <a:r>
              <a:rPr lang="en-GB" dirty="0" smtClean="0"/>
              <a:t>Sprint Retrospective Meeting</a:t>
            </a:r>
            <a:endParaRPr lang="en-AU" dirty="0"/>
          </a:p>
        </p:txBody>
      </p:sp>
    </p:spTree>
  </p:cSld>
  <p:clrMapOvr>
    <a:masterClrMapping/>
  </p:clrMapOvr>
  <p:transition advClick="0">
    <p:cut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1170" name="Rectangle 2"/>
          <p:cNvSpPr>
            <a:spLocks noGrp="1" noChangeArrowheads="1"/>
          </p:cNvSpPr>
          <p:nvPr>
            <p:ph type="title"/>
          </p:nvPr>
        </p:nvSpPr>
        <p:spPr>
          <a:xfrm>
            <a:off x="614363" y="523875"/>
            <a:ext cx="8142287" cy="523220"/>
          </a:xfrm>
        </p:spPr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  <p:sp>
        <p:nvSpPr>
          <p:cNvPr id="391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0075" y="1271588"/>
            <a:ext cx="8142288" cy="4028795"/>
          </a:xfrm>
        </p:spPr>
        <p:txBody>
          <a:bodyPr/>
          <a:lstStyle/>
          <a:p>
            <a:r>
              <a:rPr lang="en-US" dirty="0" smtClean="0"/>
              <a:t>Where Scrum comes from</a:t>
            </a:r>
          </a:p>
          <a:p>
            <a:r>
              <a:rPr lang="en-US" dirty="0" smtClean="0"/>
              <a:t>What Scrum is</a:t>
            </a:r>
          </a:p>
          <a:p>
            <a:r>
              <a:rPr lang="en-US" dirty="0" smtClean="0"/>
              <a:t>Case study of complex project</a:t>
            </a:r>
          </a:p>
          <a:p>
            <a:r>
              <a:rPr lang="en-US" dirty="0" smtClean="0"/>
              <a:t>Lessons learned</a:t>
            </a:r>
          </a:p>
          <a:p>
            <a:r>
              <a:rPr lang="en-US" dirty="0" smtClean="0"/>
              <a:t>Because of the obvious temptations, </a:t>
            </a:r>
            <a:r>
              <a:rPr lang="en-US" dirty="0" err="1" smtClean="0"/>
              <a:t>arse</a:t>
            </a:r>
            <a:r>
              <a:rPr lang="en-US" dirty="0" smtClean="0"/>
              <a:t> jokes have been banned by the management</a:t>
            </a:r>
            <a:endParaRPr lang="en-US" dirty="0"/>
          </a:p>
        </p:txBody>
      </p:sp>
    </p:spTree>
  </p:cSld>
  <p:clrMapOvr>
    <a:masterClrMapping/>
  </p:clrMapOvr>
  <p:transition advClick="0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1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1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1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1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1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4363" y="523875"/>
            <a:ext cx="8142287" cy="523220"/>
          </a:xfrm>
        </p:spPr>
        <p:txBody>
          <a:bodyPr/>
          <a:lstStyle/>
          <a:p>
            <a:r>
              <a:rPr lang="en-GB" dirty="0" smtClean="0"/>
              <a:t>Sprint Planning Meeting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0075" y="1271588"/>
            <a:ext cx="8142288" cy="4279633"/>
          </a:xfrm>
        </p:spPr>
        <p:txBody>
          <a:bodyPr/>
          <a:lstStyle/>
          <a:p>
            <a:r>
              <a:rPr lang="en-GB" dirty="0" smtClean="0"/>
              <a:t>Takes up to 8 hours</a:t>
            </a:r>
          </a:p>
          <a:p>
            <a:r>
              <a:rPr lang="en-GB" dirty="0" smtClean="0"/>
              <a:t>Team goes through product backlog</a:t>
            </a:r>
          </a:p>
          <a:p>
            <a:pPr lvl="1"/>
            <a:r>
              <a:rPr lang="en-GB" dirty="0" smtClean="0"/>
              <a:t>Priorities set by product owner</a:t>
            </a:r>
          </a:p>
          <a:p>
            <a:pPr lvl="1"/>
            <a:r>
              <a:rPr lang="en-GB" dirty="0" smtClean="0"/>
              <a:t>Team decides what can be done</a:t>
            </a:r>
          </a:p>
          <a:p>
            <a:pPr lvl="1"/>
            <a:r>
              <a:rPr lang="en-GB" dirty="0" smtClean="0"/>
              <a:t>Can have experts in temporarily</a:t>
            </a:r>
          </a:p>
          <a:p>
            <a:r>
              <a:rPr lang="en-GB" dirty="0" smtClean="0"/>
              <a:t>Team creates sprint backlog</a:t>
            </a:r>
          </a:p>
          <a:p>
            <a:pPr lvl="1"/>
            <a:r>
              <a:rPr lang="en-GB" dirty="0" smtClean="0"/>
              <a:t>Usually tasks are refined during sprint</a:t>
            </a:r>
          </a:p>
        </p:txBody>
      </p:sp>
    </p:spTree>
  </p:cSld>
  <p:clrMapOvr>
    <a:masterClrMapping/>
  </p:clrMapOvr>
  <p:transition advClick="0">
    <p:cut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4363" y="523875"/>
            <a:ext cx="8142287" cy="523220"/>
          </a:xfrm>
        </p:spPr>
        <p:txBody>
          <a:bodyPr/>
          <a:lstStyle/>
          <a:p>
            <a:r>
              <a:rPr lang="en-GB" dirty="0" smtClean="0"/>
              <a:t>Daily Scrums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0075" y="1271588"/>
            <a:ext cx="8142288" cy="4279633"/>
          </a:xfrm>
        </p:spPr>
        <p:txBody>
          <a:bodyPr/>
          <a:lstStyle/>
          <a:p>
            <a:r>
              <a:rPr lang="en-GB" dirty="0" smtClean="0"/>
              <a:t>Limited to 15 minutes!</a:t>
            </a:r>
          </a:p>
          <a:p>
            <a:r>
              <a:rPr lang="en-GB" dirty="0" smtClean="0"/>
              <a:t>Each team member responds to</a:t>
            </a:r>
          </a:p>
          <a:p>
            <a:pPr lvl="1"/>
            <a:r>
              <a:rPr lang="en-GB" dirty="0" smtClean="0"/>
              <a:t>What did you do yesterday?</a:t>
            </a:r>
          </a:p>
          <a:p>
            <a:pPr lvl="1"/>
            <a:r>
              <a:rPr lang="en-GB" dirty="0" smtClean="0"/>
              <a:t>What will you do today?</a:t>
            </a:r>
          </a:p>
          <a:p>
            <a:pPr lvl="1"/>
            <a:r>
              <a:rPr lang="en-GB" dirty="0" smtClean="0"/>
              <a:t>What impediments are in your way?</a:t>
            </a:r>
          </a:p>
          <a:p>
            <a:r>
              <a:rPr lang="en-GB" dirty="0" smtClean="0"/>
              <a:t>No digressions</a:t>
            </a:r>
          </a:p>
          <a:p>
            <a:pPr lvl="1"/>
            <a:r>
              <a:rPr lang="en-GB" dirty="0" smtClean="0"/>
              <a:t>Can arrange other meetings</a:t>
            </a:r>
          </a:p>
        </p:txBody>
      </p:sp>
    </p:spTree>
  </p:cSld>
  <p:clrMapOvr>
    <a:masterClrMapping/>
  </p:clrMapOvr>
  <p:transition advClick="0">
    <p:cut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4363" y="523875"/>
            <a:ext cx="8142287" cy="523220"/>
          </a:xfrm>
        </p:spPr>
        <p:txBody>
          <a:bodyPr/>
          <a:lstStyle/>
          <a:p>
            <a:r>
              <a:rPr lang="en-GB" dirty="0" smtClean="0"/>
              <a:t>Daily Scrums - 2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0075" y="1271588"/>
            <a:ext cx="8142288" cy="4799775"/>
          </a:xfrm>
        </p:spPr>
        <p:txBody>
          <a:bodyPr/>
          <a:lstStyle/>
          <a:p>
            <a:r>
              <a:rPr lang="en-GB" dirty="0" smtClean="0"/>
              <a:t>Same time and place every day</a:t>
            </a:r>
          </a:p>
          <a:p>
            <a:r>
              <a:rPr lang="en-GB" dirty="0" smtClean="0"/>
              <a:t>No sitting</a:t>
            </a:r>
          </a:p>
          <a:p>
            <a:r>
              <a:rPr lang="en-GB" dirty="0" smtClean="0"/>
              <a:t>Latecomers fined</a:t>
            </a:r>
          </a:p>
          <a:p>
            <a:r>
              <a:rPr lang="en-GB" dirty="0" smtClean="0"/>
              <a:t>One person talks at a time</a:t>
            </a:r>
          </a:p>
          <a:p>
            <a:r>
              <a:rPr lang="en-GB" dirty="0" smtClean="0"/>
              <a:t>Chickens may not talk</a:t>
            </a:r>
          </a:p>
          <a:p>
            <a:pPr lvl="1"/>
            <a:r>
              <a:rPr lang="en-GB" dirty="0" smtClean="0"/>
              <a:t>No talking with team members after meeting either</a:t>
            </a:r>
          </a:p>
          <a:p>
            <a:r>
              <a:rPr lang="en-GB" dirty="0" err="1" smtClean="0"/>
              <a:t>ScrumMaster</a:t>
            </a:r>
            <a:r>
              <a:rPr lang="en-GB" dirty="0" smtClean="0"/>
              <a:t> rules!</a:t>
            </a:r>
            <a:endParaRPr lang="en-AU" dirty="0"/>
          </a:p>
        </p:txBody>
      </p:sp>
    </p:spTree>
  </p:cSld>
  <p:clrMapOvr>
    <a:masterClrMapping/>
  </p:clrMapOvr>
  <p:transition advClick="0">
    <p:cut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4363" y="523875"/>
            <a:ext cx="8142287" cy="523220"/>
          </a:xfrm>
        </p:spPr>
        <p:txBody>
          <a:bodyPr/>
          <a:lstStyle/>
          <a:p>
            <a:r>
              <a:rPr lang="en-GB" dirty="0" smtClean="0"/>
              <a:t>Sprint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0075" y="1271588"/>
            <a:ext cx="8142288" cy="4461221"/>
          </a:xfrm>
        </p:spPr>
        <p:txBody>
          <a:bodyPr/>
          <a:lstStyle/>
          <a:p>
            <a:r>
              <a:rPr lang="en-GB" dirty="0" smtClean="0"/>
              <a:t>Can be from 2 to 4 weeks</a:t>
            </a:r>
          </a:p>
          <a:p>
            <a:pPr lvl="1"/>
            <a:r>
              <a:rPr lang="en-GB" dirty="0" smtClean="0"/>
              <a:t>“Standard” is 30 days</a:t>
            </a:r>
          </a:p>
          <a:p>
            <a:r>
              <a:rPr lang="en-GB" dirty="0" smtClean="0"/>
              <a:t>Team is utterly self-managing</a:t>
            </a:r>
          </a:p>
          <a:p>
            <a:r>
              <a:rPr lang="en-GB" dirty="0" smtClean="0"/>
              <a:t>Can make minor adjustments to sprint </a:t>
            </a:r>
            <a:r>
              <a:rPr lang="en-GB" dirty="0" smtClean="0"/>
              <a:t>backlog</a:t>
            </a:r>
          </a:p>
          <a:p>
            <a:r>
              <a:rPr lang="en-GB" dirty="0" smtClean="0"/>
              <a:t>If the sprint is untenable, the </a:t>
            </a:r>
            <a:r>
              <a:rPr lang="en-GB" dirty="0" err="1" smtClean="0"/>
              <a:t>ScrumMaster</a:t>
            </a:r>
            <a:r>
              <a:rPr lang="en-GB" dirty="0" smtClean="0"/>
              <a:t> can stop the sprint early and start afresh</a:t>
            </a:r>
          </a:p>
        </p:txBody>
      </p:sp>
    </p:spTree>
  </p:cSld>
  <p:clrMapOvr>
    <a:masterClrMapping/>
  </p:clrMapOvr>
  <p:transition advClick="0">
    <p:cut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4363" y="523875"/>
            <a:ext cx="8142287" cy="523220"/>
          </a:xfrm>
        </p:spPr>
        <p:txBody>
          <a:bodyPr/>
          <a:lstStyle/>
          <a:p>
            <a:r>
              <a:rPr lang="en-GB" dirty="0" smtClean="0"/>
              <a:t>Sprint Review Meeting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0075" y="1271588"/>
            <a:ext cx="8142288" cy="4644348"/>
          </a:xfrm>
        </p:spPr>
        <p:txBody>
          <a:bodyPr/>
          <a:lstStyle/>
          <a:p>
            <a:r>
              <a:rPr lang="en-GB" dirty="0" smtClean="0"/>
              <a:t>No more than 4 hours</a:t>
            </a:r>
          </a:p>
          <a:p>
            <a:r>
              <a:rPr lang="en-GB" dirty="0" smtClean="0"/>
              <a:t>Don’t spend &gt;1 hour on preparation</a:t>
            </a:r>
          </a:p>
          <a:p>
            <a:r>
              <a:rPr lang="en-GB" dirty="0" smtClean="0"/>
              <a:t>Present functionality that is “done” to stakeholders</a:t>
            </a:r>
          </a:p>
          <a:p>
            <a:pPr lvl="1"/>
            <a:r>
              <a:rPr lang="en-GB" dirty="0" smtClean="0"/>
              <a:t>Agree what “done” means</a:t>
            </a:r>
          </a:p>
          <a:p>
            <a:r>
              <a:rPr lang="en-GB" dirty="0" smtClean="0"/>
              <a:t>Stakeholders can adjust product backlog if necessary</a:t>
            </a:r>
          </a:p>
          <a:p>
            <a:endParaRPr lang="en-AU" dirty="0"/>
          </a:p>
        </p:txBody>
      </p:sp>
    </p:spTree>
  </p:cSld>
  <p:clrMapOvr>
    <a:masterClrMapping/>
  </p:clrMapOvr>
  <p:transition advClick="0">
    <p:cut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4363" y="523875"/>
            <a:ext cx="8142287" cy="523220"/>
          </a:xfrm>
        </p:spPr>
        <p:txBody>
          <a:bodyPr/>
          <a:lstStyle/>
          <a:p>
            <a:r>
              <a:rPr lang="en-GB" dirty="0" smtClean="0"/>
              <a:t>Sprint Retrospective Meeting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0075" y="1271588"/>
            <a:ext cx="8142288" cy="4028795"/>
          </a:xfrm>
        </p:spPr>
        <p:txBody>
          <a:bodyPr/>
          <a:lstStyle/>
          <a:p>
            <a:r>
              <a:rPr lang="en-GB" dirty="0" smtClean="0"/>
              <a:t>No more than 3 hours</a:t>
            </a:r>
          </a:p>
          <a:p>
            <a:r>
              <a:rPr lang="en-GB" dirty="0" err="1" smtClean="0"/>
              <a:t>ScrumMaster</a:t>
            </a:r>
            <a:r>
              <a:rPr lang="en-GB" dirty="0" smtClean="0"/>
              <a:t>, team and product owner (optionally) attend</a:t>
            </a:r>
          </a:p>
          <a:p>
            <a:r>
              <a:rPr lang="en-GB" dirty="0" smtClean="0"/>
              <a:t>What went well?</a:t>
            </a:r>
          </a:p>
          <a:p>
            <a:r>
              <a:rPr lang="en-GB" dirty="0" smtClean="0"/>
              <a:t>What could be improved next sprint?</a:t>
            </a:r>
          </a:p>
          <a:p>
            <a:r>
              <a:rPr lang="en-GB" dirty="0" smtClean="0"/>
              <a:t>Add actionable tasks to product backlog as high priority</a:t>
            </a:r>
            <a:endParaRPr lang="en-AU" dirty="0"/>
          </a:p>
        </p:txBody>
      </p:sp>
    </p:spTree>
  </p:cSld>
  <p:clrMapOvr>
    <a:masterClrMapping/>
  </p:clrMapOvr>
  <p:transition advClick="0">
    <p:cut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4363" y="523875"/>
            <a:ext cx="8142287" cy="523220"/>
          </a:xfrm>
        </p:spPr>
        <p:txBody>
          <a:bodyPr/>
          <a:lstStyle/>
          <a:p>
            <a:r>
              <a:rPr lang="en-GB" dirty="0" smtClean="0"/>
              <a:t>Scaling Scrum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0075" y="1271588"/>
            <a:ext cx="8142288" cy="3191643"/>
          </a:xfrm>
        </p:spPr>
        <p:txBody>
          <a:bodyPr/>
          <a:lstStyle/>
          <a:p>
            <a:r>
              <a:rPr lang="en-GB" dirty="0" smtClean="0"/>
              <a:t>Several teams can work on the same project</a:t>
            </a:r>
          </a:p>
          <a:p>
            <a:r>
              <a:rPr lang="en-GB" dirty="0" smtClean="0"/>
              <a:t>Representative from each team goes to a daily “scrum of scrums”</a:t>
            </a:r>
          </a:p>
          <a:p>
            <a:r>
              <a:rPr lang="en-GB" dirty="0" smtClean="0"/>
              <a:t>Often have one team to begin project, set up infrastructure, etc</a:t>
            </a:r>
            <a:endParaRPr lang="en-AU" dirty="0"/>
          </a:p>
        </p:txBody>
      </p:sp>
    </p:spTree>
  </p:cSld>
  <p:clrMapOvr>
    <a:masterClrMapping/>
  </p:clrMapOvr>
  <p:transition advClick="0">
    <p:cut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4363" y="523875"/>
            <a:ext cx="8142287" cy="523220"/>
          </a:xfrm>
        </p:spPr>
        <p:txBody>
          <a:bodyPr/>
          <a:lstStyle/>
          <a:p>
            <a:r>
              <a:rPr lang="en-GB" dirty="0" smtClean="0"/>
              <a:t>Example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0075" y="1271588"/>
            <a:ext cx="8142288" cy="470898"/>
          </a:xfrm>
        </p:spPr>
        <p:txBody>
          <a:bodyPr/>
          <a:lstStyle/>
          <a:p>
            <a:pPr>
              <a:buNone/>
            </a:pPr>
            <a:r>
              <a:rPr lang="en-GB" dirty="0" smtClean="0"/>
              <a:t>Sprint spreadsheet</a:t>
            </a:r>
            <a:endParaRPr lang="en-AU" dirty="0"/>
          </a:p>
        </p:txBody>
      </p:sp>
    </p:spTree>
  </p:cSld>
  <p:clrMapOvr>
    <a:masterClrMapping/>
  </p:clrMapOvr>
  <p:transition advClick="0">
    <p:cut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4363" y="523875"/>
            <a:ext cx="8142287" cy="523220"/>
          </a:xfrm>
        </p:spPr>
        <p:txBody>
          <a:bodyPr/>
          <a:lstStyle/>
          <a:p>
            <a:r>
              <a:rPr lang="en-GB" dirty="0" smtClean="0"/>
              <a:t>Project</a:t>
            </a:r>
            <a:endParaRPr lang="en-AU" dirty="0"/>
          </a:p>
        </p:txBody>
      </p:sp>
      <p:sp>
        <p:nvSpPr>
          <p:cNvPr id="5" name="TextBox 4"/>
          <p:cNvSpPr txBox="1"/>
          <p:nvPr/>
        </p:nvSpPr>
        <p:spPr>
          <a:xfrm>
            <a:off x="714348" y="4214818"/>
            <a:ext cx="3898824" cy="129266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GB" dirty="0" smtClean="0">
                <a:solidFill>
                  <a:schemeClr val="bg1"/>
                </a:solidFill>
              </a:rPr>
              <a:t>6 – 10 in my team</a:t>
            </a:r>
          </a:p>
          <a:p>
            <a:pPr>
              <a:buFont typeface="Wingdings" pitchFamily="2" charset="2"/>
              <a:buChar char="Ø"/>
            </a:pPr>
            <a:r>
              <a:rPr lang="en-GB" dirty="0" smtClean="0">
                <a:solidFill>
                  <a:schemeClr val="bg1"/>
                </a:solidFill>
              </a:rPr>
              <a:t>100 in entire project</a:t>
            </a:r>
          </a:p>
          <a:p>
            <a:pPr>
              <a:buFont typeface="Wingdings" pitchFamily="2" charset="2"/>
              <a:buChar char="Ø"/>
            </a:pPr>
            <a:r>
              <a:rPr lang="en-GB" dirty="0" smtClean="0">
                <a:solidFill>
                  <a:schemeClr val="bg1"/>
                </a:solidFill>
              </a:rPr>
              <a:t>6 different companies</a:t>
            </a:r>
            <a:endParaRPr lang="en-AU" dirty="0">
              <a:solidFill>
                <a:schemeClr val="bg1"/>
              </a:solidFill>
            </a:endParaRPr>
          </a:p>
        </p:txBody>
      </p:sp>
      <p:pic>
        <p:nvPicPr>
          <p:cNvPr id="6" name="Picture 5" descr="Component Model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472" y="1285860"/>
            <a:ext cx="8048625" cy="2714625"/>
          </a:xfrm>
          <a:prstGeom prst="rect">
            <a:avLst/>
          </a:prstGeom>
        </p:spPr>
      </p:pic>
    </p:spTree>
  </p:cSld>
  <p:clrMapOvr>
    <a:masterClrMapping/>
  </p:clrMapOvr>
  <p:transition advClick="0">
    <p:cut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4363" y="523875"/>
            <a:ext cx="8142287" cy="523220"/>
          </a:xfrm>
        </p:spPr>
        <p:txBody>
          <a:bodyPr/>
          <a:lstStyle/>
          <a:p>
            <a:r>
              <a:rPr lang="en-GB" dirty="0" smtClean="0"/>
              <a:t>So, was the project a success?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0075" y="1271588"/>
            <a:ext cx="8043891" cy="4764381"/>
          </a:xfrm>
        </p:spPr>
        <p:txBody>
          <a:bodyPr/>
          <a:lstStyle/>
          <a:p>
            <a:pPr>
              <a:buNone/>
            </a:pPr>
            <a:r>
              <a:rPr lang="en-GB" sz="34400" dirty="0" smtClean="0">
                <a:solidFill>
                  <a:srgbClr val="FF0000"/>
                </a:solidFill>
              </a:rPr>
              <a:t>No!</a:t>
            </a:r>
            <a:endParaRPr lang="en-AU" sz="34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advClick="0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4363" y="523875"/>
            <a:ext cx="8142287" cy="523220"/>
          </a:xfrm>
        </p:spPr>
        <p:txBody>
          <a:bodyPr/>
          <a:lstStyle/>
          <a:p>
            <a:r>
              <a:rPr lang="en-GB" dirty="0" smtClean="0"/>
              <a:t>Waterfall – The Impossible Dream</a:t>
            </a:r>
            <a:endParaRPr lang="en-AU" dirty="0"/>
          </a:p>
        </p:txBody>
      </p:sp>
      <p:pic>
        <p:nvPicPr>
          <p:cNvPr id="4" name="Picture 3" descr="Waterfall_model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0100" y="1285860"/>
            <a:ext cx="4905375" cy="37719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143636" y="4572008"/>
            <a:ext cx="156190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>
                <a:solidFill>
                  <a:srgbClr val="002060"/>
                </a:solidFill>
              </a:rPr>
              <a:t>Source : Wikipedia</a:t>
            </a:r>
            <a:endParaRPr lang="en-AU" sz="1200" dirty="0">
              <a:solidFill>
                <a:srgbClr val="00206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42910" y="5357826"/>
            <a:ext cx="7528023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In real life, nearest thing is Big Upfront Design</a:t>
            </a:r>
            <a:endParaRPr lang="en-A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advClick="0">
    <p:cut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4363" y="523875"/>
            <a:ext cx="8142287" cy="523220"/>
          </a:xfrm>
        </p:spPr>
        <p:txBody>
          <a:bodyPr/>
          <a:lstStyle/>
          <a:p>
            <a:r>
              <a:rPr lang="en-GB" dirty="0" smtClean="0"/>
              <a:t>Reason 1 – Too many of these</a:t>
            </a:r>
            <a:endParaRPr lang="en-AU" dirty="0"/>
          </a:p>
        </p:txBody>
      </p:sp>
      <p:pic>
        <p:nvPicPr>
          <p:cNvPr id="4" name="Dickhead.wmv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1500166" y="1357298"/>
            <a:ext cx="6096000" cy="4572000"/>
          </a:xfrm>
          <a:prstGeom prst="rect">
            <a:avLst/>
          </a:prstGeom>
        </p:spPr>
      </p:pic>
    </p:spTree>
  </p:cSld>
  <p:clrMapOvr>
    <a:masterClrMapping/>
  </p:clrMapOvr>
  <p:transition advClick="0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40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repeatCount="indefinite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4363" y="523875"/>
            <a:ext cx="8142287" cy="523220"/>
          </a:xfrm>
        </p:spPr>
        <p:txBody>
          <a:bodyPr/>
          <a:lstStyle/>
          <a:p>
            <a:r>
              <a:rPr lang="en-GB" dirty="0" smtClean="0"/>
              <a:t>Reason 2 – Too much of this</a:t>
            </a:r>
            <a:endParaRPr lang="en-AU" dirty="0"/>
          </a:p>
        </p:txBody>
      </p:sp>
      <p:pic>
        <p:nvPicPr>
          <p:cNvPr id="4" name="Bollocks.wmv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1500166" y="1357298"/>
            <a:ext cx="6096000" cy="4572000"/>
          </a:xfrm>
          <a:prstGeom prst="rect">
            <a:avLst/>
          </a:prstGeom>
        </p:spPr>
      </p:pic>
    </p:spTree>
  </p:cSld>
  <p:clrMapOvr>
    <a:masterClrMapping/>
  </p:clrMapOvr>
  <p:transition advClick="0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16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repeatCount="indefinite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4363" y="523875"/>
            <a:ext cx="8142287" cy="523220"/>
          </a:xfrm>
        </p:spPr>
        <p:txBody>
          <a:bodyPr/>
          <a:lstStyle/>
          <a:p>
            <a:r>
              <a:rPr lang="en-GB" dirty="0" smtClean="0"/>
              <a:t>Problems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0075" y="1271588"/>
            <a:ext cx="8142288" cy="4461221"/>
          </a:xfrm>
        </p:spPr>
        <p:txBody>
          <a:bodyPr/>
          <a:lstStyle/>
          <a:p>
            <a:r>
              <a:rPr lang="en-GB" dirty="0" smtClean="0"/>
              <a:t>Management did not understand Scrum</a:t>
            </a:r>
          </a:p>
          <a:p>
            <a:r>
              <a:rPr lang="en-GB" dirty="0" smtClean="0"/>
              <a:t>Scrum practices not completely followed</a:t>
            </a:r>
          </a:p>
          <a:p>
            <a:pPr lvl="1"/>
            <a:r>
              <a:rPr lang="en-GB" dirty="0" smtClean="0"/>
              <a:t>Difficult to tell if it would have helped</a:t>
            </a:r>
          </a:p>
          <a:p>
            <a:r>
              <a:rPr lang="en-GB" dirty="0" smtClean="0"/>
              <a:t>Customer insisted on fixed price and delivery dates</a:t>
            </a:r>
          </a:p>
          <a:p>
            <a:pPr lvl="1"/>
            <a:r>
              <a:rPr lang="en-GB" dirty="0" smtClean="0"/>
              <a:t>Not addressed by Scrum</a:t>
            </a:r>
            <a:endParaRPr lang="en-AU" dirty="0"/>
          </a:p>
        </p:txBody>
      </p:sp>
    </p:spTree>
  </p:cSld>
  <p:clrMapOvr>
    <a:masterClrMapping/>
  </p:clrMapOvr>
  <p:transition advClick="0">
    <p:cut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4363" y="523875"/>
            <a:ext cx="8142287" cy="523220"/>
          </a:xfrm>
        </p:spPr>
        <p:txBody>
          <a:bodyPr/>
          <a:lstStyle/>
          <a:p>
            <a:r>
              <a:rPr lang="en-GB" dirty="0" smtClean="0"/>
              <a:t>Lessons Learned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0075" y="1271588"/>
            <a:ext cx="8142288" cy="4578176"/>
          </a:xfrm>
        </p:spPr>
        <p:txBody>
          <a:bodyPr/>
          <a:lstStyle/>
          <a:p>
            <a:r>
              <a:rPr lang="en-GB" dirty="0" smtClean="0"/>
              <a:t>Progress needs to be visible</a:t>
            </a:r>
          </a:p>
          <a:p>
            <a:pPr lvl="1"/>
            <a:r>
              <a:rPr lang="en-GB" dirty="0" smtClean="0"/>
              <a:t>Project wiki, for example</a:t>
            </a:r>
          </a:p>
          <a:p>
            <a:r>
              <a:rPr lang="en-GB" dirty="0" smtClean="0"/>
              <a:t>Customer and management buy-in</a:t>
            </a:r>
          </a:p>
          <a:p>
            <a:r>
              <a:rPr lang="en-GB" dirty="0" smtClean="0"/>
              <a:t>Management must understand software development</a:t>
            </a:r>
          </a:p>
          <a:p>
            <a:pPr lvl="1"/>
            <a:r>
              <a:rPr lang="en-GB" dirty="0" smtClean="0"/>
              <a:t>A sprint is </a:t>
            </a:r>
            <a:r>
              <a:rPr lang="en-GB" i="1" dirty="0" smtClean="0"/>
              <a:t>not</a:t>
            </a:r>
            <a:r>
              <a:rPr lang="en-GB" dirty="0" smtClean="0"/>
              <a:t> the same as a milestone on a Gantt chart</a:t>
            </a:r>
          </a:p>
          <a:p>
            <a:r>
              <a:rPr lang="en-GB" dirty="0" smtClean="0"/>
              <a:t>Developer buy-in</a:t>
            </a:r>
            <a:endParaRPr lang="en-AU" dirty="0"/>
          </a:p>
        </p:txBody>
      </p:sp>
    </p:spTree>
  </p:cSld>
  <p:clrMapOvr>
    <a:masterClrMapping/>
  </p:clrMapOvr>
  <p:transition advClick="0">
    <p:cut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4363" y="523875"/>
            <a:ext cx="8142287" cy="523220"/>
          </a:xfrm>
        </p:spPr>
        <p:txBody>
          <a:bodyPr/>
          <a:lstStyle/>
          <a:p>
            <a:r>
              <a:rPr lang="en-GB" dirty="0" smtClean="0"/>
              <a:t>Lessons Learned - Scrum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0075" y="1271588"/>
            <a:ext cx="8142288" cy="4856714"/>
          </a:xfrm>
        </p:spPr>
        <p:txBody>
          <a:bodyPr/>
          <a:lstStyle/>
          <a:p>
            <a:r>
              <a:rPr lang="en-GB" dirty="0" err="1" smtClean="0"/>
              <a:t>Burndown</a:t>
            </a:r>
            <a:r>
              <a:rPr lang="en-GB" dirty="0" smtClean="0"/>
              <a:t> charts good</a:t>
            </a:r>
          </a:p>
          <a:p>
            <a:pPr lvl="1"/>
            <a:r>
              <a:rPr lang="en-GB" dirty="0" smtClean="0"/>
              <a:t>Good to have one for the project</a:t>
            </a:r>
          </a:p>
          <a:p>
            <a:r>
              <a:rPr lang="en-GB" dirty="0" smtClean="0"/>
              <a:t>Estimates in days bad</a:t>
            </a:r>
          </a:p>
          <a:p>
            <a:r>
              <a:rPr lang="en-GB" dirty="0" err="1" smtClean="0"/>
              <a:t>Standups</a:t>
            </a:r>
            <a:r>
              <a:rPr lang="en-GB" dirty="0" smtClean="0"/>
              <a:t> can get out of hand</a:t>
            </a:r>
          </a:p>
          <a:p>
            <a:pPr lvl="1"/>
            <a:r>
              <a:rPr lang="en-GB" dirty="0" smtClean="0"/>
              <a:t>Don’t allow management input</a:t>
            </a:r>
          </a:p>
          <a:p>
            <a:pPr lvl="1"/>
            <a:r>
              <a:rPr lang="en-GB" dirty="0" smtClean="0"/>
              <a:t>Don’t allow digressions</a:t>
            </a:r>
          </a:p>
          <a:p>
            <a:pPr lvl="1"/>
            <a:r>
              <a:rPr lang="en-GB" dirty="0" smtClean="0"/>
              <a:t>Best at start of day</a:t>
            </a:r>
          </a:p>
          <a:p>
            <a:pPr lvl="2"/>
            <a:r>
              <a:rPr lang="en-GB" dirty="0" smtClean="0"/>
              <a:t>Problem if have flexible working hours</a:t>
            </a:r>
            <a:endParaRPr lang="en-AU" dirty="0"/>
          </a:p>
        </p:txBody>
      </p:sp>
    </p:spTree>
  </p:cSld>
  <p:clrMapOvr>
    <a:masterClrMapping/>
  </p:clrMapOvr>
  <p:transition advClick="0">
    <p:cut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4363" y="523875"/>
            <a:ext cx="8142287" cy="523220"/>
          </a:xfrm>
        </p:spPr>
        <p:txBody>
          <a:bodyPr/>
          <a:lstStyle/>
          <a:p>
            <a:r>
              <a:rPr lang="en-GB" dirty="0" smtClean="0"/>
              <a:t>Lessons Learned - Scrum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0075" y="1271588"/>
            <a:ext cx="8142288" cy="4712059"/>
          </a:xfrm>
        </p:spPr>
        <p:txBody>
          <a:bodyPr/>
          <a:lstStyle/>
          <a:p>
            <a:r>
              <a:rPr lang="en-GB" dirty="0" smtClean="0"/>
              <a:t>Need a Product Owner</a:t>
            </a:r>
          </a:p>
          <a:p>
            <a:pPr lvl="1"/>
            <a:r>
              <a:rPr lang="en-GB" dirty="0" smtClean="0"/>
              <a:t>Doesn’t need to be the customer</a:t>
            </a:r>
          </a:p>
          <a:p>
            <a:pPr lvl="1"/>
            <a:r>
              <a:rPr lang="en-GB" dirty="0" smtClean="0"/>
              <a:t>Must have power to prioritise tasks</a:t>
            </a:r>
          </a:p>
          <a:p>
            <a:r>
              <a:rPr lang="en-GB" dirty="0" smtClean="0"/>
              <a:t>Number of meetings can get out of control</a:t>
            </a:r>
          </a:p>
          <a:p>
            <a:r>
              <a:rPr lang="en-GB" dirty="0" smtClean="0"/>
              <a:t>Ideal length of sprint difficult to judge</a:t>
            </a:r>
          </a:p>
          <a:p>
            <a:pPr lvl="1"/>
            <a:r>
              <a:rPr lang="en-GB" dirty="0" smtClean="0"/>
              <a:t>Too short – too much planning</a:t>
            </a:r>
          </a:p>
          <a:p>
            <a:pPr lvl="1"/>
            <a:r>
              <a:rPr lang="en-GB" dirty="0" smtClean="0"/>
              <a:t>Too long – not flexible enough</a:t>
            </a:r>
            <a:endParaRPr lang="en-AU" dirty="0"/>
          </a:p>
        </p:txBody>
      </p:sp>
    </p:spTree>
  </p:cSld>
  <p:clrMapOvr>
    <a:masterClrMapping/>
  </p:clrMapOvr>
  <p:transition advClick="0">
    <p:cut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4363" y="523875"/>
            <a:ext cx="8142287" cy="523220"/>
          </a:xfrm>
        </p:spPr>
        <p:txBody>
          <a:bodyPr/>
          <a:lstStyle/>
          <a:p>
            <a:r>
              <a:rPr lang="en-GB" dirty="0" smtClean="0"/>
              <a:t>Lessons Learned - Scaling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0075" y="1271588"/>
            <a:ext cx="8142288" cy="5532284"/>
          </a:xfrm>
        </p:spPr>
        <p:txBody>
          <a:bodyPr/>
          <a:lstStyle/>
          <a:p>
            <a:r>
              <a:rPr lang="en-GB" dirty="0" smtClean="0"/>
              <a:t>Scrum of Scrums failed</a:t>
            </a:r>
          </a:p>
          <a:p>
            <a:pPr lvl="1"/>
            <a:r>
              <a:rPr lang="en-GB" dirty="0" smtClean="0"/>
              <a:t>Meetings hijacked by other </a:t>
            </a:r>
            <a:r>
              <a:rPr lang="en-GB" dirty="0" smtClean="0"/>
              <a:t>concerns</a:t>
            </a:r>
          </a:p>
          <a:p>
            <a:pPr lvl="1"/>
            <a:r>
              <a:rPr lang="en-GB" dirty="0" smtClean="0"/>
              <a:t>Communications between companies too difficult</a:t>
            </a:r>
            <a:endParaRPr lang="en-GB" dirty="0" smtClean="0"/>
          </a:p>
          <a:p>
            <a:pPr lvl="1"/>
            <a:r>
              <a:rPr lang="en-GB" dirty="0" smtClean="0"/>
              <a:t>Poor </a:t>
            </a:r>
            <a:r>
              <a:rPr lang="en-GB" dirty="0" smtClean="0"/>
              <a:t>infrastructure</a:t>
            </a:r>
          </a:p>
          <a:p>
            <a:pPr lvl="1"/>
            <a:r>
              <a:rPr lang="en-GB" dirty="0" smtClean="0"/>
              <a:t>Some participants only paid lip service to Scrum ideas</a:t>
            </a:r>
          </a:p>
          <a:p>
            <a:pPr lvl="1"/>
            <a:r>
              <a:rPr lang="en-GB" dirty="0" smtClean="0"/>
              <a:t>Proved impossible to stop mid-sprint to reprioritise tasks</a:t>
            </a:r>
            <a:endParaRPr lang="en-GB" dirty="0" smtClean="0"/>
          </a:p>
          <a:p>
            <a:endParaRPr lang="en-AU" dirty="0"/>
          </a:p>
        </p:txBody>
      </p:sp>
    </p:spTree>
  </p:cSld>
  <p:clrMapOvr>
    <a:masterClrMapping/>
  </p:clrMapOvr>
  <p:transition advClick="0">
    <p:cut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4363" y="523875"/>
            <a:ext cx="8142287" cy="523220"/>
          </a:xfrm>
        </p:spPr>
        <p:txBody>
          <a:bodyPr/>
          <a:lstStyle/>
          <a:p>
            <a:r>
              <a:rPr lang="en-GB" dirty="0" smtClean="0"/>
              <a:t>Links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0075" y="1271588"/>
            <a:ext cx="8142288" cy="3468642"/>
          </a:xfrm>
        </p:spPr>
        <p:txBody>
          <a:bodyPr/>
          <a:lstStyle/>
          <a:p>
            <a:pPr>
              <a:buNone/>
            </a:pPr>
            <a:r>
              <a:rPr lang="en-AU" sz="2800" dirty="0" smtClean="0">
                <a:hlinkClick r:id="rId2"/>
              </a:rPr>
              <a:t>http://</a:t>
            </a:r>
            <a:r>
              <a:rPr lang="en-AU" sz="2800" dirty="0" smtClean="0">
                <a:hlinkClick r:id="rId2"/>
              </a:rPr>
              <a:t>www.controlchaos.com</a:t>
            </a:r>
            <a:endParaRPr lang="en-AU" sz="2800" dirty="0" smtClean="0">
              <a:hlinkClick r:id="rId2"/>
            </a:endParaRPr>
          </a:p>
          <a:p>
            <a:pPr>
              <a:buNone/>
            </a:pPr>
            <a:r>
              <a:rPr lang="en-AU" sz="2800" dirty="0" smtClean="0">
                <a:hlinkClick r:id="rId2"/>
              </a:rPr>
              <a:t>http</a:t>
            </a:r>
            <a:r>
              <a:rPr lang="en-AU" sz="2800" dirty="0" smtClean="0">
                <a:hlinkClick r:id="rId2"/>
              </a:rPr>
              <a:t>://</a:t>
            </a:r>
            <a:r>
              <a:rPr lang="en-AU" sz="2800" dirty="0" smtClean="0">
                <a:hlinkClick r:id="rId2"/>
              </a:rPr>
              <a:t>www.scrumalliance.org</a:t>
            </a:r>
            <a:endParaRPr lang="en-AU" sz="2800" dirty="0" smtClean="0"/>
          </a:p>
          <a:p>
            <a:pPr>
              <a:buNone/>
            </a:pPr>
            <a:r>
              <a:rPr lang="en-AU" sz="2800" dirty="0" smtClean="0">
                <a:hlinkClick r:id="rId3"/>
              </a:rPr>
              <a:t>http://www.agilealliance.org</a:t>
            </a:r>
            <a:endParaRPr lang="en-AU" sz="2800" dirty="0" smtClean="0"/>
          </a:p>
          <a:p>
            <a:pPr>
              <a:buNone/>
            </a:pPr>
            <a:r>
              <a:rPr lang="en-AU" sz="2800" dirty="0" smtClean="0">
                <a:hlinkClick r:id="rId4"/>
              </a:rPr>
              <a:t>http://</a:t>
            </a:r>
            <a:r>
              <a:rPr lang="en-AU" sz="2800" dirty="0" smtClean="0">
                <a:hlinkClick r:id="rId4"/>
              </a:rPr>
              <a:t>www.mountaingoatsoftware.com/scrum</a:t>
            </a:r>
            <a:endParaRPr lang="en-AU" sz="2800" dirty="0" smtClean="0"/>
          </a:p>
          <a:p>
            <a:pPr>
              <a:buNone/>
            </a:pPr>
            <a:endParaRPr lang="en-GB" sz="2800" dirty="0" smtClean="0"/>
          </a:p>
          <a:p>
            <a:pPr>
              <a:buNone/>
            </a:pPr>
            <a:r>
              <a:rPr lang="en-GB" sz="2800" i="1" dirty="0" smtClean="0"/>
              <a:t>Agile Project Management with Scrum,</a:t>
            </a:r>
            <a:r>
              <a:rPr lang="en-GB" sz="2800" dirty="0" smtClean="0"/>
              <a:t> Ken </a:t>
            </a:r>
            <a:r>
              <a:rPr lang="en-GB" sz="2800" dirty="0" err="1" smtClean="0"/>
              <a:t>Schwaber</a:t>
            </a:r>
            <a:r>
              <a:rPr lang="en-GB" sz="2800" dirty="0" smtClean="0"/>
              <a:t>, Microsoft Press, 2004</a:t>
            </a:r>
            <a:endParaRPr lang="en-AU" sz="2800" i="1" dirty="0" smtClean="0"/>
          </a:p>
        </p:txBody>
      </p:sp>
    </p:spTree>
  </p:cSld>
  <p:clrMapOvr>
    <a:masterClrMapping/>
  </p:clrMapOvr>
  <p:transition advClick="0">
    <p:cut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0484" name="Text Box 4"/>
          <p:cNvSpPr txBox="1">
            <a:spLocks noChangeArrowheads="1"/>
          </p:cNvSpPr>
          <p:nvPr/>
        </p:nvSpPr>
        <p:spPr bwMode="auto">
          <a:xfrm>
            <a:off x="3059113" y="2530475"/>
            <a:ext cx="2878137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AU" sz="4000">
                <a:solidFill>
                  <a:srgbClr val="39457F"/>
                </a:solidFill>
                <a:latin typeface="Century Gothic" pitchFamily="34" charset="0"/>
              </a:rPr>
              <a:t>Questions?</a:t>
            </a:r>
          </a:p>
        </p:txBody>
      </p:sp>
    </p:spTree>
  </p:cSld>
  <p:clrMapOvr>
    <a:masterClrMapping/>
  </p:clrMapOvr>
  <p:transition advClick="0">
    <p:cut/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7652" name="Text Box 4"/>
          <p:cNvSpPr txBox="1">
            <a:spLocks noChangeArrowheads="1"/>
          </p:cNvSpPr>
          <p:nvPr/>
        </p:nvSpPr>
        <p:spPr bwMode="auto">
          <a:xfrm>
            <a:off x="2084388" y="3332163"/>
            <a:ext cx="4981575" cy="885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GB">
                <a:solidFill>
                  <a:srgbClr val="5F5F5F"/>
                </a:solidFill>
                <a:latin typeface="Century Gothic" pitchFamily="34" charset="0"/>
              </a:rPr>
              <a:t>You can contact me further at</a:t>
            </a:r>
          </a:p>
          <a:p>
            <a:pPr algn="ctr"/>
            <a:r>
              <a:rPr lang="en-GB">
                <a:solidFill>
                  <a:srgbClr val="5F5F5F"/>
                </a:solidFill>
                <a:latin typeface="Century Gothic" pitchFamily="34" charset="0"/>
              </a:rPr>
              <a:t>jcooper@tabdee.ltd.uk</a:t>
            </a:r>
            <a:endParaRPr lang="en-AU">
              <a:solidFill>
                <a:srgbClr val="5F5F5F"/>
              </a:solidFill>
              <a:latin typeface="Century Gothic" pitchFamily="34" charset="0"/>
            </a:endParaRPr>
          </a:p>
        </p:txBody>
      </p:sp>
      <p:sp>
        <p:nvSpPr>
          <p:cNvPr id="667653" name="Text Box 5"/>
          <p:cNvSpPr txBox="1">
            <a:spLocks noChangeArrowheads="1"/>
          </p:cNvSpPr>
          <p:nvPr/>
        </p:nvSpPr>
        <p:spPr bwMode="auto">
          <a:xfrm>
            <a:off x="3132138" y="2133600"/>
            <a:ext cx="27051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GB" sz="4000">
                <a:solidFill>
                  <a:srgbClr val="39457F"/>
                </a:solidFill>
                <a:latin typeface="Century Gothic" pitchFamily="34" charset="0"/>
              </a:rPr>
              <a:t>Thank you</a:t>
            </a:r>
            <a:endParaRPr lang="en-AU" sz="4000">
              <a:latin typeface="Century Gothic" pitchFamily="34" charset="0"/>
            </a:endParaRPr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4363" y="523875"/>
            <a:ext cx="8142287" cy="523220"/>
          </a:xfrm>
        </p:spPr>
        <p:txBody>
          <a:bodyPr/>
          <a:lstStyle/>
          <a:p>
            <a:r>
              <a:rPr lang="en-GB" dirty="0" smtClean="0"/>
              <a:t>Problems with BUD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0075" y="1271588"/>
            <a:ext cx="8142288" cy="2837700"/>
          </a:xfrm>
        </p:spPr>
        <p:txBody>
          <a:bodyPr/>
          <a:lstStyle/>
          <a:p>
            <a:r>
              <a:rPr lang="en-GB" dirty="0" smtClean="0"/>
              <a:t>Requirements usually incomplete</a:t>
            </a:r>
          </a:p>
          <a:p>
            <a:r>
              <a:rPr lang="en-GB" dirty="0" smtClean="0"/>
              <a:t>Requirements often change</a:t>
            </a:r>
          </a:p>
          <a:p>
            <a:r>
              <a:rPr lang="en-GB" dirty="0" smtClean="0"/>
              <a:t>Estimation is difficult at best</a:t>
            </a:r>
          </a:p>
          <a:p>
            <a:pPr lvl="1"/>
            <a:r>
              <a:rPr lang="en-GB" dirty="0" smtClean="0"/>
              <a:t>Impossible when using new tools and technologies</a:t>
            </a:r>
            <a:endParaRPr lang="en-AU" dirty="0"/>
          </a:p>
        </p:txBody>
      </p:sp>
    </p:spTree>
  </p:cSld>
  <p:clrMapOvr>
    <a:masterClrMapping/>
  </p:clrMapOvr>
  <p:transition advClick="0">
    <p:cut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4363" y="523875"/>
            <a:ext cx="8142287" cy="523220"/>
          </a:xfrm>
        </p:spPr>
        <p:txBody>
          <a:bodyPr/>
          <a:lstStyle/>
          <a:p>
            <a:r>
              <a:rPr lang="en-GB" dirty="0" smtClean="0"/>
              <a:t>Iterative Development</a:t>
            </a:r>
            <a:endParaRPr lang="en-AU" dirty="0"/>
          </a:p>
        </p:txBody>
      </p:sp>
      <p:pic>
        <p:nvPicPr>
          <p:cNvPr id="4" name="Picture 3" descr="Iterative_development_model_V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71604" y="1857364"/>
            <a:ext cx="5689733" cy="2986101"/>
          </a:xfrm>
          <a:prstGeom prst="rect">
            <a:avLst/>
          </a:prstGeom>
        </p:spPr>
      </p:pic>
    </p:spTree>
  </p:cSld>
  <p:clrMapOvr>
    <a:masterClrMapping/>
  </p:clrMapOvr>
  <p:transition advClick="0">
    <p:cut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4363" y="523875"/>
            <a:ext cx="8142287" cy="523220"/>
          </a:xfrm>
        </p:spPr>
        <p:txBody>
          <a:bodyPr/>
          <a:lstStyle/>
          <a:p>
            <a:r>
              <a:rPr lang="en-GB" dirty="0" smtClean="0"/>
              <a:t>Agile Development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0075" y="1271588"/>
            <a:ext cx="8142288" cy="4644348"/>
          </a:xfrm>
        </p:spPr>
        <p:txBody>
          <a:bodyPr/>
          <a:lstStyle/>
          <a:p>
            <a:r>
              <a:rPr lang="en-GB" dirty="0" smtClean="0"/>
              <a:t>Embraces change</a:t>
            </a:r>
          </a:p>
          <a:p>
            <a:r>
              <a:rPr lang="en-GB" dirty="0" smtClean="0"/>
              <a:t>Iterative by definition</a:t>
            </a:r>
          </a:p>
          <a:p>
            <a:r>
              <a:rPr lang="en-GB" dirty="0" smtClean="0"/>
              <a:t>Delivers frequently</a:t>
            </a:r>
          </a:p>
          <a:p>
            <a:r>
              <a:rPr lang="en-GB" dirty="0" smtClean="0"/>
              <a:t>Usually very light on </a:t>
            </a:r>
            <a:r>
              <a:rPr lang="en-GB" dirty="0" err="1" smtClean="0"/>
              <a:t>artifacts</a:t>
            </a:r>
            <a:r>
              <a:rPr lang="en-GB" dirty="0" smtClean="0"/>
              <a:t> and processes other than code</a:t>
            </a:r>
          </a:p>
          <a:p>
            <a:pPr lvl="1"/>
            <a:r>
              <a:rPr lang="en-GB" dirty="0" smtClean="0"/>
              <a:t>Might actively discourage them</a:t>
            </a:r>
          </a:p>
          <a:p>
            <a:r>
              <a:rPr lang="en-GB" dirty="0" smtClean="0"/>
              <a:t>Often has customer as part of core team</a:t>
            </a:r>
            <a:endParaRPr lang="en-AU" dirty="0"/>
          </a:p>
        </p:txBody>
      </p:sp>
    </p:spTree>
  </p:cSld>
  <p:clrMapOvr>
    <a:masterClrMapping/>
  </p:clrMapOvr>
  <p:transition advClick="0">
    <p:cut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4363" y="523875"/>
            <a:ext cx="8142287" cy="523220"/>
          </a:xfrm>
        </p:spPr>
        <p:txBody>
          <a:bodyPr/>
          <a:lstStyle/>
          <a:p>
            <a:r>
              <a:rPr lang="en-GB" dirty="0" smtClean="0"/>
              <a:t>Problems with Agile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0075" y="1271588"/>
            <a:ext cx="8142288" cy="4827475"/>
          </a:xfrm>
        </p:spPr>
        <p:txBody>
          <a:bodyPr/>
          <a:lstStyle/>
          <a:p>
            <a:r>
              <a:rPr lang="en-GB" dirty="0" smtClean="0"/>
              <a:t>Hard for some people to understand</a:t>
            </a:r>
          </a:p>
          <a:p>
            <a:r>
              <a:rPr lang="en-GB" dirty="0" smtClean="0"/>
              <a:t>Doesn’t gel well with fixed prices and/or timescales</a:t>
            </a:r>
          </a:p>
          <a:p>
            <a:r>
              <a:rPr lang="en-GB" dirty="0" smtClean="0"/>
              <a:t>Can descend into chaos</a:t>
            </a:r>
          </a:p>
          <a:p>
            <a:r>
              <a:rPr lang="en-GB" dirty="0" smtClean="0"/>
              <a:t>Difficult to scale to large teams</a:t>
            </a:r>
          </a:p>
          <a:p>
            <a:r>
              <a:rPr lang="en-GB" dirty="0" smtClean="0"/>
              <a:t>Difficult to deal with distributed teams</a:t>
            </a:r>
          </a:p>
          <a:p>
            <a:pPr lvl="1"/>
            <a:r>
              <a:rPr lang="en-GB" dirty="0" smtClean="0"/>
              <a:t>Relies on lots of communication</a:t>
            </a:r>
          </a:p>
          <a:p>
            <a:r>
              <a:rPr lang="en-GB" dirty="0" smtClean="0"/>
              <a:t>Needs better developers</a:t>
            </a:r>
          </a:p>
        </p:txBody>
      </p:sp>
    </p:spTree>
  </p:cSld>
  <p:clrMapOvr>
    <a:masterClrMapping/>
  </p:clrMapOvr>
  <p:transition advClick="0">
    <p:cut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4363" y="523875"/>
            <a:ext cx="8142287" cy="523220"/>
          </a:xfrm>
        </p:spPr>
        <p:txBody>
          <a:bodyPr/>
          <a:lstStyle/>
          <a:p>
            <a:r>
              <a:rPr lang="en-GB" dirty="0" smtClean="0"/>
              <a:t>What is Scrum?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0075" y="1271588"/>
            <a:ext cx="8142288" cy="4318105"/>
          </a:xfrm>
        </p:spPr>
        <p:txBody>
          <a:bodyPr/>
          <a:lstStyle/>
          <a:p>
            <a:r>
              <a:rPr lang="en-GB" dirty="0" smtClean="0"/>
              <a:t>Methodology to better manage Agile</a:t>
            </a:r>
          </a:p>
          <a:p>
            <a:r>
              <a:rPr lang="en-GB" dirty="0" smtClean="0"/>
              <a:t>Lightweight</a:t>
            </a:r>
            <a:endParaRPr lang="en-GB" dirty="0" smtClean="0"/>
          </a:p>
          <a:p>
            <a:pPr lvl="1"/>
            <a:r>
              <a:rPr lang="en-GB" dirty="0" smtClean="0"/>
              <a:t>Few </a:t>
            </a:r>
            <a:r>
              <a:rPr lang="en-GB" dirty="0" err="1" smtClean="0"/>
              <a:t>artifacts</a:t>
            </a:r>
            <a:endParaRPr lang="en-GB" dirty="0" smtClean="0"/>
          </a:p>
          <a:p>
            <a:r>
              <a:rPr lang="en-GB" dirty="0" smtClean="0"/>
              <a:t>Iterative</a:t>
            </a:r>
          </a:p>
          <a:p>
            <a:r>
              <a:rPr lang="en-GB" dirty="0" smtClean="0"/>
              <a:t>Incremental</a:t>
            </a:r>
          </a:p>
          <a:p>
            <a:pPr lvl="1"/>
            <a:r>
              <a:rPr lang="en-GB" dirty="0" smtClean="0"/>
              <a:t>Deliver many “working” versions</a:t>
            </a:r>
          </a:p>
          <a:p>
            <a:r>
              <a:rPr lang="en-GB" dirty="0" smtClean="0"/>
              <a:t>Adaptable to changing </a:t>
            </a:r>
            <a:r>
              <a:rPr lang="en-GB" dirty="0" smtClean="0"/>
              <a:t>priorities</a:t>
            </a:r>
            <a:endParaRPr lang="en-GB" dirty="0" smtClean="0"/>
          </a:p>
        </p:txBody>
      </p:sp>
    </p:spTree>
  </p:cSld>
  <p:clrMapOvr>
    <a:masterClrMapping/>
  </p:clrMapOvr>
  <p:transition advClick="0">
    <p:cut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4363" y="523875"/>
            <a:ext cx="8142287" cy="523220"/>
          </a:xfrm>
        </p:spPr>
        <p:txBody>
          <a:bodyPr/>
          <a:lstStyle/>
          <a:p>
            <a:r>
              <a:rPr lang="en-GB" dirty="0" smtClean="0"/>
              <a:t>What is Scrum? - 2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0075" y="1271588"/>
            <a:ext cx="8142288" cy="5182957"/>
          </a:xfrm>
        </p:spPr>
        <p:txBody>
          <a:bodyPr/>
          <a:lstStyle/>
          <a:p>
            <a:r>
              <a:rPr lang="en-GB" dirty="0" smtClean="0"/>
              <a:t>Provides management overview</a:t>
            </a:r>
          </a:p>
          <a:p>
            <a:r>
              <a:rPr lang="en-GB" dirty="0" smtClean="0"/>
              <a:t>Works well with many Agile development techniques, especially from XP</a:t>
            </a:r>
          </a:p>
          <a:p>
            <a:pPr lvl="1"/>
            <a:r>
              <a:rPr lang="en-GB" dirty="0" smtClean="0"/>
              <a:t>Pair programming</a:t>
            </a:r>
          </a:p>
          <a:p>
            <a:pPr lvl="1"/>
            <a:r>
              <a:rPr lang="en-GB" dirty="0" smtClean="0"/>
              <a:t>Unit tests</a:t>
            </a:r>
          </a:p>
          <a:p>
            <a:pPr lvl="1"/>
            <a:r>
              <a:rPr lang="en-GB" dirty="0" smtClean="0"/>
              <a:t>Refactoring</a:t>
            </a:r>
          </a:p>
          <a:p>
            <a:pPr lvl="1"/>
            <a:r>
              <a:rPr lang="en-GB" dirty="0" smtClean="0"/>
              <a:t>TDD</a:t>
            </a:r>
            <a:endParaRPr lang="en-GB" dirty="0" smtClean="0"/>
          </a:p>
          <a:p>
            <a:endParaRPr lang="en-AU" dirty="0"/>
          </a:p>
        </p:txBody>
      </p:sp>
    </p:spTree>
  </p:cSld>
  <p:clrMapOvr>
    <a:masterClrMapping/>
  </p:clrMapOvr>
  <p:transition advClick="0">
    <p:cut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abdee_Template">
  <a:themeElements>
    <a:clrScheme name="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0258F2"/>
      </a:accent1>
      <a:accent2>
        <a:srgbClr val="FFCC00"/>
      </a:accent2>
      <a:accent3>
        <a:srgbClr val="AAAAAA"/>
      </a:accent3>
      <a:accent4>
        <a:srgbClr val="DADADA"/>
      </a:accent4>
      <a:accent5>
        <a:srgbClr val="AAB4F7"/>
      </a:accent5>
      <a:accent6>
        <a:srgbClr val="E7B900"/>
      </a:accent6>
      <a:hlink>
        <a:srgbClr val="FF0000"/>
      </a:hlink>
      <a:folHlink>
        <a:srgbClr val="33CC33"/>
      </a:folHlink>
    </a:clrScheme>
    <a:fontScheme name="Tabdee_Templat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AU" sz="26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AU" sz="26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Tabdee_Templat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abdee_Templat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abdee_Templat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abdee_Templat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abdee_Templat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abdee_Templat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abdee_Templat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Blank Tabdee Form">
  <a:themeElements>
    <a:clrScheme name="Blank Tabdee Form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Tabdee Form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AU" sz="26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AU" sz="26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Blank Tabdee Form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Tabdee Form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Tabdee Form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Tabdee Form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Tabdee Form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Tabdee Form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Tabdee Form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Tabdee Form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Tabdee Form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Tabdee Form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Tabdee Form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Tabdee Form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Tabdee_Template</Template>
  <TotalTime>339</TotalTime>
  <Pages>26</Pages>
  <Words>902</Words>
  <Application>Microsoft PowerPoint 4.0</Application>
  <PresentationFormat>Letter Paper (8.5x11 in)</PresentationFormat>
  <Paragraphs>195</Paragraphs>
  <Slides>39</Slides>
  <Notes>0</Notes>
  <HiddenSlides>0</HiddenSlides>
  <MMClips>2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39</vt:i4>
      </vt:variant>
    </vt:vector>
  </HeadingPairs>
  <TitlesOfParts>
    <vt:vector size="41" baseType="lpstr">
      <vt:lpstr>Tabdee_Template</vt:lpstr>
      <vt:lpstr>Blank Tabdee Form</vt:lpstr>
      <vt:lpstr>Scrum</vt:lpstr>
      <vt:lpstr>Agenda</vt:lpstr>
      <vt:lpstr>Waterfall – The Impossible Dream</vt:lpstr>
      <vt:lpstr>Problems with BUD</vt:lpstr>
      <vt:lpstr>Iterative Development</vt:lpstr>
      <vt:lpstr>Agile Development</vt:lpstr>
      <vt:lpstr>Problems with Agile</vt:lpstr>
      <vt:lpstr>What is Scrum?</vt:lpstr>
      <vt:lpstr>What is Scrum? - 2</vt:lpstr>
      <vt:lpstr>Why is it called Scrum?</vt:lpstr>
      <vt:lpstr>Which is just stupid</vt:lpstr>
      <vt:lpstr>Scrum Process</vt:lpstr>
      <vt:lpstr>Scrum Participants</vt:lpstr>
      <vt:lpstr>Scrum Roles</vt:lpstr>
      <vt:lpstr>Product Owner</vt:lpstr>
      <vt:lpstr>ScrumMaster</vt:lpstr>
      <vt:lpstr>Team Member</vt:lpstr>
      <vt:lpstr>Scrum Artifacts</vt:lpstr>
      <vt:lpstr>Scrum Activities</vt:lpstr>
      <vt:lpstr>Sprint Planning Meeting</vt:lpstr>
      <vt:lpstr>Daily Scrums</vt:lpstr>
      <vt:lpstr>Daily Scrums - 2</vt:lpstr>
      <vt:lpstr>Sprint</vt:lpstr>
      <vt:lpstr>Sprint Review Meeting</vt:lpstr>
      <vt:lpstr>Sprint Retrospective Meeting</vt:lpstr>
      <vt:lpstr>Scaling Scrum</vt:lpstr>
      <vt:lpstr>Example</vt:lpstr>
      <vt:lpstr>Project</vt:lpstr>
      <vt:lpstr>So, was the project a success?</vt:lpstr>
      <vt:lpstr>Reason 1 – Too many of these</vt:lpstr>
      <vt:lpstr>Reason 2 – Too much of this</vt:lpstr>
      <vt:lpstr>Problems</vt:lpstr>
      <vt:lpstr>Lessons Learned</vt:lpstr>
      <vt:lpstr>Lessons Learned - Scrum</vt:lpstr>
      <vt:lpstr>Lessons Learned - Scrum</vt:lpstr>
      <vt:lpstr>Lessons Learned - Scaling</vt:lpstr>
      <vt:lpstr>Links</vt:lpstr>
      <vt:lpstr>Slide 38</vt:lpstr>
      <vt:lpstr>Slide 39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subject/>
  <dc:creator>Jim Cooper</dc:creator>
  <cp:keywords/>
  <dc:description/>
  <cp:lastModifiedBy>Jim Cooper</cp:lastModifiedBy>
  <cp:revision>76</cp:revision>
  <cp:lastPrinted>1998-03-12T04:44:47Z</cp:lastPrinted>
  <dcterms:created xsi:type="dcterms:W3CDTF">2007-03-21T12:20:47Z</dcterms:created>
  <dcterms:modified xsi:type="dcterms:W3CDTF">2007-04-15T16:56:52Z</dcterms:modified>
</cp:coreProperties>
</file>