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93" r:id="rId4"/>
    <p:sldMasterId id="2147483718" r:id="rId5"/>
  </p:sldMasterIdLst>
  <p:notesMasterIdLst>
    <p:notesMasterId r:id="rId29"/>
  </p:notesMasterIdLst>
  <p:handoutMasterIdLst>
    <p:handoutMasterId r:id="rId30"/>
  </p:handoutMasterIdLst>
  <p:sldIdLst>
    <p:sldId id="346" r:id="rId6"/>
    <p:sldId id="379" r:id="rId7"/>
    <p:sldId id="376" r:id="rId8"/>
    <p:sldId id="370" r:id="rId9"/>
    <p:sldId id="377" r:id="rId10"/>
    <p:sldId id="372" r:id="rId11"/>
    <p:sldId id="375" r:id="rId12"/>
    <p:sldId id="378" r:id="rId13"/>
    <p:sldId id="329" r:id="rId14"/>
    <p:sldId id="359" r:id="rId15"/>
    <p:sldId id="350" r:id="rId16"/>
    <p:sldId id="357" r:id="rId17"/>
    <p:sldId id="352" r:id="rId18"/>
    <p:sldId id="353" r:id="rId19"/>
    <p:sldId id="354" r:id="rId20"/>
    <p:sldId id="355" r:id="rId21"/>
    <p:sldId id="336" r:id="rId22"/>
    <p:sldId id="374" r:id="rId23"/>
    <p:sldId id="362" r:id="rId24"/>
    <p:sldId id="363" r:id="rId25"/>
    <p:sldId id="327" r:id="rId26"/>
    <p:sldId id="367" r:id="rId27"/>
    <p:sldId id="364" r:id="rId28"/>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F3AF35"/>
    <a:srgbClr val="FFFFFF"/>
    <a:srgbClr val="C0C0C0"/>
    <a:srgbClr val="0099FF"/>
    <a:srgbClr val="FF3300"/>
    <a:srgbClr val="9F9F9F"/>
    <a:srgbClr val="F6AE1E"/>
    <a:srgbClr val="FF0066"/>
    <a:srgbClr val="000000"/>
    <a:srgbClr val="9C42E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116" autoAdjust="0"/>
    <p:restoredTop sz="88985" autoAdjust="0"/>
  </p:normalViewPr>
  <p:slideViewPr>
    <p:cSldViewPr>
      <p:cViewPr varScale="1">
        <p:scale>
          <a:sx n="80" d="100"/>
          <a:sy n="80" d="100"/>
        </p:scale>
        <p:origin x="-798" y="-90"/>
      </p:cViewPr>
      <p:guideLst>
        <p:guide orient="horz" pos="144"/>
        <p:guide orient="horz" pos="912"/>
        <p:guide orient="horz" pos="1484"/>
        <p:guide orient="horz" pos="1200"/>
        <p:guide orient="horz" pos="2736"/>
        <p:guide orient="horz" pos="4319"/>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85" d="100"/>
          <a:sy n="85" d="100"/>
        </p:scale>
        <p:origin x="-3244" y="-103"/>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77DAAF-0900-488E-AE16-7F755E7B22E3}" type="doc">
      <dgm:prSet loTypeId="urn:microsoft.com/office/officeart/2005/8/layout/vList5" loCatId="list" qsTypeId="urn:microsoft.com/office/officeart/2005/8/quickstyle/simple5" qsCatId="simple" csTypeId="urn:microsoft.com/office/officeart/2005/8/colors/colorful5" csCatId="colorful" phldr="1"/>
      <dgm:spPr/>
      <dgm:t>
        <a:bodyPr/>
        <a:lstStyle/>
        <a:p>
          <a:endParaRPr lang="en-GB"/>
        </a:p>
      </dgm:t>
    </dgm:pt>
    <dgm:pt modelId="{E09BE887-49C8-45B8-95F0-DD897AE86D8C}">
      <dgm:prSet/>
      <dgm:spPr/>
      <dgm:t>
        <a:bodyPr/>
        <a:lstStyle/>
        <a:p>
          <a:pPr rtl="0"/>
          <a:r>
            <a:rPr lang="en-GB" dirty="0" smtClean="0"/>
            <a:t>Entity Framework more widely adopted</a:t>
          </a:r>
          <a:endParaRPr lang="en-GB" dirty="0"/>
        </a:p>
      </dgm:t>
    </dgm:pt>
    <dgm:pt modelId="{FD5D9611-2C01-4364-B7DA-C84D8A79251B}" type="parTrans" cxnId="{DE4F76F3-9654-454F-B618-AD3B65462D36}">
      <dgm:prSet/>
      <dgm:spPr/>
      <dgm:t>
        <a:bodyPr/>
        <a:lstStyle/>
        <a:p>
          <a:endParaRPr lang="en-GB"/>
        </a:p>
      </dgm:t>
    </dgm:pt>
    <dgm:pt modelId="{35EFD569-7E22-457F-A101-CBE63421E14D}" type="sibTrans" cxnId="{DE4F76F3-9654-454F-B618-AD3B65462D36}">
      <dgm:prSet/>
      <dgm:spPr/>
      <dgm:t>
        <a:bodyPr/>
        <a:lstStyle/>
        <a:p>
          <a:endParaRPr lang="en-GB"/>
        </a:p>
      </dgm:t>
    </dgm:pt>
    <dgm:pt modelId="{7CDFD9EB-0888-49D2-A34B-CD94E1D5F0E3}">
      <dgm:prSet/>
      <dgm:spPr/>
      <dgm:t>
        <a:bodyPr/>
        <a:lstStyle/>
        <a:p>
          <a:pPr rtl="0"/>
          <a:r>
            <a:rPr lang="en-GB" dirty="0" smtClean="0"/>
            <a:t>Rough edges removed</a:t>
          </a:r>
          <a:endParaRPr lang="en-GB" dirty="0"/>
        </a:p>
      </dgm:t>
    </dgm:pt>
    <dgm:pt modelId="{1710A57A-3CDA-4EC8-A1DB-5B83800711BC}" type="parTrans" cxnId="{82783F2B-DAC1-46F5-8B98-274310BE2401}">
      <dgm:prSet/>
      <dgm:spPr/>
      <dgm:t>
        <a:bodyPr/>
        <a:lstStyle/>
        <a:p>
          <a:endParaRPr lang="en-GB"/>
        </a:p>
      </dgm:t>
    </dgm:pt>
    <dgm:pt modelId="{DA51F042-CAB5-4B6C-A0B0-A1B7EECB1859}" type="sibTrans" cxnId="{82783F2B-DAC1-46F5-8B98-274310BE2401}">
      <dgm:prSet/>
      <dgm:spPr/>
      <dgm:t>
        <a:bodyPr/>
        <a:lstStyle/>
        <a:p>
          <a:endParaRPr lang="en-GB"/>
        </a:p>
      </dgm:t>
    </dgm:pt>
    <dgm:pt modelId="{9C7DFE64-715B-4463-8A63-472774F102BF}">
      <dgm:prSet/>
      <dgm:spPr/>
      <dgm:t>
        <a:bodyPr/>
        <a:lstStyle/>
        <a:p>
          <a:pPr rtl="0"/>
          <a:r>
            <a:rPr lang="en-GB" dirty="0" smtClean="0"/>
            <a:t>Technologies work better together</a:t>
          </a:r>
          <a:endParaRPr lang="en-GB" dirty="0"/>
        </a:p>
      </dgm:t>
    </dgm:pt>
    <dgm:pt modelId="{C40EC802-B724-464B-9087-E7D6F89BE941}" type="parTrans" cxnId="{E2613537-20C6-40C8-B61C-FA9AC93D717C}">
      <dgm:prSet/>
      <dgm:spPr/>
      <dgm:t>
        <a:bodyPr/>
        <a:lstStyle/>
        <a:p>
          <a:endParaRPr lang="en-GB"/>
        </a:p>
      </dgm:t>
    </dgm:pt>
    <dgm:pt modelId="{F068F725-F942-44AD-BD22-06EB9EF55564}" type="sibTrans" cxnId="{E2613537-20C6-40C8-B61C-FA9AC93D717C}">
      <dgm:prSet/>
      <dgm:spPr/>
      <dgm:t>
        <a:bodyPr/>
        <a:lstStyle/>
        <a:p>
          <a:endParaRPr lang="en-GB"/>
        </a:p>
      </dgm:t>
    </dgm:pt>
    <dgm:pt modelId="{55FBC978-E702-49D4-982B-DAB831DDCB80}">
      <dgm:prSet/>
      <dgm:spPr/>
      <dgm:t>
        <a:bodyPr/>
        <a:lstStyle/>
        <a:p>
          <a:pPr rtl="0"/>
          <a:r>
            <a:rPr lang="en-GB" dirty="0" smtClean="0"/>
            <a:t>Better tooling</a:t>
          </a:r>
          <a:endParaRPr lang="en-GB" dirty="0"/>
        </a:p>
      </dgm:t>
    </dgm:pt>
    <dgm:pt modelId="{2DABBB88-B34E-42FE-9EA3-EB57454C4DE0}" type="parTrans" cxnId="{49D5E3A1-7751-4D80-9F2E-748FFE3D07D4}">
      <dgm:prSet/>
      <dgm:spPr/>
      <dgm:t>
        <a:bodyPr/>
        <a:lstStyle/>
        <a:p>
          <a:endParaRPr lang="en-GB"/>
        </a:p>
      </dgm:t>
    </dgm:pt>
    <dgm:pt modelId="{37CB172F-3B0A-4446-9803-26439F292789}" type="sibTrans" cxnId="{49D5E3A1-7751-4D80-9F2E-748FFE3D07D4}">
      <dgm:prSet/>
      <dgm:spPr/>
      <dgm:t>
        <a:bodyPr/>
        <a:lstStyle/>
        <a:p>
          <a:endParaRPr lang="en-GB"/>
        </a:p>
      </dgm:t>
    </dgm:pt>
    <dgm:pt modelId="{C06B07C6-42A9-451D-A7DD-9DB101DFF455}">
      <dgm:prSet/>
      <dgm:spPr/>
      <dgm:t>
        <a:bodyPr/>
        <a:lstStyle/>
        <a:p>
          <a:pPr rtl="0"/>
          <a:r>
            <a:rPr lang="en-GB" dirty="0" smtClean="0"/>
            <a:t>Across MS Products and Technologies</a:t>
          </a:r>
          <a:endParaRPr lang="en-GB" dirty="0"/>
        </a:p>
      </dgm:t>
    </dgm:pt>
    <dgm:pt modelId="{95E7475E-2644-4A56-8BD9-2210CD4F244C}" type="parTrans" cxnId="{643E853B-4348-4559-BA56-6F18F63D74DF}">
      <dgm:prSet/>
      <dgm:spPr/>
      <dgm:t>
        <a:bodyPr/>
        <a:lstStyle/>
        <a:p>
          <a:endParaRPr lang="en-GB"/>
        </a:p>
      </dgm:t>
    </dgm:pt>
    <dgm:pt modelId="{D9D33BBC-529A-4E3D-AFBF-A4C2284B3060}" type="sibTrans" cxnId="{643E853B-4348-4559-BA56-6F18F63D74DF}">
      <dgm:prSet/>
      <dgm:spPr/>
      <dgm:t>
        <a:bodyPr/>
        <a:lstStyle/>
        <a:p>
          <a:endParaRPr lang="en-GB"/>
        </a:p>
      </dgm:t>
    </dgm:pt>
    <dgm:pt modelId="{389AB885-168F-4ADF-A1EA-96536673C4E5}">
      <dgm:prSet/>
      <dgm:spPr/>
      <dgm:t>
        <a:bodyPr/>
        <a:lstStyle/>
        <a:p>
          <a:pPr rtl="0"/>
          <a:r>
            <a:rPr lang="en-GB" dirty="0" smtClean="0"/>
            <a:t>Better ORM capabilities in LINQ to Entities</a:t>
          </a:r>
          <a:endParaRPr lang="en-GB" dirty="0"/>
        </a:p>
      </dgm:t>
    </dgm:pt>
    <dgm:pt modelId="{CC4ACD63-26D0-4362-AD04-F295F7C7EF8B}" type="parTrans" cxnId="{02E6FC8F-570A-4E9F-AFCD-43425BC3B990}">
      <dgm:prSet/>
      <dgm:spPr/>
      <dgm:t>
        <a:bodyPr/>
        <a:lstStyle/>
        <a:p>
          <a:endParaRPr lang="en-GB"/>
        </a:p>
      </dgm:t>
    </dgm:pt>
    <dgm:pt modelId="{4313382E-AA9F-4337-B4CC-4AABAA6BE603}" type="sibTrans" cxnId="{02E6FC8F-570A-4E9F-AFCD-43425BC3B990}">
      <dgm:prSet/>
      <dgm:spPr/>
      <dgm:t>
        <a:bodyPr/>
        <a:lstStyle/>
        <a:p>
          <a:endParaRPr lang="en-GB"/>
        </a:p>
      </dgm:t>
    </dgm:pt>
    <dgm:pt modelId="{B4F66FC3-56C4-4947-9594-5207E40D3350}">
      <dgm:prSet/>
      <dgm:spPr/>
      <dgm:t>
        <a:bodyPr/>
        <a:lstStyle/>
        <a:p>
          <a:pPr rtl="0"/>
          <a:r>
            <a:rPr lang="en-GB" dirty="0" smtClean="0"/>
            <a:t>POCO support, N-Tier, Model First</a:t>
          </a:r>
          <a:endParaRPr lang="en-GB" dirty="0"/>
        </a:p>
      </dgm:t>
    </dgm:pt>
    <dgm:pt modelId="{965F74D2-FC41-458E-A225-6A7B16549BBD}" type="parTrans" cxnId="{D7D96E27-5E73-4B01-9A7D-BCD88FDB43E5}">
      <dgm:prSet/>
      <dgm:spPr/>
      <dgm:t>
        <a:bodyPr/>
        <a:lstStyle/>
        <a:p>
          <a:endParaRPr lang="en-GB"/>
        </a:p>
      </dgm:t>
    </dgm:pt>
    <dgm:pt modelId="{7FB3031A-C571-462B-AB1C-B539072B915D}" type="sibTrans" cxnId="{D7D96E27-5E73-4B01-9A7D-BCD88FDB43E5}">
      <dgm:prSet/>
      <dgm:spPr/>
      <dgm:t>
        <a:bodyPr/>
        <a:lstStyle/>
        <a:p>
          <a:endParaRPr lang="en-GB"/>
        </a:p>
      </dgm:t>
    </dgm:pt>
    <dgm:pt modelId="{C8D3A523-E9CB-4ABD-A7AA-6507F6EFA264}">
      <dgm:prSet/>
      <dgm:spPr/>
      <dgm:t>
        <a:bodyPr/>
        <a:lstStyle/>
        <a:p>
          <a:pPr rtl="0"/>
          <a:r>
            <a:rPr lang="en-GB" dirty="0" smtClean="0"/>
            <a:t>Less xml editing during development</a:t>
          </a:r>
          <a:endParaRPr lang="en-GB" dirty="0"/>
        </a:p>
      </dgm:t>
    </dgm:pt>
    <dgm:pt modelId="{6F009C5F-82B7-47D7-9E4F-A32E71563814}" type="parTrans" cxnId="{D88CC96E-539F-4DA8-BF43-7E08C3146497}">
      <dgm:prSet/>
      <dgm:spPr/>
      <dgm:t>
        <a:bodyPr/>
        <a:lstStyle/>
        <a:p>
          <a:endParaRPr lang="en-GB"/>
        </a:p>
      </dgm:t>
    </dgm:pt>
    <dgm:pt modelId="{EB093BD2-FF31-4F24-9AFF-8342F3E43836}" type="sibTrans" cxnId="{D88CC96E-539F-4DA8-BF43-7E08C3146497}">
      <dgm:prSet/>
      <dgm:spPr/>
      <dgm:t>
        <a:bodyPr/>
        <a:lstStyle/>
        <a:p>
          <a:endParaRPr lang="en-GB"/>
        </a:p>
      </dgm:t>
    </dgm:pt>
    <dgm:pt modelId="{23616BE3-91C9-44A7-A7DD-1F08D822EF39}">
      <dgm:prSet/>
      <dgm:spPr/>
      <dgm:t>
        <a:bodyPr/>
        <a:lstStyle/>
        <a:p>
          <a:pPr rtl="0"/>
          <a:r>
            <a:rPr lang="en-GB" dirty="0" smtClean="0"/>
            <a:t>e.g. ASP.NET Dynamic Data and Entity Framework</a:t>
          </a:r>
          <a:endParaRPr lang="en-GB" dirty="0"/>
        </a:p>
      </dgm:t>
    </dgm:pt>
    <dgm:pt modelId="{7AA2B9FE-6980-4124-BA94-7602E66B8581}" type="parTrans" cxnId="{F0963D8F-A948-4E89-B6B2-B655D7675934}">
      <dgm:prSet/>
      <dgm:spPr/>
      <dgm:t>
        <a:bodyPr/>
        <a:lstStyle/>
        <a:p>
          <a:endParaRPr lang="en-GB"/>
        </a:p>
      </dgm:t>
    </dgm:pt>
    <dgm:pt modelId="{D4E39601-33D8-477A-A379-535119CAB2A1}" type="sibTrans" cxnId="{F0963D8F-A948-4E89-B6B2-B655D7675934}">
      <dgm:prSet/>
      <dgm:spPr/>
      <dgm:t>
        <a:bodyPr/>
        <a:lstStyle/>
        <a:p>
          <a:endParaRPr lang="en-GB"/>
        </a:p>
      </dgm:t>
    </dgm:pt>
    <dgm:pt modelId="{D0223312-245C-497B-A5B0-2A87C6C90B29}" type="pres">
      <dgm:prSet presAssocID="{BF77DAAF-0900-488E-AE16-7F755E7B22E3}" presName="Name0" presStyleCnt="0">
        <dgm:presLayoutVars>
          <dgm:dir/>
          <dgm:animLvl val="lvl"/>
          <dgm:resizeHandles val="exact"/>
        </dgm:presLayoutVars>
      </dgm:prSet>
      <dgm:spPr/>
      <dgm:t>
        <a:bodyPr/>
        <a:lstStyle/>
        <a:p>
          <a:endParaRPr lang="en-GB"/>
        </a:p>
      </dgm:t>
    </dgm:pt>
    <dgm:pt modelId="{CE7E5750-11B5-4B04-8DCC-26F7149C7F51}" type="pres">
      <dgm:prSet presAssocID="{E09BE887-49C8-45B8-95F0-DD897AE86D8C}" presName="linNode" presStyleCnt="0"/>
      <dgm:spPr/>
      <dgm:t>
        <a:bodyPr/>
        <a:lstStyle/>
        <a:p>
          <a:endParaRPr lang="en-GB"/>
        </a:p>
      </dgm:t>
    </dgm:pt>
    <dgm:pt modelId="{D06C64AA-522F-4FBC-938B-F08BB2C1C9DE}" type="pres">
      <dgm:prSet presAssocID="{E09BE887-49C8-45B8-95F0-DD897AE86D8C}" presName="parentText" presStyleLbl="node1" presStyleIdx="0" presStyleCnt="4">
        <dgm:presLayoutVars>
          <dgm:chMax val="1"/>
          <dgm:bulletEnabled val="1"/>
        </dgm:presLayoutVars>
      </dgm:prSet>
      <dgm:spPr/>
      <dgm:t>
        <a:bodyPr/>
        <a:lstStyle/>
        <a:p>
          <a:endParaRPr lang="en-GB"/>
        </a:p>
      </dgm:t>
    </dgm:pt>
    <dgm:pt modelId="{C8874F4D-1B96-480A-870B-062CA4C40ACD}" type="pres">
      <dgm:prSet presAssocID="{E09BE887-49C8-45B8-95F0-DD897AE86D8C}" presName="descendantText" presStyleLbl="alignAccFollowNode1" presStyleIdx="0" presStyleCnt="4">
        <dgm:presLayoutVars>
          <dgm:bulletEnabled val="1"/>
        </dgm:presLayoutVars>
      </dgm:prSet>
      <dgm:spPr/>
      <dgm:t>
        <a:bodyPr/>
        <a:lstStyle/>
        <a:p>
          <a:endParaRPr lang="en-GB"/>
        </a:p>
      </dgm:t>
    </dgm:pt>
    <dgm:pt modelId="{6F01D553-8D03-44A2-8E89-82A02A7C093F}" type="pres">
      <dgm:prSet presAssocID="{35EFD569-7E22-457F-A101-CBE63421E14D}" presName="sp" presStyleCnt="0"/>
      <dgm:spPr/>
      <dgm:t>
        <a:bodyPr/>
        <a:lstStyle/>
        <a:p>
          <a:endParaRPr lang="en-GB"/>
        </a:p>
      </dgm:t>
    </dgm:pt>
    <dgm:pt modelId="{F0F44F25-CD23-473E-B6CB-8E1E7F2F7F7D}" type="pres">
      <dgm:prSet presAssocID="{7CDFD9EB-0888-49D2-A34B-CD94E1D5F0E3}" presName="linNode" presStyleCnt="0"/>
      <dgm:spPr/>
      <dgm:t>
        <a:bodyPr/>
        <a:lstStyle/>
        <a:p>
          <a:endParaRPr lang="en-GB"/>
        </a:p>
      </dgm:t>
    </dgm:pt>
    <dgm:pt modelId="{CE05BA20-A7D6-4F0C-85A2-52A29BFC798B}" type="pres">
      <dgm:prSet presAssocID="{7CDFD9EB-0888-49D2-A34B-CD94E1D5F0E3}" presName="parentText" presStyleLbl="node1" presStyleIdx="1" presStyleCnt="4">
        <dgm:presLayoutVars>
          <dgm:chMax val="1"/>
          <dgm:bulletEnabled val="1"/>
        </dgm:presLayoutVars>
      </dgm:prSet>
      <dgm:spPr/>
      <dgm:t>
        <a:bodyPr/>
        <a:lstStyle/>
        <a:p>
          <a:endParaRPr lang="en-GB"/>
        </a:p>
      </dgm:t>
    </dgm:pt>
    <dgm:pt modelId="{59D2B69D-BC69-4DF1-8228-657B5A26D1FD}" type="pres">
      <dgm:prSet presAssocID="{7CDFD9EB-0888-49D2-A34B-CD94E1D5F0E3}" presName="descendantText" presStyleLbl="alignAccFollowNode1" presStyleIdx="1" presStyleCnt="4">
        <dgm:presLayoutVars>
          <dgm:bulletEnabled val="1"/>
        </dgm:presLayoutVars>
      </dgm:prSet>
      <dgm:spPr/>
      <dgm:t>
        <a:bodyPr/>
        <a:lstStyle/>
        <a:p>
          <a:endParaRPr lang="en-GB"/>
        </a:p>
      </dgm:t>
    </dgm:pt>
    <dgm:pt modelId="{134C62DC-0615-4000-94E0-F87FDB99DC12}" type="pres">
      <dgm:prSet presAssocID="{DA51F042-CAB5-4B6C-A0B0-A1B7EECB1859}" presName="sp" presStyleCnt="0"/>
      <dgm:spPr/>
      <dgm:t>
        <a:bodyPr/>
        <a:lstStyle/>
        <a:p>
          <a:endParaRPr lang="en-GB"/>
        </a:p>
      </dgm:t>
    </dgm:pt>
    <dgm:pt modelId="{2B1104D5-5B9D-4C4F-9373-0B71473180FE}" type="pres">
      <dgm:prSet presAssocID="{9C7DFE64-715B-4463-8A63-472774F102BF}" presName="linNode" presStyleCnt="0"/>
      <dgm:spPr/>
      <dgm:t>
        <a:bodyPr/>
        <a:lstStyle/>
        <a:p>
          <a:endParaRPr lang="en-GB"/>
        </a:p>
      </dgm:t>
    </dgm:pt>
    <dgm:pt modelId="{277615A7-09BF-4344-BFE8-FF7EFB83DAF4}" type="pres">
      <dgm:prSet presAssocID="{9C7DFE64-715B-4463-8A63-472774F102BF}" presName="parentText" presStyleLbl="node1" presStyleIdx="2" presStyleCnt="4">
        <dgm:presLayoutVars>
          <dgm:chMax val="1"/>
          <dgm:bulletEnabled val="1"/>
        </dgm:presLayoutVars>
      </dgm:prSet>
      <dgm:spPr/>
      <dgm:t>
        <a:bodyPr/>
        <a:lstStyle/>
        <a:p>
          <a:endParaRPr lang="en-GB"/>
        </a:p>
      </dgm:t>
    </dgm:pt>
    <dgm:pt modelId="{0E3AC166-4C90-4E48-B275-AD589783909F}" type="pres">
      <dgm:prSet presAssocID="{9C7DFE64-715B-4463-8A63-472774F102BF}" presName="descendantText" presStyleLbl="alignAccFollowNode1" presStyleIdx="2" presStyleCnt="4">
        <dgm:presLayoutVars>
          <dgm:bulletEnabled val="1"/>
        </dgm:presLayoutVars>
      </dgm:prSet>
      <dgm:spPr/>
      <dgm:t>
        <a:bodyPr/>
        <a:lstStyle/>
        <a:p>
          <a:endParaRPr lang="en-GB"/>
        </a:p>
      </dgm:t>
    </dgm:pt>
    <dgm:pt modelId="{8F1A6C92-99B3-4792-9C82-9864AA1C6A29}" type="pres">
      <dgm:prSet presAssocID="{F068F725-F942-44AD-BD22-06EB9EF55564}" presName="sp" presStyleCnt="0"/>
      <dgm:spPr/>
      <dgm:t>
        <a:bodyPr/>
        <a:lstStyle/>
        <a:p>
          <a:endParaRPr lang="en-GB"/>
        </a:p>
      </dgm:t>
    </dgm:pt>
    <dgm:pt modelId="{65995BC1-B997-4218-857D-C26CC84C217F}" type="pres">
      <dgm:prSet presAssocID="{55FBC978-E702-49D4-982B-DAB831DDCB80}" presName="linNode" presStyleCnt="0"/>
      <dgm:spPr/>
      <dgm:t>
        <a:bodyPr/>
        <a:lstStyle/>
        <a:p>
          <a:endParaRPr lang="en-GB"/>
        </a:p>
      </dgm:t>
    </dgm:pt>
    <dgm:pt modelId="{C573957F-C154-4B9F-9347-36098C9907AF}" type="pres">
      <dgm:prSet presAssocID="{55FBC978-E702-49D4-982B-DAB831DDCB80}" presName="parentText" presStyleLbl="node1" presStyleIdx="3" presStyleCnt="4">
        <dgm:presLayoutVars>
          <dgm:chMax val="1"/>
          <dgm:bulletEnabled val="1"/>
        </dgm:presLayoutVars>
      </dgm:prSet>
      <dgm:spPr/>
      <dgm:t>
        <a:bodyPr/>
        <a:lstStyle/>
        <a:p>
          <a:endParaRPr lang="en-GB"/>
        </a:p>
      </dgm:t>
    </dgm:pt>
    <dgm:pt modelId="{1F062D3B-055F-4242-9AD3-3427F2482806}" type="pres">
      <dgm:prSet presAssocID="{55FBC978-E702-49D4-982B-DAB831DDCB80}" presName="descendantText" presStyleLbl="alignAccFollowNode1" presStyleIdx="3" presStyleCnt="4">
        <dgm:presLayoutVars>
          <dgm:bulletEnabled val="1"/>
        </dgm:presLayoutVars>
      </dgm:prSet>
      <dgm:spPr/>
      <dgm:t>
        <a:bodyPr/>
        <a:lstStyle/>
        <a:p>
          <a:endParaRPr lang="en-GB"/>
        </a:p>
      </dgm:t>
    </dgm:pt>
  </dgm:ptLst>
  <dgm:cxnLst>
    <dgm:cxn modelId="{DE4F76F3-9654-454F-B618-AD3B65462D36}" srcId="{BF77DAAF-0900-488E-AE16-7F755E7B22E3}" destId="{E09BE887-49C8-45B8-95F0-DD897AE86D8C}" srcOrd="0" destOrd="0" parTransId="{FD5D9611-2C01-4364-B7DA-C84D8A79251B}" sibTransId="{35EFD569-7E22-457F-A101-CBE63421E14D}"/>
    <dgm:cxn modelId="{DD865E53-9F32-471C-90AA-2D0C20BBAE55}" type="presOf" srcId="{C8D3A523-E9CB-4ABD-A7AA-6507F6EFA264}" destId="{1F062D3B-055F-4242-9AD3-3427F2482806}" srcOrd="0" destOrd="0" presId="urn:microsoft.com/office/officeart/2005/8/layout/vList5"/>
    <dgm:cxn modelId="{E2613537-20C6-40C8-B61C-FA9AC93D717C}" srcId="{BF77DAAF-0900-488E-AE16-7F755E7B22E3}" destId="{9C7DFE64-715B-4463-8A63-472774F102BF}" srcOrd="2" destOrd="0" parTransId="{C40EC802-B724-464B-9087-E7D6F89BE941}" sibTransId="{F068F725-F942-44AD-BD22-06EB9EF55564}"/>
    <dgm:cxn modelId="{643E853B-4348-4559-BA56-6F18F63D74DF}" srcId="{E09BE887-49C8-45B8-95F0-DD897AE86D8C}" destId="{C06B07C6-42A9-451D-A7DD-9DB101DFF455}" srcOrd="0" destOrd="0" parTransId="{95E7475E-2644-4A56-8BD9-2210CD4F244C}" sibTransId="{D9D33BBC-529A-4E3D-AFBF-A4C2284B3060}"/>
    <dgm:cxn modelId="{49D5E3A1-7751-4D80-9F2E-748FFE3D07D4}" srcId="{BF77DAAF-0900-488E-AE16-7F755E7B22E3}" destId="{55FBC978-E702-49D4-982B-DAB831DDCB80}" srcOrd="3" destOrd="0" parTransId="{2DABBB88-B34E-42FE-9EA3-EB57454C4DE0}" sibTransId="{37CB172F-3B0A-4446-9803-26439F292789}"/>
    <dgm:cxn modelId="{7A70B6D2-E9B3-4BF3-AB7A-EF74B22715FB}" type="presOf" srcId="{C06B07C6-42A9-451D-A7DD-9DB101DFF455}" destId="{C8874F4D-1B96-480A-870B-062CA4C40ACD}" srcOrd="0" destOrd="0" presId="urn:microsoft.com/office/officeart/2005/8/layout/vList5"/>
    <dgm:cxn modelId="{6DF2DFAC-1F74-40B5-A400-B3B65994F382}" type="presOf" srcId="{55FBC978-E702-49D4-982B-DAB831DDCB80}" destId="{C573957F-C154-4B9F-9347-36098C9907AF}" srcOrd="0" destOrd="0" presId="urn:microsoft.com/office/officeart/2005/8/layout/vList5"/>
    <dgm:cxn modelId="{890C83C3-631E-4E26-A312-CE56671F2B54}" type="presOf" srcId="{7CDFD9EB-0888-49D2-A34B-CD94E1D5F0E3}" destId="{CE05BA20-A7D6-4F0C-85A2-52A29BFC798B}" srcOrd="0" destOrd="0" presId="urn:microsoft.com/office/officeart/2005/8/layout/vList5"/>
    <dgm:cxn modelId="{6B3CCD38-F0FB-488B-9B5C-287F0C9C29BA}" type="presOf" srcId="{9C7DFE64-715B-4463-8A63-472774F102BF}" destId="{277615A7-09BF-4344-BFE8-FF7EFB83DAF4}" srcOrd="0" destOrd="0" presId="urn:microsoft.com/office/officeart/2005/8/layout/vList5"/>
    <dgm:cxn modelId="{D88CC96E-539F-4DA8-BF43-7E08C3146497}" srcId="{55FBC978-E702-49D4-982B-DAB831DDCB80}" destId="{C8D3A523-E9CB-4ABD-A7AA-6507F6EFA264}" srcOrd="0" destOrd="0" parTransId="{6F009C5F-82B7-47D7-9E4F-A32E71563814}" sibTransId="{EB093BD2-FF31-4F24-9AFF-8342F3E43836}"/>
    <dgm:cxn modelId="{078D2405-0737-49A2-9D43-3BF3D1031D7A}" type="presOf" srcId="{BF77DAAF-0900-488E-AE16-7F755E7B22E3}" destId="{D0223312-245C-497B-A5B0-2A87C6C90B29}" srcOrd="0" destOrd="0" presId="urn:microsoft.com/office/officeart/2005/8/layout/vList5"/>
    <dgm:cxn modelId="{A4C3D861-17A3-486F-A08D-0A6D7A48EC14}" type="presOf" srcId="{B4F66FC3-56C4-4947-9594-5207E40D3350}" destId="{59D2B69D-BC69-4DF1-8228-657B5A26D1FD}" srcOrd="0" destOrd="1" presId="urn:microsoft.com/office/officeart/2005/8/layout/vList5"/>
    <dgm:cxn modelId="{392C809F-A0B9-44CF-BC40-00978432FAB6}" type="presOf" srcId="{23616BE3-91C9-44A7-A7DD-1F08D822EF39}" destId="{0E3AC166-4C90-4E48-B275-AD589783909F}" srcOrd="0" destOrd="0" presId="urn:microsoft.com/office/officeart/2005/8/layout/vList5"/>
    <dgm:cxn modelId="{4AB73D41-2ED4-45CE-8871-A1F85327FF3D}" type="presOf" srcId="{E09BE887-49C8-45B8-95F0-DD897AE86D8C}" destId="{D06C64AA-522F-4FBC-938B-F08BB2C1C9DE}" srcOrd="0" destOrd="0" presId="urn:microsoft.com/office/officeart/2005/8/layout/vList5"/>
    <dgm:cxn modelId="{47264729-DE50-42B0-8D64-1A7BDAD4E8BA}" type="presOf" srcId="{389AB885-168F-4ADF-A1EA-96536673C4E5}" destId="{59D2B69D-BC69-4DF1-8228-657B5A26D1FD}" srcOrd="0" destOrd="0" presId="urn:microsoft.com/office/officeart/2005/8/layout/vList5"/>
    <dgm:cxn modelId="{02E6FC8F-570A-4E9F-AFCD-43425BC3B990}" srcId="{7CDFD9EB-0888-49D2-A34B-CD94E1D5F0E3}" destId="{389AB885-168F-4ADF-A1EA-96536673C4E5}" srcOrd="0" destOrd="0" parTransId="{CC4ACD63-26D0-4362-AD04-F295F7C7EF8B}" sibTransId="{4313382E-AA9F-4337-B4CC-4AABAA6BE603}"/>
    <dgm:cxn modelId="{82783F2B-DAC1-46F5-8B98-274310BE2401}" srcId="{BF77DAAF-0900-488E-AE16-7F755E7B22E3}" destId="{7CDFD9EB-0888-49D2-A34B-CD94E1D5F0E3}" srcOrd="1" destOrd="0" parTransId="{1710A57A-3CDA-4EC8-A1DB-5B83800711BC}" sibTransId="{DA51F042-CAB5-4B6C-A0B0-A1B7EECB1859}"/>
    <dgm:cxn modelId="{F0963D8F-A948-4E89-B6B2-B655D7675934}" srcId="{9C7DFE64-715B-4463-8A63-472774F102BF}" destId="{23616BE3-91C9-44A7-A7DD-1F08D822EF39}" srcOrd="0" destOrd="0" parTransId="{7AA2B9FE-6980-4124-BA94-7602E66B8581}" sibTransId="{D4E39601-33D8-477A-A379-535119CAB2A1}"/>
    <dgm:cxn modelId="{D7D96E27-5E73-4B01-9A7D-BCD88FDB43E5}" srcId="{7CDFD9EB-0888-49D2-A34B-CD94E1D5F0E3}" destId="{B4F66FC3-56C4-4947-9594-5207E40D3350}" srcOrd="1" destOrd="0" parTransId="{965F74D2-FC41-458E-A225-6A7B16549BBD}" sibTransId="{7FB3031A-C571-462B-AB1C-B539072B915D}"/>
    <dgm:cxn modelId="{12A5A0CC-464C-4133-A05B-F5495268EDA1}" type="presParOf" srcId="{D0223312-245C-497B-A5B0-2A87C6C90B29}" destId="{CE7E5750-11B5-4B04-8DCC-26F7149C7F51}" srcOrd="0" destOrd="0" presId="urn:microsoft.com/office/officeart/2005/8/layout/vList5"/>
    <dgm:cxn modelId="{D9769D4E-C376-4CED-83D2-84B6F9ADE51E}" type="presParOf" srcId="{CE7E5750-11B5-4B04-8DCC-26F7149C7F51}" destId="{D06C64AA-522F-4FBC-938B-F08BB2C1C9DE}" srcOrd="0" destOrd="0" presId="urn:microsoft.com/office/officeart/2005/8/layout/vList5"/>
    <dgm:cxn modelId="{4CDD841B-33B3-4EE3-A060-7F136C1930BA}" type="presParOf" srcId="{CE7E5750-11B5-4B04-8DCC-26F7149C7F51}" destId="{C8874F4D-1B96-480A-870B-062CA4C40ACD}" srcOrd="1" destOrd="0" presId="urn:microsoft.com/office/officeart/2005/8/layout/vList5"/>
    <dgm:cxn modelId="{8D8E9F58-DD4C-4953-AE5B-9410A2709961}" type="presParOf" srcId="{D0223312-245C-497B-A5B0-2A87C6C90B29}" destId="{6F01D553-8D03-44A2-8E89-82A02A7C093F}" srcOrd="1" destOrd="0" presId="urn:microsoft.com/office/officeart/2005/8/layout/vList5"/>
    <dgm:cxn modelId="{C4E33240-DC1B-4A6C-B2BF-1BE274A7EED7}" type="presParOf" srcId="{D0223312-245C-497B-A5B0-2A87C6C90B29}" destId="{F0F44F25-CD23-473E-B6CB-8E1E7F2F7F7D}" srcOrd="2" destOrd="0" presId="urn:microsoft.com/office/officeart/2005/8/layout/vList5"/>
    <dgm:cxn modelId="{E11BFDA7-A316-4796-A7E1-FEB9653C248D}" type="presParOf" srcId="{F0F44F25-CD23-473E-B6CB-8E1E7F2F7F7D}" destId="{CE05BA20-A7D6-4F0C-85A2-52A29BFC798B}" srcOrd="0" destOrd="0" presId="urn:microsoft.com/office/officeart/2005/8/layout/vList5"/>
    <dgm:cxn modelId="{746D95AE-A8BA-40F9-845E-7AD40A7EE522}" type="presParOf" srcId="{F0F44F25-CD23-473E-B6CB-8E1E7F2F7F7D}" destId="{59D2B69D-BC69-4DF1-8228-657B5A26D1FD}" srcOrd="1" destOrd="0" presId="urn:microsoft.com/office/officeart/2005/8/layout/vList5"/>
    <dgm:cxn modelId="{20A4A58B-1680-4658-AA64-C4589F3EC13E}" type="presParOf" srcId="{D0223312-245C-497B-A5B0-2A87C6C90B29}" destId="{134C62DC-0615-4000-94E0-F87FDB99DC12}" srcOrd="3" destOrd="0" presId="urn:microsoft.com/office/officeart/2005/8/layout/vList5"/>
    <dgm:cxn modelId="{42A31A9D-B186-4A86-893D-EA0E6FFFBE3F}" type="presParOf" srcId="{D0223312-245C-497B-A5B0-2A87C6C90B29}" destId="{2B1104D5-5B9D-4C4F-9373-0B71473180FE}" srcOrd="4" destOrd="0" presId="urn:microsoft.com/office/officeart/2005/8/layout/vList5"/>
    <dgm:cxn modelId="{2600F067-9E71-4247-BC32-CD717C74CCF2}" type="presParOf" srcId="{2B1104D5-5B9D-4C4F-9373-0B71473180FE}" destId="{277615A7-09BF-4344-BFE8-FF7EFB83DAF4}" srcOrd="0" destOrd="0" presId="urn:microsoft.com/office/officeart/2005/8/layout/vList5"/>
    <dgm:cxn modelId="{48470F5B-6481-413B-8EAA-F528791CE6C1}" type="presParOf" srcId="{2B1104D5-5B9D-4C4F-9373-0B71473180FE}" destId="{0E3AC166-4C90-4E48-B275-AD589783909F}" srcOrd="1" destOrd="0" presId="urn:microsoft.com/office/officeart/2005/8/layout/vList5"/>
    <dgm:cxn modelId="{F7B5F657-2CFA-41A9-8D42-7AE0309C347F}" type="presParOf" srcId="{D0223312-245C-497B-A5B0-2A87C6C90B29}" destId="{8F1A6C92-99B3-4792-9C82-9864AA1C6A29}" srcOrd="5" destOrd="0" presId="urn:microsoft.com/office/officeart/2005/8/layout/vList5"/>
    <dgm:cxn modelId="{188811D8-D807-43FB-A021-D7017E0A79B2}" type="presParOf" srcId="{D0223312-245C-497B-A5B0-2A87C6C90B29}" destId="{65995BC1-B997-4218-857D-C26CC84C217F}" srcOrd="6" destOrd="0" presId="urn:microsoft.com/office/officeart/2005/8/layout/vList5"/>
    <dgm:cxn modelId="{9C8540C3-3F7A-464F-9922-4DAA3B6D9544}" type="presParOf" srcId="{65995BC1-B997-4218-857D-C26CC84C217F}" destId="{C573957F-C154-4B9F-9347-36098C9907AF}" srcOrd="0" destOrd="0" presId="urn:microsoft.com/office/officeart/2005/8/layout/vList5"/>
    <dgm:cxn modelId="{0C7902F5-718E-4963-95D8-BA77D3CBE407}" type="presParOf" srcId="{65995BC1-B997-4218-857D-C26CC84C217F}" destId="{1F062D3B-055F-4242-9AD3-3427F2482806}" srcOrd="1" destOrd="0" presId="urn:microsoft.com/office/officeart/2005/8/layout/vList5"/>
  </dgm:cxnLst>
  <dgm:bg/>
  <dgm:whole/>
</dgm:dataModel>
</file>

<file path=ppt/diagrams/data2.xml><?xml version="1.0" encoding="utf-8"?>
<dgm:dataModel xmlns:dgm="http://schemas.openxmlformats.org/drawingml/2006/diagram" xmlns:a="http://schemas.openxmlformats.org/drawingml/2006/main">
  <dgm:ptLst>
    <dgm:pt modelId="{953249BA-1650-4F74-A2CC-CD24A9CF3CA0}" type="doc">
      <dgm:prSet loTypeId="urn:microsoft.com/office/officeart/2005/8/layout/vList5" loCatId="list" qsTypeId="urn:microsoft.com/office/officeart/2005/8/quickstyle/simple5" qsCatId="simple" csTypeId="urn:microsoft.com/office/officeart/2005/8/colors/colorful5" csCatId="colorful" phldr="1"/>
      <dgm:spPr/>
      <dgm:t>
        <a:bodyPr/>
        <a:lstStyle/>
        <a:p>
          <a:endParaRPr lang="en-GB"/>
        </a:p>
      </dgm:t>
    </dgm:pt>
    <dgm:pt modelId="{0B2D3BC9-1A12-42EA-9423-C1F246A1E644}">
      <dgm:prSet/>
      <dgm:spPr/>
      <dgm:t>
        <a:bodyPr/>
        <a:lstStyle/>
        <a:p>
          <a:pPr rtl="0"/>
          <a:r>
            <a:rPr lang="en-GB" dirty="0" smtClean="0"/>
            <a:t>1990 to 2007 - Tables</a:t>
          </a:r>
          <a:endParaRPr lang="en-GB" dirty="0"/>
        </a:p>
      </dgm:t>
    </dgm:pt>
    <dgm:pt modelId="{1AA0C559-E450-4613-ACFC-5FFCD9E8060F}" type="parTrans" cxnId="{9E12F661-1C53-4590-9411-DBB91C423E25}">
      <dgm:prSet/>
      <dgm:spPr/>
      <dgm:t>
        <a:bodyPr/>
        <a:lstStyle/>
        <a:p>
          <a:endParaRPr lang="en-GB"/>
        </a:p>
      </dgm:t>
    </dgm:pt>
    <dgm:pt modelId="{9DCDEBC7-A9F0-4F5C-9B55-F7A0C349603C}" type="sibTrans" cxnId="{9E12F661-1C53-4590-9411-DBB91C423E25}">
      <dgm:prSet/>
      <dgm:spPr/>
      <dgm:t>
        <a:bodyPr/>
        <a:lstStyle/>
        <a:p>
          <a:endParaRPr lang="en-GB"/>
        </a:p>
      </dgm:t>
    </dgm:pt>
    <dgm:pt modelId="{89FE2240-AB9B-4E11-AED1-9A55453481EA}">
      <dgm:prSet/>
      <dgm:spPr/>
      <dgm:t>
        <a:bodyPr/>
        <a:lstStyle/>
        <a:p>
          <a:pPr rtl="0"/>
          <a:r>
            <a:rPr lang="en-GB" dirty="0" smtClean="0"/>
            <a:t>Data Access technology remained reasonably static</a:t>
          </a:r>
          <a:endParaRPr lang="en-GB" dirty="0"/>
        </a:p>
      </dgm:t>
    </dgm:pt>
    <dgm:pt modelId="{B069ADBF-A57E-41D0-8E89-B84F837EFC6F}" type="parTrans" cxnId="{29DE1BA6-E052-48FB-84F7-D00D152FDDF8}">
      <dgm:prSet/>
      <dgm:spPr/>
      <dgm:t>
        <a:bodyPr/>
        <a:lstStyle/>
        <a:p>
          <a:endParaRPr lang="en-GB"/>
        </a:p>
      </dgm:t>
    </dgm:pt>
    <dgm:pt modelId="{E8D30E31-0144-476A-8A6F-65613589B8A8}" type="sibTrans" cxnId="{29DE1BA6-E052-48FB-84F7-D00D152FDDF8}">
      <dgm:prSet/>
      <dgm:spPr/>
      <dgm:t>
        <a:bodyPr/>
        <a:lstStyle/>
        <a:p>
          <a:endParaRPr lang="en-GB"/>
        </a:p>
      </dgm:t>
    </dgm:pt>
    <dgm:pt modelId="{267CD600-61E6-401D-91F5-3D900B6883DA}">
      <dgm:prSet/>
      <dgm:spPr/>
      <dgm:t>
        <a:bodyPr/>
        <a:lstStyle/>
        <a:p>
          <a:pPr rtl="0"/>
          <a:r>
            <a:rPr lang="en-GB" dirty="0" smtClean="0"/>
            <a:t>2008 – Objects</a:t>
          </a:r>
          <a:endParaRPr lang="en-GB" dirty="0"/>
        </a:p>
      </dgm:t>
    </dgm:pt>
    <dgm:pt modelId="{E8F6E93F-D075-4DF6-BA87-06831BF0586C}" type="parTrans" cxnId="{51DD14A8-8816-48EC-B575-E652AAC26AC5}">
      <dgm:prSet/>
      <dgm:spPr/>
      <dgm:t>
        <a:bodyPr/>
        <a:lstStyle/>
        <a:p>
          <a:endParaRPr lang="en-GB"/>
        </a:p>
      </dgm:t>
    </dgm:pt>
    <dgm:pt modelId="{849BC8E0-7DAD-4F4C-AD7E-C519700762D4}" type="sibTrans" cxnId="{51DD14A8-8816-48EC-B575-E652AAC26AC5}">
      <dgm:prSet/>
      <dgm:spPr/>
      <dgm:t>
        <a:bodyPr/>
        <a:lstStyle/>
        <a:p>
          <a:endParaRPr lang="en-GB"/>
        </a:p>
      </dgm:t>
    </dgm:pt>
    <dgm:pt modelId="{00610F39-89BD-40E4-81A6-F91E5EA564BD}">
      <dgm:prSet/>
      <dgm:spPr/>
      <dgm:t>
        <a:bodyPr/>
        <a:lstStyle/>
        <a:p>
          <a:pPr rtl="0"/>
          <a:r>
            <a:rPr lang="en-GB" dirty="0" smtClean="0"/>
            <a:t>LINQ – excellent addition to the .NET languages</a:t>
          </a:r>
          <a:endParaRPr lang="en-GB" dirty="0"/>
        </a:p>
      </dgm:t>
    </dgm:pt>
    <dgm:pt modelId="{A4AFE201-BB5D-44D5-AC3D-BFA835366D83}" type="parTrans" cxnId="{4DDACC3D-DD0D-42F1-A3D6-315662D9C256}">
      <dgm:prSet/>
      <dgm:spPr/>
      <dgm:t>
        <a:bodyPr/>
        <a:lstStyle/>
        <a:p>
          <a:endParaRPr lang="en-GB"/>
        </a:p>
      </dgm:t>
    </dgm:pt>
    <dgm:pt modelId="{DE55E190-7AE6-4A27-8A0C-BC7EB12AD0B4}" type="sibTrans" cxnId="{4DDACC3D-DD0D-42F1-A3D6-315662D9C256}">
      <dgm:prSet/>
      <dgm:spPr/>
      <dgm:t>
        <a:bodyPr/>
        <a:lstStyle/>
        <a:p>
          <a:endParaRPr lang="en-GB"/>
        </a:p>
      </dgm:t>
    </dgm:pt>
    <dgm:pt modelId="{BA6F74D7-F2B1-476C-8B47-18524E46A3A8}">
      <dgm:prSet/>
      <dgm:spPr/>
      <dgm:t>
        <a:bodyPr/>
        <a:lstStyle/>
        <a:p>
          <a:pPr rtl="0"/>
          <a:r>
            <a:rPr lang="en-GB" dirty="0" smtClean="0"/>
            <a:t>Entity Framework and the EDM – strategic investment</a:t>
          </a:r>
          <a:endParaRPr lang="en-GB" dirty="0"/>
        </a:p>
      </dgm:t>
    </dgm:pt>
    <dgm:pt modelId="{8665F6E2-5E53-4CAB-9A7E-0BED5B4CF940}" type="parTrans" cxnId="{5D83FB6A-0714-401F-B37D-CF4EDA48FADC}">
      <dgm:prSet/>
      <dgm:spPr/>
      <dgm:t>
        <a:bodyPr/>
        <a:lstStyle/>
        <a:p>
          <a:endParaRPr lang="en-GB"/>
        </a:p>
      </dgm:t>
    </dgm:pt>
    <dgm:pt modelId="{B07BB610-BB1F-459B-9F31-E74292A77F9E}" type="sibTrans" cxnId="{5D83FB6A-0714-401F-B37D-CF4EDA48FADC}">
      <dgm:prSet/>
      <dgm:spPr/>
      <dgm:t>
        <a:bodyPr/>
        <a:lstStyle/>
        <a:p>
          <a:endParaRPr lang="en-GB"/>
        </a:p>
      </dgm:t>
    </dgm:pt>
    <dgm:pt modelId="{4F7818FA-C4D0-42CC-AFE2-702F3662CEA7}">
      <dgm:prSet/>
      <dgm:spPr/>
      <dgm:t>
        <a:bodyPr/>
        <a:lstStyle/>
        <a:p>
          <a:pPr rtl="0"/>
          <a:r>
            <a:rPr lang="en-GB" dirty="0" smtClean="0"/>
            <a:t>Procedural, API access</a:t>
          </a:r>
          <a:endParaRPr lang="en-GB" dirty="0"/>
        </a:p>
      </dgm:t>
    </dgm:pt>
    <dgm:pt modelId="{D8FB908A-62CB-41A3-BB99-360E2F38516C}" type="parTrans" cxnId="{5DE015A7-8AF2-4F87-B909-E27574CAA8DA}">
      <dgm:prSet/>
      <dgm:spPr/>
    </dgm:pt>
    <dgm:pt modelId="{4FFD7B40-F5FF-4054-92EA-04B11842506B}" type="sibTrans" cxnId="{5DE015A7-8AF2-4F87-B909-E27574CAA8DA}">
      <dgm:prSet/>
      <dgm:spPr/>
    </dgm:pt>
    <dgm:pt modelId="{67310345-41F5-4C0A-AF39-5489708A33A5}">
      <dgm:prSet/>
      <dgm:spPr/>
      <dgm:t>
        <a:bodyPr/>
        <a:lstStyle/>
        <a:p>
          <a:pPr rtl="0"/>
          <a:r>
            <a:rPr lang="en-GB" dirty="0" smtClean="0"/>
            <a:t>Surfaced the database schema</a:t>
          </a:r>
          <a:endParaRPr lang="en-GB" dirty="0"/>
        </a:p>
      </dgm:t>
    </dgm:pt>
    <dgm:pt modelId="{ADD674CD-D680-4B45-8E87-4D31A368D5AB}" type="parTrans" cxnId="{9CF9816A-732F-414A-8D08-B35DD796F66C}">
      <dgm:prSet/>
      <dgm:spPr/>
    </dgm:pt>
    <dgm:pt modelId="{6EA42D92-0E2B-468E-89D7-9B10061F90D7}" type="sibTrans" cxnId="{9CF9816A-732F-414A-8D08-B35DD796F66C}">
      <dgm:prSet/>
      <dgm:spPr/>
    </dgm:pt>
    <dgm:pt modelId="{A6F4CC66-B6DE-4D60-BD99-0D16FA732794}">
      <dgm:prSet/>
      <dgm:spPr/>
      <dgm:t>
        <a:bodyPr/>
        <a:lstStyle/>
        <a:p>
          <a:pPr rtl="0"/>
          <a:r>
            <a:rPr lang="en-GB" dirty="0" smtClean="0"/>
            <a:t>Productivity leap</a:t>
          </a:r>
          <a:endParaRPr lang="en-GB" dirty="0"/>
        </a:p>
      </dgm:t>
    </dgm:pt>
    <dgm:pt modelId="{FA0848E1-DA3D-4CFB-A9C7-2580C532CFCB}" type="parTrans" cxnId="{178D1446-43A3-4ADA-AADE-C1682344E15C}">
      <dgm:prSet/>
      <dgm:spPr/>
    </dgm:pt>
    <dgm:pt modelId="{25700F07-AF4D-4E9C-92C5-E5E88046695E}" type="sibTrans" cxnId="{178D1446-43A3-4ADA-AADE-C1682344E15C}">
      <dgm:prSet/>
      <dgm:spPr/>
    </dgm:pt>
    <dgm:pt modelId="{B6892AF8-AAAC-46AA-A2AC-CCD9107D7C66}">
      <dgm:prSet/>
      <dgm:spPr/>
      <dgm:t>
        <a:bodyPr/>
        <a:lstStyle/>
        <a:p>
          <a:pPr rtl="0"/>
          <a:r>
            <a:rPr lang="en-GB" dirty="0" smtClean="0"/>
            <a:t>No clear ORM choice</a:t>
          </a:r>
          <a:endParaRPr lang="en-GB" dirty="0"/>
        </a:p>
      </dgm:t>
    </dgm:pt>
    <dgm:pt modelId="{0FB8F76D-FD7F-4F9A-AF11-21132FC4D2AE}" type="parTrans" cxnId="{DEC4C83B-DB9D-4118-90FF-217CD47D0FB2}">
      <dgm:prSet/>
      <dgm:spPr/>
    </dgm:pt>
    <dgm:pt modelId="{70A3DD34-7B11-4514-B46D-CD7EEFADC717}" type="sibTrans" cxnId="{DEC4C83B-DB9D-4118-90FF-217CD47D0FB2}">
      <dgm:prSet/>
      <dgm:spPr/>
    </dgm:pt>
    <dgm:pt modelId="{ADABD6E2-0444-493E-B00D-77A86B38AFC4}" type="pres">
      <dgm:prSet presAssocID="{953249BA-1650-4F74-A2CC-CD24A9CF3CA0}" presName="Name0" presStyleCnt="0">
        <dgm:presLayoutVars>
          <dgm:dir/>
          <dgm:animLvl val="lvl"/>
          <dgm:resizeHandles val="exact"/>
        </dgm:presLayoutVars>
      </dgm:prSet>
      <dgm:spPr/>
      <dgm:t>
        <a:bodyPr/>
        <a:lstStyle/>
        <a:p>
          <a:endParaRPr lang="en-GB"/>
        </a:p>
      </dgm:t>
    </dgm:pt>
    <dgm:pt modelId="{0881AD29-6A8A-49B9-A9CE-84C12DB2CCB5}" type="pres">
      <dgm:prSet presAssocID="{0B2D3BC9-1A12-42EA-9423-C1F246A1E644}" presName="linNode" presStyleCnt="0"/>
      <dgm:spPr/>
      <dgm:t>
        <a:bodyPr/>
        <a:lstStyle/>
        <a:p>
          <a:endParaRPr lang="en-GB"/>
        </a:p>
      </dgm:t>
    </dgm:pt>
    <dgm:pt modelId="{EC57DA67-E0E7-418F-91B1-58C2CBD28485}" type="pres">
      <dgm:prSet presAssocID="{0B2D3BC9-1A12-42EA-9423-C1F246A1E644}" presName="parentText" presStyleLbl="node1" presStyleIdx="0" presStyleCnt="2">
        <dgm:presLayoutVars>
          <dgm:chMax val="1"/>
          <dgm:bulletEnabled val="1"/>
        </dgm:presLayoutVars>
      </dgm:prSet>
      <dgm:spPr/>
      <dgm:t>
        <a:bodyPr/>
        <a:lstStyle/>
        <a:p>
          <a:endParaRPr lang="en-GB"/>
        </a:p>
      </dgm:t>
    </dgm:pt>
    <dgm:pt modelId="{F42FC825-D87C-4AD1-9B34-C0D84835151A}" type="pres">
      <dgm:prSet presAssocID="{0B2D3BC9-1A12-42EA-9423-C1F246A1E644}" presName="descendantText" presStyleLbl="alignAccFollowNode1" presStyleIdx="0" presStyleCnt="2">
        <dgm:presLayoutVars>
          <dgm:bulletEnabled val="1"/>
        </dgm:presLayoutVars>
      </dgm:prSet>
      <dgm:spPr/>
      <dgm:t>
        <a:bodyPr/>
        <a:lstStyle/>
        <a:p>
          <a:endParaRPr lang="en-GB"/>
        </a:p>
      </dgm:t>
    </dgm:pt>
    <dgm:pt modelId="{0041D74F-362A-47A7-B555-016D0338D035}" type="pres">
      <dgm:prSet presAssocID="{9DCDEBC7-A9F0-4F5C-9B55-F7A0C349603C}" presName="sp" presStyleCnt="0"/>
      <dgm:spPr/>
      <dgm:t>
        <a:bodyPr/>
        <a:lstStyle/>
        <a:p>
          <a:endParaRPr lang="en-GB"/>
        </a:p>
      </dgm:t>
    </dgm:pt>
    <dgm:pt modelId="{BB114C03-8BB3-4276-AAB0-76AB6ACDD713}" type="pres">
      <dgm:prSet presAssocID="{267CD600-61E6-401D-91F5-3D900B6883DA}" presName="linNode" presStyleCnt="0"/>
      <dgm:spPr/>
      <dgm:t>
        <a:bodyPr/>
        <a:lstStyle/>
        <a:p>
          <a:endParaRPr lang="en-GB"/>
        </a:p>
      </dgm:t>
    </dgm:pt>
    <dgm:pt modelId="{E36D77BF-2D25-4710-91DD-E3682C6B78E2}" type="pres">
      <dgm:prSet presAssocID="{267CD600-61E6-401D-91F5-3D900B6883DA}" presName="parentText" presStyleLbl="node1" presStyleIdx="1" presStyleCnt="2">
        <dgm:presLayoutVars>
          <dgm:chMax val="1"/>
          <dgm:bulletEnabled val="1"/>
        </dgm:presLayoutVars>
      </dgm:prSet>
      <dgm:spPr/>
      <dgm:t>
        <a:bodyPr/>
        <a:lstStyle/>
        <a:p>
          <a:endParaRPr lang="en-GB"/>
        </a:p>
      </dgm:t>
    </dgm:pt>
    <dgm:pt modelId="{E317287B-5A33-4044-B935-78D7B349AF7A}" type="pres">
      <dgm:prSet presAssocID="{267CD600-61E6-401D-91F5-3D900B6883DA}" presName="descendantText" presStyleLbl="alignAccFollowNode1" presStyleIdx="1" presStyleCnt="2">
        <dgm:presLayoutVars>
          <dgm:bulletEnabled val="1"/>
        </dgm:presLayoutVars>
      </dgm:prSet>
      <dgm:spPr/>
      <dgm:t>
        <a:bodyPr/>
        <a:lstStyle/>
        <a:p>
          <a:endParaRPr lang="en-GB"/>
        </a:p>
      </dgm:t>
    </dgm:pt>
  </dgm:ptLst>
  <dgm:cxnLst>
    <dgm:cxn modelId="{4DDACC3D-DD0D-42F1-A3D6-315662D9C256}" srcId="{267CD600-61E6-401D-91F5-3D900B6883DA}" destId="{00610F39-89BD-40E4-81A6-F91E5EA564BD}" srcOrd="0" destOrd="0" parTransId="{A4AFE201-BB5D-44D5-AC3D-BFA835366D83}" sibTransId="{DE55E190-7AE6-4A27-8A0C-BC7EB12AD0B4}"/>
    <dgm:cxn modelId="{8E693A61-E6A0-4A5F-A4BC-AC4D44D51E36}" type="presOf" srcId="{BA6F74D7-F2B1-476C-8B47-18524E46A3A8}" destId="{E317287B-5A33-4044-B935-78D7B349AF7A}" srcOrd="0" destOrd="1" presId="urn:microsoft.com/office/officeart/2005/8/layout/vList5"/>
    <dgm:cxn modelId="{29DE1BA6-E052-48FB-84F7-D00D152FDDF8}" srcId="{0B2D3BC9-1A12-42EA-9423-C1F246A1E644}" destId="{89FE2240-AB9B-4E11-AED1-9A55453481EA}" srcOrd="0" destOrd="0" parTransId="{B069ADBF-A57E-41D0-8E89-B84F837EFC6F}" sibTransId="{E8D30E31-0144-476A-8A6F-65613589B8A8}"/>
    <dgm:cxn modelId="{CE194883-0433-4EB1-8549-36DE7D38DAA8}" type="presOf" srcId="{267CD600-61E6-401D-91F5-3D900B6883DA}" destId="{E36D77BF-2D25-4710-91DD-E3682C6B78E2}" srcOrd="0" destOrd="0" presId="urn:microsoft.com/office/officeart/2005/8/layout/vList5"/>
    <dgm:cxn modelId="{50AC06CB-BCE9-408F-91CE-868C837E5113}" type="presOf" srcId="{4F7818FA-C4D0-42CC-AFE2-702F3662CEA7}" destId="{F42FC825-D87C-4AD1-9B34-C0D84835151A}" srcOrd="0" destOrd="1" presId="urn:microsoft.com/office/officeart/2005/8/layout/vList5"/>
    <dgm:cxn modelId="{9CF9816A-732F-414A-8D08-B35DD796F66C}" srcId="{0B2D3BC9-1A12-42EA-9423-C1F246A1E644}" destId="{67310345-41F5-4C0A-AF39-5489708A33A5}" srcOrd="2" destOrd="0" parTransId="{ADD674CD-D680-4B45-8E87-4D31A368D5AB}" sibTransId="{6EA42D92-0E2B-468E-89D7-9B10061F90D7}"/>
    <dgm:cxn modelId="{46E427DB-36F7-4A8A-B074-74BDF1BBA1C0}" type="presOf" srcId="{B6892AF8-AAAC-46AA-A2AC-CCD9107D7C66}" destId="{F42FC825-D87C-4AD1-9B34-C0D84835151A}" srcOrd="0" destOrd="3" presId="urn:microsoft.com/office/officeart/2005/8/layout/vList5"/>
    <dgm:cxn modelId="{30BD6E75-4965-4B29-B1F2-4DD2FC7E7903}" type="presOf" srcId="{A6F4CC66-B6DE-4D60-BD99-0D16FA732794}" destId="{E317287B-5A33-4044-B935-78D7B349AF7A}" srcOrd="0" destOrd="2" presId="urn:microsoft.com/office/officeart/2005/8/layout/vList5"/>
    <dgm:cxn modelId="{D183D41B-E4F0-484C-B981-65549700C84B}" type="presOf" srcId="{00610F39-89BD-40E4-81A6-F91E5EA564BD}" destId="{E317287B-5A33-4044-B935-78D7B349AF7A}" srcOrd="0" destOrd="0" presId="urn:microsoft.com/office/officeart/2005/8/layout/vList5"/>
    <dgm:cxn modelId="{178D1446-43A3-4ADA-AADE-C1682344E15C}" srcId="{267CD600-61E6-401D-91F5-3D900B6883DA}" destId="{A6F4CC66-B6DE-4D60-BD99-0D16FA732794}" srcOrd="2" destOrd="0" parTransId="{FA0848E1-DA3D-4CFB-A9C7-2580C532CFCB}" sibTransId="{25700F07-AF4D-4E9C-92C5-E5E88046695E}"/>
    <dgm:cxn modelId="{51DD14A8-8816-48EC-B575-E652AAC26AC5}" srcId="{953249BA-1650-4F74-A2CC-CD24A9CF3CA0}" destId="{267CD600-61E6-401D-91F5-3D900B6883DA}" srcOrd="1" destOrd="0" parTransId="{E8F6E93F-D075-4DF6-BA87-06831BF0586C}" sibTransId="{849BC8E0-7DAD-4F4C-AD7E-C519700762D4}"/>
    <dgm:cxn modelId="{5D83FB6A-0714-401F-B37D-CF4EDA48FADC}" srcId="{267CD600-61E6-401D-91F5-3D900B6883DA}" destId="{BA6F74D7-F2B1-476C-8B47-18524E46A3A8}" srcOrd="1" destOrd="0" parTransId="{8665F6E2-5E53-4CAB-9A7E-0BED5B4CF940}" sibTransId="{B07BB610-BB1F-459B-9F31-E74292A77F9E}"/>
    <dgm:cxn modelId="{4303589C-E7CB-4E89-ABB5-B11E7BE91BA3}" type="presOf" srcId="{0B2D3BC9-1A12-42EA-9423-C1F246A1E644}" destId="{EC57DA67-E0E7-418F-91B1-58C2CBD28485}" srcOrd="0" destOrd="0" presId="urn:microsoft.com/office/officeart/2005/8/layout/vList5"/>
    <dgm:cxn modelId="{55A5FC6F-88F3-43DB-AF72-892242448FAD}" type="presOf" srcId="{953249BA-1650-4F74-A2CC-CD24A9CF3CA0}" destId="{ADABD6E2-0444-493E-B00D-77A86B38AFC4}" srcOrd="0" destOrd="0" presId="urn:microsoft.com/office/officeart/2005/8/layout/vList5"/>
    <dgm:cxn modelId="{5DE015A7-8AF2-4F87-B909-E27574CAA8DA}" srcId="{0B2D3BC9-1A12-42EA-9423-C1F246A1E644}" destId="{4F7818FA-C4D0-42CC-AFE2-702F3662CEA7}" srcOrd="1" destOrd="0" parTransId="{D8FB908A-62CB-41A3-BB99-360E2F38516C}" sibTransId="{4FFD7B40-F5FF-4054-92EA-04B11842506B}"/>
    <dgm:cxn modelId="{4C7866C0-D445-4E1C-B6FF-C4F1A6748472}" type="presOf" srcId="{89FE2240-AB9B-4E11-AED1-9A55453481EA}" destId="{F42FC825-D87C-4AD1-9B34-C0D84835151A}" srcOrd="0" destOrd="0" presId="urn:microsoft.com/office/officeart/2005/8/layout/vList5"/>
    <dgm:cxn modelId="{DEC4C83B-DB9D-4118-90FF-217CD47D0FB2}" srcId="{0B2D3BC9-1A12-42EA-9423-C1F246A1E644}" destId="{B6892AF8-AAAC-46AA-A2AC-CCD9107D7C66}" srcOrd="3" destOrd="0" parTransId="{0FB8F76D-FD7F-4F9A-AF11-21132FC4D2AE}" sibTransId="{70A3DD34-7B11-4514-B46D-CD7EEFADC717}"/>
    <dgm:cxn modelId="{3223C0FF-41F9-445C-965C-4B94DDA1BAF9}" type="presOf" srcId="{67310345-41F5-4C0A-AF39-5489708A33A5}" destId="{F42FC825-D87C-4AD1-9B34-C0D84835151A}" srcOrd="0" destOrd="2" presId="urn:microsoft.com/office/officeart/2005/8/layout/vList5"/>
    <dgm:cxn modelId="{9E12F661-1C53-4590-9411-DBB91C423E25}" srcId="{953249BA-1650-4F74-A2CC-CD24A9CF3CA0}" destId="{0B2D3BC9-1A12-42EA-9423-C1F246A1E644}" srcOrd="0" destOrd="0" parTransId="{1AA0C559-E450-4613-ACFC-5FFCD9E8060F}" sibTransId="{9DCDEBC7-A9F0-4F5C-9B55-F7A0C349603C}"/>
    <dgm:cxn modelId="{59BEE0FA-495C-4E60-944B-534BA2E353B4}" type="presParOf" srcId="{ADABD6E2-0444-493E-B00D-77A86B38AFC4}" destId="{0881AD29-6A8A-49B9-A9CE-84C12DB2CCB5}" srcOrd="0" destOrd="0" presId="urn:microsoft.com/office/officeart/2005/8/layout/vList5"/>
    <dgm:cxn modelId="{119A92F7-C64E-415E-AE37-7631D24A2B14}" type="presParOf" srcId="{0881AD29-6A8A-49B9-A9CE-84C12DB2CCB5}" destId="{EC57DA67-E0E7-418F-91B1-58C2CBD28485}" srcOrd="0" destOrd="0" presId="urn:microsoft.com/office/officeart/2005/8/layout/vList5"/>
    <dgm:cxn modelId="{6CB31AC7-2BC0-44F7-8A48-8F68D4F5BA79}" type="presParOf" srcId="{0881AD29-6A8A-49B9-A9CE-84C12DB2CCB5}" destId="{F42FC825-D87C-4AD1-9B34-C0D84835151A}" srcOrd="1" destOrd="0" presId="urn:microsoft.com/office/officeart/2005/8/layout/vList5"/>
    <dgm:cxn modelId="{6F698EAE-408E-494A-92F9-237B62EEF49A}" type="presParOf" srcId="{ADABD6E2-0444-493E-B00D-77A86B38AFC4}" destId="{0041D74F-362A-47A7-B555-016D0338D035}" srcOrd="1" destOrd="0" presId="urn:microsoft.com/office/officeart/2005/8/layout/vList5"/>
    <dgm:cxn modelId="{720C2DD9-018C-476C-A9E4-06D0E2D832E0}" type="presParOf" srcId="{ADABD6E2-0444-493E-B00D-77A86B38AFC4}" destId="{BB114C03-8BB3-4276-AAB0-76AB6ACDD713}" srcOrd="2" destOrd="0" presId="urn:microsoft.com/office/officeart/2005/8/layout/vList5"/>
    <dgm:cxn modelId="{C114F616-3D8E-4807-BBDC-349B05C6DE94}" type="presParOf" srcId="{BB114C03-8BB3-4276-AAB0-76AB6ACDD713}" destId="{E36D77BF-2D25-4710-91DD-E3682C6B78E2}" srcOrd="0" destOrd="0" presId="urn:microsoft.com/office/officeart/2005/8/layout/vList5"/>
    <dgm:cxn modelId="{0FFC1318-CDED-49FD-AF91-71142B4151B7}" type="presParOf" srcId="{BB114C03-8BB3-4276-AAB0-76AB6ACDD713}" destId="{E317287B-5A33-4044-B935-78D7B349AF7A}" srcOrd="1" destOrd="0" presId="urn:microsoft.com/office/officeart/2005/8/layout/vList5"/>
  </dgm:cxnLst>
  <dgm:bg/>
  <dgm:whole/>
</dgm:dataModel>
</file>

<file path=ppt/diagrams/data3.xml><?xml version="1.0" encoding="utf-8"?>
<dgm:dataModel xmlns:dgm="http://schemas.openxmlformats.org/drawingml/2006/diagram" xmlns:a="http://schemas.openxmlformats.org/drawingml/2006/main">
  <dgm:ptLst>
    <dgm:pt modelId="{9D8BF2A7-56AC-4A58-84EA-96BF4664087B}" type="doc">
      <dgm:prSet loTypeId="urn:microsoft.com/office/officeart/2005/8/layout/vList2" loCatId="list" qsTypeId="urn:microsoft.com/office/officeart/2005/8/quickstyle/simple3" qsCatId="simple" csTypeId="urn:microsoft.com/office/officeart/2005/8/colors/colorful5" csCatId="colorful"/>
      <dgm:spPr/>
      <dgm:t>
        <a:bodyPr/>
        <a:lstStyle/>
        <a:p>
          <a:endParaRPr lang="en-GB"/>
        </a:p>
      </dgm:t>
    </dgm:pt>
    <dgm:pt modelId="{17536551-A01E-4A44-B7CD-C38101E2BCFE}">
      <dgm:prSet/>
      <dgm:spPr/>
      <dgm:t>
        <a:bodyPr/>
        <a:lstStyle/>
        <a:p>
          <a:pPr rtl="0"/>
          <a:r>
            <a:rPr lang="en-GB" dirty="0" smtClean="0"/>
            <a:t>EDM  = Entity Data Model</a:t>
          </a:r>
          <a:endParaRPr lang="en-GB" dirty="0"/>
        </a:p>
      </dgm:t>
    </dgm:pt>
    <dgm:pt modelId="{D8BA6E0F-4523-42CD-826C-B4B2DAF1BE9D}" type="parTrans" cxnId="{11BB7D12-A932-4DFD-8846-9FFF9B67941D}">
      <dgm:prSet/>
      <dgm:spPr/>
      <dgm:t>
        <a:bodyPr/>
        <a:lstStyle/>
        <a:p>
          <a:endParaRPr lang="en-GB"/>
        </a:p>
      </dgm:t>
    </dgm:pt>
    <dgm:pt modelId="{AEF96D58-4768-4BC1-B121-9AEEC5BFDDB3}" type="sibTrans" cxnId="{11BB7D12-A932-4DFD-8846-9FFF9B67941D}">
      <dgm:prSet/>
      <dgm:spPr/>
      <dgm:t>
        <a:bodyPr/>
        <a:lstStyle/>
        <a:p>
          <a:endParaRPr lang="en-GB"/>
        </a:p>
      </dgm:t>
    </dgm:pt>
    <dgm:pt modelId="{271966AA-1060-472A-854F-085CFD5C079D}">
      <dgm:prSet/>
      <dgm:spPr/>
      <dgm:t>
        <a:bodyPr/>
        <a:lstStyle/>
        <a:p>
          <a:pPr rtl="0"/>
          <a:r>
            <a:rPr lang="en-GB" dirty="0" smtClean="0"/>
            <a:t>EF = ADO.NET Entity Framework</a:t>
          </a:r>
          <a:endParaRPr lang="en-GB" dirty="0"/>
        </a:p>
      </dgm:t>
    </dgm:pt>
    <dgm:pt modelId="{180EF562-BCAC-4249-8FC6-CB35C35EBB20}" type="parTrans" cxnId="{583A1C15-16C1-4665-9DB1-CE7B2ADA43A5}">
      <dgm:prSet/>
      <dgm:spPr/>
      <dgm:t>
        <a:bodyPr/>
        <a:lstStyle/>
        <a:p>
          <a:endParaRPr lang="en-GB"/>
        </a:p>
      </dgm:t>
    </dgm:pt>
    <dgm:pt modelId="{2462C537-4291-440A-9EE7-4FF49C1479DF}" type="sibTrans" cxnId="{583A1C15-16C1-4665-9DB1-CE7B2ADA43A5}">
      <dgm:prSet/>
      <dgm:spPr/>
      <dgm:t>
        <a:bodyPr/>
        <a:lstStyle/>
        <a:p>
          <a:endParaRPr lang="en-GB"/>
        </a:p>
      </dgm:t>
    </dgm:pt>
    <dgm:pt modelId="{C856CB48-F960-4131-A22D-B8670B2DD04C}">
      <dgm:prSet/>
      <dgm:spPr/>
      <dgm:t>
        <a:bodyPr/>
        <a:lstStyle/>
        <a:p>
          <a:pPr rtl="0"/>
          <a:r>
            <a:rPr lang="en-GB" dirty="0" smtClean="0"/>
            <a:t>ESQL = Entity SQL</a:t>
          </a:r>
          <a:endParaRPr lang="en-GB" dirty="0"/>
        </a:p>
      </dgm:t>
    </dgm:pt>
    <dgm:pt modelId="{6674BE91-243A-4503-9AEC-A88A588E54C3}" type="parTrans" cxnId="{AB9980D9-2427-41A0-98C3-9724316C3085}">
      <dgm:prSet/>
      <dgm:spPr/>
      <dgm:t>
        <a:bodyPr/>
        <a:lstStyle/>
        <a:p>
          <a:endParaRPr lang="en-GB"/>
        </a:p>
      </dgm:t>
    </dgm:pt>
    <dgm:pt modelId="{DFE203FE-7311-4B2B-8BA1-51B4F270299A}" type="sibTrans" cxnId="{AB9980D9-2427-41A0-98C3-9724316C3085}">
      <dgm:prSet/>
      <dgm:spPr/>
      <dgm:t>
        <a:bodyPr/>
        <a:lstStyle/>
        <a:p>
          <a:endParaRPr lang="en-GB"/>
        </a:p>
      </dgm:t>
    </dgm:pt>
    <dgm:pt modelId="{40C2026D-2438-42FF-9509-E7DCF7D5DE0F}">
      <dgm:prSet/>
      <dgm:spPr/>
      <dgm:t>
        <a:bodyPr/>
        <a:lstStyle/>
        <a:p>
          <a:pPr rtl="0"/>
          <a:r>
            <a:rPr lang="en-GB" dirty="0" smtClean="0"/>
            <a:t>LINQ = Language Integrated Query</a:t>
          </a:r>
          <a:endParaRPr lang="en-GB" dirty="0"/>
        </a:p>
      </dgm:t>
    </dgm:pt>
    <dgm:pt modelId="{031C7AAC-54EB-4A38-828A-FB91CD8AEF71}" type="parTrans" cxnId="{5C8652BF-50A4-496E-9A0E-FDFEAD95191B}">
      <dgm:prSet/>
      <dgm:spPr/>
      <dgm:t>
        <a:bodyPr/>
        <a:lstStyle/>
        <a:p>
          <a:endParaRPr lang="en-GB"/>
        </a:p>
      </dgm:t>
    </dgm:pt>
    <dgm:pt modelId="{8C0C4BFC-4ED5-4D04-914C-64528A8834D9}" type="sibTrans" cxnId="{5C8652BF-50A4-496E-9A0E-FDFEAD95191B}">
      <dgm:prSet/>
      <dgm:spPr/>
      <dgm:t>
        <a:bodyPr/>
        <a:lstStyle/>
        <a:p>
          <a:endParaRPr lang="en-GB"/>
        </a:p>
      </dgm:t>
    </dgm:pt>
    <dgm:pt modelId="{F18BF8EB-1907-4F78-9035-52326E10CC27}">
      <dgm:prSet/>
      <dgm:spPr/>
      <dgm:t>
        <a:bodyPr/>
        <a:lstStyle/>
        <a:p>
          <a:pPr rtl="0"/>
          <a:r>
            <a:rPr lang="en-GB" dirty="0" smtClean="0"/>
            <a:t>CSDL = Conceptual Schema Definition Language</a:t>
          </a:r>
          <a:endParaRPr lang="en-GB" dirty="0"/>
        </a:p>
      </dgm:t>
    </dgm:pt>
    <dgm:pt modelId="{B7B65B68-C103-445E-8DCF-3586960F3819}" type="parTrans" cxnId="{8B47C980-92C8-4827-9457-0839B98C6CA4}">
      <dgm:prSet/>
      <dgm:spPr/>
      <dgm:t>
        <a:bodyPr/>
        <a:lstStyle/>
        <a:p>
          <a:endParaRPr lang="en-GB"/>
        </a:p>
      </dgm:t>
    </dgm:pt>
    <dgm:pt modelId="{E4226DFA-A0EA-4ABA-B112-A299093B8ADE}" type="sibTrans" cxnId="{8B47C980-92C8-4827-9457-0839B98C6CA4}">
      <dgm:prSet/>
      <dgm:spPr/>
      <dgm:t>
        <a:bodyPr/>
        <a:lstStyle/>
        <a:p>
          <a:endParaRPr lang="en-GB"/>
        </a:p>
      </dgm:t>
    </dgm:pt>
    <dgm:pt modelId="{2542E8D7-C7DA-4A6E-B731-52AE5251EB6F}">
      <dgm:prSet/>
      <dgm:spPr/>
      <dgm:t>
        <a:bodyPr/>
        <a:lstStyle/>
        <a:p>
          <a:pPr rtl="0"/>
          <a:r>
            <a:rPr lang="en-GB" dirty="0" smtClean="0"/>
            <a:t>SSDL = Store Schema Definition Language</a:t>
          </a:r>
          <a:endParaRPr lang="en-GB" dirty="0"/>
        </a:p>
      </dgm:t>
    </dgm:pt>
    <dgm:pt modelId="{6F8D6A66-C6A5-43A2-83A8-0E0DFDD2C752}" type="parTrans" cxnId="{76FE069F-4E2F-47AD-8A1B-6670A9DAC824}">
      <dgm:prSet/>
      <dgm:spPr/>
      <dgm:t>
        <a:bodyPr/>
        <a:lstStyle/>
        <a:p>
          <a:endParaRPr lang="en-GB"/>
        </a:p>
      </dgm:t>
    </dgm:pt>
    <dgm:pt modelId="{1E24053B-F76F-45B1-9601-9B69CB1F00B0}" type="sibTrans" cxnId="{76FE069F-4E2F-47AD-8A1B-6670A9DAC824}">
      <dgm:prSet/>
      <dgm:spPr/>
      <dgm:t>
        <a:bodyPr/>
        <a:lstStyle/>
        <a:p>
          <a:endParaRPr lang="en-GB"/>
        </a:p>
      </dgm:t>
    </dgm:pt>
    <dgm:pt modelId="{A96D17EA-C1DB-4FB0-B9BD-25C8D85F63F9}">
      <dgm:prSet/>
      <dgm:spPr/>
      <dgm:t>
        <a:bodyPr/>
        <a:lstStyle/>
        <a:p>
          <a:pPr rtl="0"/>
          <a:r>
            <a:rPr lang="en-GB" dirty="0" smtClean="0"/>
            <a:t>MSDL = Mapping Schema Definition Language</a:t>
          </a:r>
          <a:endParaRPr lang="en-GB" dirty="0"/>
        </a:p>
      </dgm:t>
    </dgm:pt>
    <dgm:pt modelId="{C9CCC61D-51C8-4A26-94C9-E64EEDD8E572}" type="parTrans" cxnId="{7332C8AB-7B8F-4063-A798-EBB6E47E152E}">
      <dgm:prSet/>
      <dgm:spPr/>
      <dgm:t>
        <a:bodyPr/>
        <a:lstStyle/>
        <a:p>
          <a:endParaRPr lang="en-GB"/>
        </a:p>
      </dgm:t>
    </dgm:pt>
    <dgm:pt modelId="{5BC841D3-66C2-4096-AF65-529690C156F2}" type="sibTrans" cxnId="{7332C8AB-7B8F-4063-A798-EBB6E47E152E}">
      <dgm:prSet/>
      <dgm:spPr/>
      <dgm:t>
        <a:bodyPr/>
        <a:lstStyle/>
        <a:p>
          <a:endParaRPr lang="en-GB"/>
        </a:p>
      </dgm:t>
    </dgm:pt>
    <dgm:pt modelId="{556580F1-1069-485A-9AC4-99E2205C2BED}">
      <dgm:prSet/>
      <dgm:spPr/>
      <dgm:t>
        <a:bodyPr/>
        <a:lstStyle/>
        <a:p>
          <a:pPr rtl="0"/>
          <a:r>
            <a:rPr lang="en-GB" dirty="0" smtClean="0"/>
            <a:t>Lambda Syntax = </a:t>
          </a:r>
          <a:r>
            <a:rPr lang="en-GB" dirty="0" err="1" smtClean="0"/>
            <a:t>customer.Select</a:t>
          </a:r>
          <a:r>
            <a:rPr lang="en-GB" dirty="0" smtClean="0"/>
            <a:t>(...)</a:t>
          </a:r>
          <a:endParaRPr lang="en-GB" dirty="0"/>
        </a:p>
      </dgm:t>
    </dgm:pt>
    <dgm:pt modelId="{AC44E2E1-D2C9-444F-B981-F3EAC303C7A5}" type="parTrans" cxnId="{B7F27299-3DB9-45AC-BAE2-2008AC718D0A}">
      <dgm:prSet/>
      <dgm:spPr/>
      <dgm:t>
        <a:bodyPr/>
        <a:lstStyle/>
        <a:p>
          <a:endParaRPr lang="en-GB"/>
        </a:p>
      </dgm:t>
    </dgm:pt>
    <dgm:pt modelId="{E0A1188B-626C-4D9F-938A-BC5781D8FDA6}" type="sibTrans" cxnId="{B7F27299-3DB9-45AC-BAE2-2008AC718D0A}">
      <dgm:prSet/>
      <dgm:spPr/>
      <dgm:t>
        <a:bodyPr/>
        <a:lstStyle/>
        <a:p>
          <a:endParaRPr lang="en-GB"/>
        </a:p>
      </dgm:t>
    </dgm:pt>
    <dgm:pt modelId="{C0087BA3-659C-42FE-A361-6100F03BCD48}">
      <dgm:prSet/>
      <dgm:spPr/>
      <dgm:t>
        <a:bodyPr/>
        <a:lstStyle/>
        <a:p>
          <a:pPr rtl="0"/>
          <a:r>
            <a:rPr lang="en-GB" dirty="0" smtClean="0"/>
            <a:t>Comprehension Syntax = from c in customer ...</a:t>
          </a:r>
          <a:endParaRPr lang="en-GB" dirty="0"/>
        </a:p>
      </dgm:t>
    </dgm:pt>
    <dgm:pt modelId="{C1377CD1-781E-48E4-8CF7-74FFFB4394E0}" type="parTrans" cxnId="{231AFF33-2ECF-4C68-BCCF-66D5B6F0F249}">
      <dgm:prSet/>
      <dgm:spPr/>
      <dgm:t>
        <a:bodyPr/>
        <a:lstStyle/>
        <a:p>
          <a:endParaRPr lang="en-GB"/>
        </a:p>
      </dgm:t>
    </dgm:pt>
    <dgm:pt modelId="{32AE2F86-77DA-49A2-BF25-12BBE7769E2B}" type="sibTrans" cxnId="{231AFF33-2ECF-4C68-BCCF-66D5B6F0F249}">
      <dgm:prSet/>
      <dgm:spPr/>
      <dgm:t>
        <a:bodyPr/>
        <a:lstStyle/>
        <a:p>
          <a:endParaRPr lang="en-GB"/>
        </a:p>
      </dgm:t>
    </dgm:pt>
    <dgm:pt modelId="{39B852FE-64C4-45AB-AF3B-509640E006D6}">
      <dgm:prSet/>
      <dgm:spPr/>
      <dgm:t>
        <a:bodyPr/>
        <a:lstStyle/>
        <a:p>
          <a:pPr rtl="0"/>
          <a:r>
            <a:rPr lang="en-GB" dirty="0" smtClean="0"/>
            <a:t>SQL = Structured Query Language </a:t>
          </a:r>
          <a:r>
            <a:rPr lang="en-GB" dirty="0" smtClean="0">
              <a:sym typeface="Wingdings"/>
            </a:rPr>
            <a:t></a:t>
          </a:r>
          <a:endParaRPr lang="en-GB" dirty="0"/>
        </a:p>
      </dgm:t>
    </dgm:pt>
    <dgm:pt modelId="{525BEF17-F8BF-46DE-AF9D-6229F5C72122}" type="parTrans" cxnId="{22C5C514-40F0-4B50-A372-2118E6386A3D}">
      <dgm:prSet/>
      <dgm:spPr/>
      <dgm:t>
        <a:bodyPr/>
        <a:lstStyle/>
        <a:p>
          <a:endParaRPr lang="en-GB"/>
        </a:p>
      </dgm:t>
    </dgm:pt>
    <dgm:pt modelId="{0FBDC8B8-9EF4-4182-B0CB-BCE183FFFDAC}" type="sibTrans" cxnId="{22C5C514-40F0-4B50-A372-2118E6386A3D}">
      <dgm:prSet/>
      <dgm:spPr/>
      <dgm:t>
        <a:bodyPr/>
        <a:lstStyle/>
        <a:p>
          <a:endParaRPr lang="en-GB"/>
        </a:p>
      </dgm:t>
    </dgm:pt>
    <dgm:pt modelId="{035E7EA5-200F-4AFA-84D0-CF14B5EB6ADF}" type="pres">
      <dgm:prSet presAssocID="{9D8BF2A7-56AC-4A58-84EA-96BF4664087B}" presName="linear" presStyleCnt="0">
        <dgm:presLayoutVars>
          <dgm:animLvl val="lvl"/>
          <dgm:resizeHandles val="exact"/>
        </dgm:presLayoutVars>
      </dgm:prSet>
      <dgm:spPr/>
      <dgm:t>
        <a:bodyPr/>
        <a:lstStyle/>
        <a:p>
          <a:endParaRPr lang="en-GB"/>
        </a:p>
      </dgm:t>
    </dgm:pt>
    <dgm:pt modelId="{28034758-A682-4582-AA78-8DFB003EB4B0}" type="pres">
      <dgm:prSet presAssocID="{17536551-A01E-4A44-B7CD-C38101E2BCFE}" presName="parentText" presStyleLbl="node1" presStyleIdx="0" presStyleCnt="10">
        <dgm:presLayoutVars>
          <dgm:chMax val="0"/>
          <dgm:bulletEnabled val="1"/>
        </dgm:presLayoutVars>
      </dgm:prSet>
      <dgm:spPr/>
      <dgm:t>
        <a:bodyPr/>
        <a:lstStyle/>
        <a:p>
          <a:endParaRPr lang="en-GB"/>
        </a:p>
      </dgm:t>
    </dgm:pt>
    <dgm:pt modelId="{C41CFFA8-BEA6-4F20-8393-CAD46278343D}" type="pres">
      <dgm:prSet presAssocID="{AEF96D58-4768-4BC1-B121-9AEEC5BFDDB3}" presName="spacer" presStyleCnt="0"/>
      <dgm:spPr/>
    </dgm:pt>
    <dgm:pt modelId="{306703BD-0D5C-4EF5-9D57-C771D63BF332}" type="pres">
      <dgm:prSet presAssocID="{271966AA-1060-472A-854F-085CFD5C079D}" presName="parentText" presStyleLbl="node1" presStyleIdx="1" presStyleCnt="10">
        <dgm:presLayoutVars>
          <dgm:chMax val="0"/>
          <dgm:bulletEnabled val="1"/>
        </dgm:presLayoutVars>
      </dgm:prSet>
      <dgm:spPr/>
      <dgm:t>
        <a:bodyPr/>
        <a:lstStyle/>
        <a:p>
          <a:endParaRPr lang="en-GB"/>
        </a:p>
      </dgm:t>
    </dgm:pt>
    <dgm:pt modelId="{91818C22-B412-4376-AB1A-7228C50BC2EF}" type="pres">
      <dgm:prSet presAssocID="{2462C537-4291-440A-9EE7-4FF49C1479DF}" presName="spacer" presStyleCnt="0"/>
      <dgm:spPr/>
    </dgm:pt>
    <dgm:pt modelId="{AD76C9F8-5B58-4BFD-915C-C6DFA0B9347F}" type="pres">
      <dgm:prSet presAssocID="{C856CB48-F960-4131-A22D-B8670B2DD04C}" presName="parentText" presStyleLbl="node1" presStyleIdx="2" presStyleCnt="10">
        <dgm:presLayoutVars>
          <dgm:chMax val="0"/>
          <dgm:bulletEnabled val="1"/>
        </dgm:presLayoutVars>
      </dgm:prSet>
      <dgm:spPr/>
      <dgm:t>
        <a:bodyPr/>
        <a:lstStyle/>
        <a:p>
          <a:endParaRPr lang="en-GB"/>
        </a:p>
      </dgm:t>
    </dgm:pt>
    <dgm:pt modelId="{B93299F8-6236-4DA8-85C5-62BF59A2820A}" type="pres">
      <dgm:prSet presAssocID="{DFE203FE-7311-4B2B-8BA1-51B4F270299A}" presName="spacer" presStyleCnt="0"/>
      <dgm:spPr/>
    </dgm:pt>
    <dgm:pt modelId="{EC797D18-218F-435A-A524-D95AC3A12996}" type="pres">
      <dgm:prSet presAssocID="{40C2026D-2438-42FF-9509-E7DCF7D5DE0F}" presName="parentText" presStyleLbl="node1" presStyleIdx="3" presStyleCnt="10">
        <dgm:presLayoutVars>
          <dgm:chMax val="0"/>
          <dgm:bulletEnabled val="1"/>
        </dgm:presLayoutVars>
      </dgm:prSet>
      <dgm:spPr/>
      <dgm:t>
        <a:bodyPr/>
        <a:lstStyle/>
        <a:p>
          <a:endParaRPr lang="en-GB"/>
        </a:p>
      </dgm:t>
    </dgm:pt>
    <dgm:pt modelId="{38D857AF-55D3-4D62-B019-08C3AB7D24ED}" type="pres">
      <dgm:prSet presAssocID="{8C0C4BFC-4ED5-4D04-914C-64528A8834D9}" presName="spacer" presStyleCnt="0"/>
      <dgm:spPr/>
    </dgm:pt>
    <dgm:pt modelId="{90BA69EC-F793-454F-A34F-A52C51C73246}" type="pres">
      <dgm:prSet presAssocID="{F18BF8EB-1907-4F78-9035-52326E10CC27}" presName="parentText" presStyleLbl="node1" presStyleIdx="4" presStyleCnt="10">
        <dgm:presLayoutVars>
          <dgm:chMax val="0"/>
          <dgm:bulletEnabled val="1"/>
        </dgm:presLayoutVars>
      </dgm:prSet>
      <dgm:spPr/>
      <dgm:t>
        <a:bodyPr/>
        <a:lstStyle/>
        <a:p>
          <a:endParaRPr lang="en-GB"/>
        </a:p>
      </dgm:t>
    </dgm:pt>
    <dgm:pt modelId="{B3A3D76D-D040-4BFE-8038-D67B589817D5}" type="pres">
      <dgm:prSet presAssocID="{E4226DFA-A0EA-4ABA-B112-A299093B8ADE}" presName="spacer" presStyleCnt="0"/>
      <dgm:spPr/>
    </dgm:pt>
    <dgm:pt modelId="{7462FB07-5B31-4358-947F-C628FEB29197}" type="pres">
      <dgm:prSet presAssocID="{2542E8D7-C7DA-4A6E-B731-52AE5251EB6F}" presName="parentText" presStyleLbl="node1" presStyleIdx="5" presStyleCnt="10">
        <dgm:presLayoutVars>
          <dgm:chMax val="0"/>
          <dgm:bulletEnabled val="1"/>
        </dgm:presLayoutVars>
      </dgm:prSet>
      <dgm:spPr/>
      <dgm:t>
        <a:bodyPr/>
        <a:lstStyle/>
        <a:p>
          <a:endParaRPr lang="en-GB"/>
        </a:p>
      </dgm:t>
    </dgm:pt>
    <dgm:pt modelId="{3F72C5EA-C1A3-4A6F-8E8D-FD6520C565FE}" type="pres">
      <dgm:prSet presAssocID="{1E24053B-F76F-45B1-9601-9B69CB1F00B0}" presName="spacer" presStyleCnt="0"/>
      <dgm:spPr/>
    </dgm:pt>
    <dgm:pt modelId="{A2A26301-D31E-4BEA-8763-3DC2789C6BD3}" type="pres">
      <dgm:prSet presAssocID="{A96D17EA-C1DB-4FB0-B9BD-25C8D85F63F9}" presName="parentText" presStyleLbl="node1" presStyleIdx="6" presStyleCnt="10">
        <dgm:presLayoutVars>
          <dgm:chMax val="0"/>
          <dgm:bulletEnabled val="1"/>
        </dgm:presLayoutVars>
      </dgm:prSet>
      <dgm:spPr/>
      <dgm:t>
        <a:bodyPr/>
        <a:lstStyle/>
        <a:p>
          <a:endParaRPr lang="en-GB"/>
        </a:p>
      </dgm:t>
    </dgm:pt>
    <dgm:pt modelId="{6B45980D-168E-45AB-9BC8-8C56B922DD5A}" type="pres">
      <dgm:prSet presAssocID="{5BC841D3-66C2-4096-AF65-529690C156F2}" presName="spacer" presStyleCnt="0"/>
      <dgm:spPr/>
    </dgm:pt>
    <dgm:pt modelId="{B008B2D0-036C-45EB-B768-DD3C5AD245BA}" type="pres">
      <dgm:prSet presAssocID="{556580F1-1069-485A-9AC4-99E2205C2BED}" presName="parentText" presStyleLbl="node1" presStyleIdx="7" presStyleCnt="10">
        <dgm:presLayoutVars>
          <dgm:chMax val="0"/>
          <dgm:bulletEnabled val="1"/>
        </dgm:presLayoutVars>
      </dgm:prSet>
      <dgm:spPr/>
      <dgm:t>
        <a:bodyPr/>
        <a:lstStyle/>
        <a:p>
          <a:endParaRPr lang="en-GB"/>
        </a:p>
      </dgm:t>
    </dgm:pt>
    <dgm:pt modelId="{C9E76ABF-0914-49C3-B48C-59962465B444}" type="pres">
      <dgm:prSet presAssocID="{E0A1188B-626C-4D9F-938A-BC5781D8FDA6}" presName="spacer" presStyleCnt="0"/>
      <dgm:spPr/>
    </dgm:pt>
    <dgm:pt modelId="{2F8CE7BF-ADCD-4A51-BFA3-BF5042D6BBE5}" type="pres">
      <dgm:prSet presAssocID="{C0087BA3-659C-42FE-A361-6100F03BCD48}" presName="parentText" presStyleLbl="node1" presStyleIdx="8" presStyleCnt="10">
        <dgm:presLayoutVars>
          <dgm:chMax val="0"/>
          <dgm:bulletEnabled val="1"/>
        </dgm:presLayoutVars>
      </dgm:prSet>
      <dgm:spPr/>
      <dgm:t>
        <a:bodyPr/>
        <a:lstStyle/>
        <a:p>
          <a:endParaRPr lang="en-GB"/>
        </a:p>
      </dgm:t>
    </dgm:pt>
    <dgm:pt modelId="{6991170A-5720-4090-AA4C-95EC8020F3AB}" type="pres">
      <dgm:prSet presAssocID="{32AE2F86-77DA-49A2-BF25-12BBE7769E2B}" presName="spacer" presStyleCnt="0"/>
      <dgm:spPr/>
    </dgm:pt>
    <dgm:pt modelId="{AB58C6C5-40C6-4AB9-AAAE-4F4AF3CC4685}" type="pres">
      <dgm:prSet presAssocID="{39B852FE-64C4-45AB-AF3B-509640E006D6}" presName="parentText" presStyleLbl="node1" presStyleIdx="9" presStyleCnt="10">
        <dgm:presLayoutVars>
          <dgm:chMax val="0"/>
          <dgm:bulletEnabled val="1"/>
        </dgm:presLayoutVars>
      </dgm:prSet>
      <dgm:spPr/>
      <dgm:t>
        <a:bodyPr/>
        <a:lstStyle/>
        <a:p>
          <a:endParaRPr lang="en-GB"/>
        </a:p>
      </dgm:t>
    </dgm:pt>
  </dgm:ptLst>
  <dgm:cxnLst>
    <dgm:cxn modelId="{B9C313E4-DB52-4024-B1F1-8DEC830CE221}" type="presOf" srcId="{39B852FE-64C4-45AB-AF3B-509640E006D6}" destId="{AB58C6C5-40C6-4AB9-AAAE-4F4AF3CC4685}" srcOrd="0" destOrd="0" presId="urn:microsoft.com/office/officeart/2005/8/layout/vList2"/>
    <dgm:cxn modelId="{583A1C15-16C1-4665-9DB1-CE7B2ADA43A5}" srcId="{9D8BF2A7-56AC-4A58-84EA-96BF4664087B}" destId="{271966AA-1060-472A-854F-085CFD5C079D}" srcOrd="1" destOrd="0" parTransId="{180EF562-BCAC-4249-8FC6-CB35C35EBB20}" sibTransId="{2462C537-4291-440A-9EE7-4FF49C1479DF}"/>
    <dgm:cxn modelId="{B7F27299-3DB9-45AC-BAE2-2008AC718D0A}" srcId="{9D8BF2A7-56AC-4A58-84EA-96BF4664087B}" destId="{556580F1-1069-485A-9AC4-99E2205C2BED}" srcOrd="7" destOrd="0" parTransId="{AC44E2E1-D2C9-444F-B981-F3EAC303C7A5}" sibTransId="{E0A1188B-626C-4D9F-938A-BC5781D8FDA6}"/>
    <dgm:cxn modelId="{DA398E92-90C0-4328-ADB0-8A44CF45C883}" type="presOf" srcId="{2542E8D7-C7DA-4A6E-B731-52AE5251EB6F}" destId="{7462FB07-5B31-4358-947F-C628FEB29197}" srcOrd="0" destOrd="0" presId="urn:microsoft.com/office/officeart/2005/8/layout/vList2"/>
    <dgm:cxn modelId="{22C5C514-40F0-4B50-A372-2118E6386A3D}" srcId="{9D8BF2A7-56AC-4A58-84EA-96BF4664087B}" destId="{39B852FE-64C4-45AB-AF3B-509640E006D6}" srcOrd="9" destOrd="0" parTransId="{525BEF17-F8BF-46DE-AF9D-6229F5C72122}" sibTransId="{0FBDC8B8-9EF4-4182-B0CB-BCE183FFFDAC}"/>
    <dgm:cxn modelId="{34C943B5-5360-4FD1-A2E2-E141C77BBD53}" type="presOf" srcId="{556580F1-1069-485A-9AC4-99E2205C2BED}" destId="{B008B2D0-036C-45EB-B768-DD3C5AD245BA}" srcOrd="0" destOrd="0" presId="urn:microsoft.com/office/officeart/2005/8/layout/vList2"/>
    <dgm:cxn modelId="{CC0A4513-054E-4B65-B525-A34192DFB0DC}" type="presOf" srcId="{F18BF8EB-1907-4F78-9035-52326E10CC27}" destId="{90BA69EC-F793-454F-A34F-A52C51C73246}" srcOrd="0" destOrd="0" presId="urn:microsoft.com/office/officeart/2005/8/layout/vList2"/>
    <dgm:cxn modelId="{5C8652BF-50A4-496E-9A0E-FDFEAD95191B}" srcId="{9D8BF2A7-56AC-4A58-84EA-96BF4664087B}" destId="{40C2026D-2438-42FF-9509-E7DCF7D5DE0F}" srcOrd="3" destOrd="0" parTransId="{031C7AAC-54EB-4A38-828A-FB91CD8AEF71}" sibTransId="{8C0C4BFC-4ED5-4D04-914C-64528A8834D9}"/>
    <dgm:cxn modelId="{AB9980D9-2427-41A0-98C3-9724316C3085}" srcId="{9D8BF2A7-56AC-4A58-84EA-96BF4664087B}" destId="{C856CB48-F960-4131-A22D-B8670B2DD04C}" srcOrd="2" destOrd="0" parTransId="{6674BE91-243A-4503-9AEC-A88A588E54C3}" sibTransId="{DFE203FE-7311-4B2B-8BA1-51B4F270299A}"/>
    <dgm:cxn modelId="{231AFF33-2ECF-4C68-BCCF-66D5B6F0F249}" srcId="{9D8BF2A7-56AC-4A58-84EA-96BF4664087B}" destId="{C0087BA3-659C-42FE-A361-6100F03BCD48}" srcOrd="8" destOrd="0" parTransId="{C1377CD1-781E-48E4-8CF7-74FFFB4394E0}" sibTransId="{32AE2F86-77DA-49A2-BF25-12BBE7769E2B}"/>
    <dgm:cxn modelId="{8B47C980-92C8-4827-9457-0839B98C6CA4}" srcId="{9D8BF2A7-56AC-4A58-84EA-96BF4664087B}" destId="{F18BF8EB-1907-4F78-9035-52326E10CC27}" srcOrd="4" destOrd="0" parTransId="{B7B65B68-C103-445E-8DCF-3586960F3819}" sibTransId="{E4226DFA-A0EA-4ABA-B112-A299093B8ADE}"/>
    <dgm:cxn modelId="{7EC22BC5-6293-4F84-9C83-3959A981B6F7}" type="presOf" srcId="{17536551-A01E-4A44-B7CD-C38101E2BCFE}" destId="{28034758-A682-4582-AA78-8DFB003EB4B0}" srcOrd="0" destOrd="0" presId="urn:microsoft.com/office/officeart/2005/8/layout/vList2"/>
    <dgm:cxn modelId="{11BB7D12-A932-4DFD-8846-9FFF9B67941D}" srcId="{9D8BF2A7-56AC-4A58-84EA-96BF4664087B}" destId="{17536551-A01E-4A44-B7CD-C38101E2BCFE}" srcOrd="0" destOrd="0" parTransId="{D8BA6E0F-4523-42CD-826C-B4B2DAF1BE9D}" sibTransId="{AEF96D58-4768-4BC1-B121-9AEEC5BFDDB3}"/>
    <dgm:cxn modelId="{5E18CF27-9A04-4B99-A153-8111359724C7}" type="presOf" srcId="{271966AA-1060-472A-854F-085CFD5C079D}" destId="{306703BD-0D5C-4EF5-9D57-C771D63BF332}" srcOrd="0" destOrd="0" presId="urn:microsoft.com/office/officeart/2005/8/layout/vList2"/>
    <dgm:cxn modelId="{94A0ECFD-0B0D-4030-BAC1-F377904E9E80}" type="presOf" srcId="{C0087BA3-659C-42FE-A361-6100F03BCD48}" destId="{2F8CE7BF-ADCD-4A51-BFA3-BF5042D6BBE5}" srcOrd="0" destOrd="0" presId="urn:microsoft.com/office/officeart/2005/8/layout/vList2"/>
    <dgm:cxn modelId="{9D525E92-D633-46C3-AE70-7B9127321E2E}" type="presOf" srcId="{C856CB48-F960-4131-A22D-B8670B2DD04C}" destId="{AD76C9F8-5B58-4BFD-915C-C6DFA0B9347F}" srcOrd="0" destOrd="0" presId="urn:microsoft.com/office/officeart/2005/8/layout/vList2"/>
    <dgm:cxn modelId="{7332C8AB-7B8F-4063-A798-EBB6E47E152E}" srcId="{9D8BF2A7-56AC-4A58-84EA-96BF4664087B}" destId="{A96D17EA-C1DB-4FB0-B9BD-25C8D85F63F9}" srcOrd="6" destOrd="0" parTransId="{C9CCC61D-51C8-4A26-94C9-E64EEDD8E572}" sibTransId="{5BC841D3-66C2-4096-AF65-529690C156F2}"/>
    <dgm:cxn modelId="{309E361A-6B55-49AA-A0A9-D71BDD850E78}" type="presOf" srcId="{9D8BF2A7-56AC-4A58-84EA-96BF4664087B}" destId="{035E7EA5-200F-4AFA-84D0-CF14B5EB6ADF}" srcOrd="0" destOrd="0" presId="urn:microsoft.com/office/officeart/2005/8/layout/vList2"/>
    <dgm:cxn modelId="{76FE069F-4E2F-47AD-8A1B-6670A9DAC824}" srcId="{9D8BF2A7-56AC-4A58-84EA-96BF4664087B}" destId="{2542E8D7-C7DA-4A6E-B731-52AE5251EB6F}" srcOrd="5" destOrd="0" parTransId="{6F8D6A66-C6A5-43A2-83A8-0E0DFDD2C752}" sibTransId="{1E24053B-F76F-45B1-9601-9B69CB1F00B0}"/>
    <dgm:cxn modelId="{BA207C04-2450-4DAB-A76B-DD7A9646EB47}" type="presOf" srcId="{A96D17EA-C1DB-4FB0-B9BD-25C8D85F63F9}" destId="{A2A26301-D31E-4BEA-8763-3DC2789C6BD3}" srcOrd="0" destOrd="0" presId="urn:microsoft.com/office/officeart/2005/8/layout/vList2"/>
    <dgm:cxn modelId="{D9DF2DB5-FCED-46C5-BC22-D58D7F85C000}" type="presOf" srcId="{40C2026D-2438-42FF-9509-E7DCF7D5DE0F}" destId="{EC797D18-218F-435A-A524-D95AC3A12996}" srcOrd="0" destOrd="0" presId="urn:microsoft.com/office/officeart/2005/8/layout/vList2"/>
    <dgm:cxn modelId="{A81A6078-F58F-4E53-BB94-119226A87BE2}" type="presParOf" srcId="{035E7EA5-200F-4AFA-84D0-CF14B5EB6ADF}" destId="{28034758-A682-4582-AA78-8DFB003EB4B0}" srcOrd="0" destOrd="0" presId="urn:microsoft.com/office/officeart/2005/8/layout/vList2"/>
    <dgm:cxn modelId="{99AB06CD-507D-4B64-9EA5-FFA224CA2E8E}" type="presParOf" srcId="{035E7EA5-200F-4AFA-84D0-CF14B5EB6ADF}" destId="{C41CFFA8-BEA6-4F20-8393-CAD46278343D}" srcOrd="1" destOrd="0" presId="urn:microsoft.com/office/officeart/2005/8/layout/vList2"/>
    <dgm:cxn modelId="{7F1D3FEB-1C3A-4A7B-B6DA-F2469482D5D0}" type="presParOf" srcId="{035E7EA5-200F-4AFA-84D0-CF14B5EB6ADF}" destId="{306703BD-0D5C-4EF5-9D57-C771D63BF332}" srcOrd="2" destOrd="0" presId="urn:microsoft.com/office/officeart/2005/8/layout/vList2"/>
    <dgm:cxn modelId="{11602694-1D81-4C8C-94CB-ED43B7F1FA02}" type="presParOf" srcId="{035E7EA5-200F-4AFA-84D0-CF14B5EB6ADF}" destId="{91818C22-B412-4376-AB1A-7228C50BC2EF}" srcOrd="3" destOrd="0" presId="urn:microsoft.com/office/officeart/2005/8/layout/vList2"/>
    <dgm:cxn modelId="{AA29A3E8-371B-4BAF-B07C-A7DFD6716814}" type="presParOf" srcId="{035E7EA5-200F-4AFA-84D0-CF14B5EB6ADF}" destId="{AD76C9F8-5B58-4BFD-915C-C6DFA0B9347F}" srcOrd="4" destOrd="0" presId="urn:microsoft.com/office/officeart/2005/8/layout/vList2"/>
    <dgm:cxn modelId="{AE98F1B3-5A3F-44E6-9B1B-F484F65A83E8}" type="presParOf" srcId="{035E7EA5-200F-4AFA-84D0-CF14B5EB6ADF}" destId="{B93299F8-6236-4DA8-85C5-62BF59A2820A}" srcOrd="5" destOrd="0" presId="urn:microsoft.com/office/officeart/2005/8/layout/vList2"/>
    <dgm:cxn modelId="{6983F6D1-F038-471B-BA9A-FCB5308502EE}" type="presParOf" srcId="{035E7EA5-200F-4AFA-84D0-CF14B5EB6ADF}" destId="{EC797D18-218F-435A-A524-D95AC3A12996}" srcOrd="6" destOrd="0" presId="urn:microsoft.com/office/officeart/2005/8/layout/vList2"/>
    <dgm:cxn modelId="{C68FC93E-04CB-43B0-A0F4-3199F3BD8E46}" type="presParOf" srcId="{035E7EA5-200F-4AFA-84D0-CF14B5EB6ADF}" destId="{38D857AF-55D3-4D62-B019-08C3AB7D24ED}" srcOrd="7" destOrd="0" presId="urn:microsoft.com/office/officeart/2005/8/layout/vList2"/>
    <dgm:cxn modelId="{EEA6F993-C682-44EB-98BE-2E4A88399CFD}" type="presParOf" srcId="{035E7EA5-200F-4AFA-84D0-CF14B5EB6ADF}" destId="{90BA69EC-F793-454F-A34F-A52C51C73246}" srcOrd="8" destOrd="0" presId="urn:microsoft.com/office/officeart/2005/8/layout/vList2"/>
    <dgm:cxn modelId="{29BB36D8-1DD3-4EBC-AB47-3E49D1083496}" type="presParOf" srcId="{035E7EA5-200F-4AFA-84D0-CF14B5EB6ADF}" destId="{B3A3D76D-D040-4BFE-8038-D67B589817D5}" srcOrd="9" destOrd="0" presId="urn:microsoft.com/office/officeart/2005/8/layout/vList2"/>
    <dgm:cxn modelId="{11A2FD29-DEA9-43A2-8879-CCEECB25573D}" type="presParOf" srcId="{035E7EA5-200F-4AFA-84D0-CF14B5EB6ADF}" destId="{7462FB07-5B31-4358-947F-C628FEB29197}" srcOrd="10" destOrd="0" presId="urn:microsoft.com/office/officeart/2005/8/layout/vList2"/>
    <dgm:cxn modelId="{2AB0F461-B2E3-4B9B-8681-07BFA70DD40B}" type="presParOf" srcId="{035E7EA5-200F-4AFA-84D0-CF14B5EB6ADF}" destId="{3F72C5EA-C1A3-4A6F-8E8D-FD6520C565FE}" srcOrd="11" destOrd="0" presId="urn:microsoft.com/office/officeart/2005/8/layout/vList2"/>
    <dgm:cxn modelId="{C6FC8755-D4F6-4D2A-9FBF-0877D6AFFA05}" type="presParOf" srcId="{035E7EA5-200F-4AFA-84D0-CF14B5EB6ADF}" destId="{A2A26301-D31E-4BEA-8763-3DC2789C6BD3}" srcOrd="12" destOrd="0" presId="urn:microsoft.com/office/officeart/2005/8/layout/vList2"/>
    <dgm:cxn modelId="{3E4DD863-A1E2-4817-96A0-2BBF8BC1E514}" type="presParOf" srcId="{035E7EA5-200F-4AFA-84D0-CF14B5EB6ADF}" destId="{6B45980D-168E-45AB-9BC8-8C56B922DD5A}" srcOrd="13" destOrd="0" presId="urn:microsoft.com/office/officeart/2005/8/layout/vList2"/>
    <dgm:cxn modelId="{8A8D26CB-FF5D-4158-AD4C-B98CBEACAE73}" type="presParOf" srcId="{035E7EA5-200F-4AFA-84D0-CF14B5EB6ADF}" destId="{B008B2D0-036C-45EB-B768-DD3C5AD245BA}" srcOrd="14" destOrd="0" presId="urn:microsoft.com/office/officeart/2005/8/layout/vList2"/>
    <dgm:cxn modelId="{FA87EBB2-B83B-450A-9F03-FF522F0028C6}" type="presParOf" srcId="{035E7EA5-200F-4AFA-84D0-CF14B5EB6ADF}" destId="{C9E76ABF-0914-49C3-B48C-59962465B444}" srcOrd="15" destOrd="0" presId="urn:microsoft.com/office/officeart/2005/8/layout/vList2"/>
    <dgm:cxn modelId="{9781B052-9BEE-4C95-AC4E-9E186B2A9C67}" type="presParOf" srcId="{035E7EA5-200F-4AFA-84D0-CF14B5EB6ADF}" destId="{2F8CE7BF-ADCD-4A51-BFA3-BF5042D6BBE5}" srcOrd="16" destOrd="0" presId="urn:microsoft.com/office/officeart/2005/8/layout/vList2"/>
    <dgm:cxn modelId="{210D0459-994D-4BEA-97F7-977011FF730E}" type="presParOf" srcId="{035E7EA5-200F-4AFA-84D0-CF14B5EB6ADF}" destId="{6991170A-5720-4090-AA4C-95EC8020F3AB}" srcOrd="17" destOrd="0" presId="urn:microsoft.com/office/officeart/2005/8/layout/vList2"/>
    <dgm:cxn modelId="{16AD530D-6945-4E31-85DB-B7CD594C0D21}" type="presParOf" srcId="{035E7EA5-200F-4AFA-84D0-CF14B5EB6ADF}" destId="{AB58C6C5-40C6-4AB9-AAAE-4F4AF3CC4685}" srcOrd="18" destOrd="0" presId="urn:microsoft.com/office/officeart/2005/8/layout/vList2"/>
  </dgm:cxnLst>
  <dgm:bg/>
  <dgm:whole/>
</dgm:dataModel>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pPr/>
              <a:t>2/16/2009</a:t>
            </a:fld>
            <a:endParaRPr lang="en-US"/>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3FBCD4-166E-446F-AF18-7D4A0CF9AEF6}" type="datetimeFigureOut">
              <a:rPr lang="en-US" smtClean="0"/>
              <a:pPr/>
              <a:t>2/16/2009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2/16/2009 2:59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b="1" u="sng" dirty="0" smtClean="0"/>
              <a:t>Estimated</a:t>
            </a:r>
            <a:r>
              <a:rPr lang="en-US" b="1" u="sng" baseline="0" dirty="0" smtClean="0"/>
              <a:t> Time:</a:t>
            </a:r>
            <a:r>
              <a:rPr lang="en-US" baseline="0" dirty="0" smtClean="0"/>
              <a:t> 6 minutes</a:t>
            </a:r>
          </a:p>
          <a:p>
            <a:endParaRPr lang="en-US" baseline="0" dirty="0" smtClean="0"/>
          </a:p>
          <a:p>
            <a:r>
              <a:rPr lang="en-US" b="1" u="sng" baseline="0" dirty="0" smtClean="0"/>
              <a:t>Talking Points:</a:t>
            </a:r>
          </a:p>
          <a:p>
            <a:pPr>
              <a:buFont typeface="Arial" pitchFamily="34" charset="0"/>
              <a:buChar char="•"/>
            </a:pPr>
            <a:r>
              <a:rPr lang="en-US" b="0" u="none" baseline="0" dirty="0" smtClean="0"/>
              <a:t> When we talk about the Entity Framework, we’re actually talking about two things:</a:t>
            </a:r>
          </a:p>
          <a:p>
            <a:pPr lvl="1">
              <a:buFont typeface="Arial" pitchFamily="34" charset="0"/>
              <a:buChar char="•"/>
            </a:pPr>
            <a:r>
              <a:rPr lang="en-US" b="0" u="none" baseline="0" dirty="0" smtClean="0"/>
              <a:t> The Entity Data Model (EDM)</a:t>
            </a:r>
          </a:p>
          <a:p>
            <a:pPr lvl="1">
              <a:buFont typeface="Arial" pitchFamily="34" charset="0"/>
              <a:buChar char="•"/>
            </a:pPr>
            <a:r>
              <a:rPr lang="en-US" b="0" u="none" baseline="0" dirty="0" smtClean="0"/>
              <a:t> The Entity Framework</a:t>
            </a:r>
          </a:p>
          <a:p>
            <a:pPr lvl="0">
              <a:buFont typeface="Arial" pitchFamily="34" charset="0"/>
              <a:buChar char="•"/>
            </a:pPr>
            <a:r>
              <a:rPr lang="en-US" b="0" u="none" baseline="0" dirty="0" smtClean="0"/>
              <a:t> It’s important to delineate the two as separate, but complementing technologies</a:t>
            </a:r>
          </a:p>
          <a:p>
            <a:pPr lvl="0">
              <a:buFont typeface="Arial" pitchFamily="34" charset="0"/>
              <a:buNone/>
            </a:pPr>
            <a:endParaRPr lang="en-US" b="0" u="none" baseline="0" dirty="0" smtClean="0"/>
          </a:p>
          <a:p>
            <a:pPr lvl="0">
              <a:buFont typeface="Arial" pitchFamily="34" charset="0"/>
              <a:buChar char="•"/>
            </a:pPr>
            <a:r>
              <a:rPr lang="en-US" b="0" u="none" baseline="0" dirty="0" smtClean="0"/>
              <a:t> The EDM is a set of layers that make up your application’s model, as well as it’s mapping to an underlying data store. </a:t>
            </a:r>
          </a:p>
          <a:p>
            <a:pPr lvl="0">
              <a:buFont typeface="Arial" pitchFamily="34" charset="0"/>
              <a:buChar char="•"/>
            </a:pPr>
            <a:r>
              <a:rPr lang="en-US" b="0" u="none" baseline="0" dirty="0" smtClean="0"/>
              <a:t> Made up of three files:</a:t>
            </a:r>
          </a:p>
          <a:p>
            <a:pPr lvl="1">
              <a:buFont typeface="Arial" pitchFamily="34" charset="0"/>
              <a:buChar char="•"/>
            </a:pPr>
            <a:r>
              <a:rPr lang="en-US" b="0" u="none" baseline="0" dirty="0" smtClean="0"/>
              <a:t> CSDL (Conceptual Schema Definition Language)</a:t>
            </a:r>
          </a:p>
          <a:p>
            <a:pPr lvl="1">
              <a:buFont typeface="Arial" pitchFamily="34" charset="0"/>
              <a:buChar char="•"/>
            </a:pPr>
            <a:r>
              <a:rPr lang="en-US" b="0" u="none" baseline="0" dirty="0" smtClean="0"/>
              <a:t> MSL (Mapping Specification Language)</a:t>
            </a:r>
          </a:p>
          <a:p>
            <a:pPr lvl="1">
              <a:buFont typeface="Arial" pitchFamily="34" charset="0"/>
              <a:buChar char="•"/>
            </a:pPr>
            <a:r>
              <a:rPr lang="en-US" b="0" u="none" baseline="0" dirty="0" smtClean="0"/>
              <a:t> SSDL (Storage Schema Definition Language)</a:t>
            </a:r>
          </a:p>
          <a:p>
            <a:pPr lvl="0">
              <a:buFont typeface="Arial" pitchFamily="34" charset="0"/>
              <a:buChar char="•"/>
            </a:pPr>
            <a:r>
              <a:rPr lang="en-US" b="0" u="none" baseline="0" dirty="0" smtClean="0"/>
              <a:t> This separation of concerns allows great flexibility:</a:t>
            </a:r>
          </a:p>
          <a:p>
            <a:pPr lvl="1">
              <a:buFont typeface="Arial" pitchFamily="34" charset="0"/>
              <a:buChar char="•"/>
            </a:pPr>
            <a:r>
              <a:rPr lang="en-US" b="0" u="none" baseline="0" dirty="0" smtClean="0"/>
              <a:t> Model your application the way you want regardless of the state/structure of its underlying data store</a:t>
            </a:r>
          </a:p>
          <a:p>
            <a:pPr lvl="1">
              <a:buFont typeface="Arial" pitchFamily="34" charset="0"/>
              <a:buChar char="•"/>
            </a:pPr>
            <a:r>
              <a:rPr lang="en-US" b="0" u="none" baseline="0" dirty="0" smtClean="0"/>
              <a:t> Normalize your database as much as you need without worrying about affecting the interface of the application’s object model</a:t>
            </a:r>
          </a:p>
          <a:p>
            <a:pPr lvl="0">
              <a:buFont typeface="Arial" pitchFamily="34" charset="0"/>
              <a:buChar char="•"/>
            </a:pPr>
            <a:r>
              <a:rPr lang="en-US" b="0" u="none" baseline="0" dirty="0" smtClean="0"/>
              <a:t> The EDM represents a re-useable application model that can be leveraged from within many applications/environments and persisted across numerous databases.</a:t>
            </a:r>
          </a:p>
          <a:p>
            <a:pPr lvl="0">
              <a:buFont typeface="Arial" pitchFamily="34" charset="0"/>
              <a:buChar char="•"/>
            </a:pPr>
            <a:r>
              <a:rPr lang="en-US" b="0" u="none" baseline="0" dirty="0" smtClean="0"/>
              <a:t> The Entity Data Model is RDMS agnostic, and numerous database vendors are currently developing providers:</a:t>
            </a:r>
          </a:p>
          <a:p>
            <a:pPr lvl="1">
              <a:buFont typeface="Arial" pitchFamily="34" charset="0"/>
              <a:buChar char="•"/>
            </a:pPr>
            <a:r>
              <a:rPr lang="en-US" b="0" u="none" baseline="0" dirty="0" smtClean="0"/>
              <a:t> Oracle, DB2, </a:t>
            </a:r>
            <a:r>
              <a:rPr lang="en-US" b="0" u="none" baseline="0" dirty="0" err="1" smtClean="0"/>
              <a:t>MySQL</a:t>
            </a:r>
            <a:r>
              <a:rPr lang="en-US" b="0" u="none" baseline="0" dirty="0" smtClean="0"/>
              <a:t>, </a:t>
            </a:r>
            <a:r>
              <a:rPr lang="en-US" b="0" u="none" baseline="0" dirty="0" err="1" smtClean="0"/>
              <a:t>PostgreSQL</a:t>
            </a:r>
            <a:r>
              <a:rPr lang="en-US" b="0" u="none" baseline="0" dirty="0" smtClean="0"/>
              <a:t>, </a:t>
            </a:r>
            <a:r>
              <a:rPr lang="en-US" b="0" u="none" baseline="0" dirty="0" err="1" smtClean="0"/>
              <a:t>VistaDB</a:t>
            </a:r>
            <a:r>
              <a:rPr lang="en-US" b="0" u="none" baseline="0" dirty="0" smtClean="0"/>
              <a:t>, </a:t>
            </a:r>
            <a:r>
              <a:rPr lang="en-US" b="0" u="none" baseline="0" dirty="0" err="1" smtClean="0"/>
              <a:t>SQLite</a:t>
            </a:r>
            <a:r>
              <a:rPr lang="en-US" b="0" u="none" baseline="0" dirty="0" smtClean="0"/>
              <a:t>, Sybase, Informix, etc.</a:t>
            </a:r>
          </a:p>
          <a:p>
            <a:pPr lvl="0">
              <a:buFont typeface="Arial" pitchFamily="34" charset="0"/>
              <a:buChar char="•"/>
            </a:pPr>
            <a:r>
              <a:rPr lang="en-US" b="0" u="none" baseline="0" dirty="0" smtClean="0"/>
              <a:t> The Entity Data Model primarily of three main concepts:</a:t>
            </a:r>
          </a:p>
          <a:p>
            <a:pPr lvl="1">
              <a:buFont typeface="Arial" pitchFamily="34" charset="0"/>
              <a:buChar char="•"/>
            </a:pPr>
            <a:r>
              <a:rPr lang="en-US" b="0" u="none" baseline="0" dirty="0" smtClean="0"/>
              <a:t> Entities, which represent your domain objects.</a:t>
            </a:r>
          </a:p>
          <a:p>
            <a:pPr lvl="1">
              <a:buFont typeface="Arial" pitchFamily="34" charset="0"/>
              <a:buChar char="•"/>
            </a:pPr>
            <a:r>
              <a:rPr lang="en-US" b="0" u="none" baseline="0" dirty="0" smtClean="0"/>
              <a:t> Associations, which represent a relationship between two entities.</a:t>
            </a:r>
          </a:p>
          <a:p>
            <a:pPr lvl="1">
              <a:buFont typeface="Arial" pitchFamily="34" charset="0"/>
              <a:buChar char="•"/>
            </a:pPr>
            <a:r>
              <a:rPr lang="en-US" b="0" u="none" baseline="0" dirty="0" smtClean="0"/>
              <a:t> Functions, which represent stored procedures or UDFs in your database that can be mapped to model-level functionality.</a:t>
            </a:r>
          </a:p>
          <a:p>
            <a:pPr lvl="1">
              <a:buFont typeface="Arial" pitchFamily="34" charset="0"/>
              <a:buChar char="•"/>
            </a:pPr>
            <a:r>
              <a:rPr lang="en-US" b="0" u="none" baseline="0" dirty="0" smtClean="0"/>
              <a:t> Because there will be plenty of situations where you’ll need to use stored procedures, the Entity Data Model allows you to map functions in your model to a store procedure in your database. This is useful because you can leverage a stored procedure without having to write ADO.NET code to call it, you can simply call a function on your model. EDM functions are represented as methods on your </a:t>
            </a:r>
            <a:r>
              <a:rPr lang="en-US" b="0" u="none" baseline="0" dirty="0" err="1" smtClean="0"/>
              <a:t>ObjectContext</a:t>
            </a:r>
            <a:r>
              <a:rPr lang="en-US" b="0" u="none" baseline="0" dirty="0" smtClean="0"/>
              <a:t> class.</a:t>
            </a:r>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AC248039-9E8B-422F-8B1A-4AF677A6F4FF}" type="slidenum">
              <a:rPr lang="en-US" sz="1200" kern="1200">
                <a:solidFill>
                  <a:prstClr val="white"/>
                </a:solidFill>
                <a:latin typeface="Tahoma" pitchFamily="34" charset="0"/>
                <a:ea typeface="+mn-ea"/>
                <a:cs typeface="+mn-cs"/>
              </a:rPr>
              <a:pPr algn="r" rtl="0" fontAlgn="base">
                <a:spcBef>
                  <a:spcPct val="0"/>
                </a:spcBef>
                <a:spcAft>
                  <a:spcPct val="0"/>
                </a:spcAft>
              </a:pPr>
              <a:t>11</a:t>
            </a:fld>
            <a:endParaRPr lang="en-US" sz="1200" kern="1200">
              <a:solidFill>
                <a:prstClr val="white"/>
              </a:solidFill>
              <a:latin typeface="Tahoma" pitchFamily="34" charset="0"/>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2/16/2009 2:59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u="sng" dirty="0" smtClean="0"/>
              <a:t>Estimated</a:t>
            </a:r>
            <a:r>
              <a:rPr lang="en-US" b="1" u="sng" baseline="0" dirty="0" smtClean="0"/>
              <a:t> Time:</a:t>
            </a:r>
            <a:r>
              <a:rPr lang="en-US" baseline="0" dirty="0" smtClean="0"/>
              <a:t> 1 minute</a:t>
            </a:r>
          </a:p>
          <a:p>
            <a:endParaRPr lang="en-US" baseline="0" dirty="0" smtClean="0"/>
          </a:p>
          <a:p>
            <a:r>
              <a:rPr lang="en-US" b="1" u="sng" baseline="0" dirty="0" smtClean="0"/>
              <a:t>Talking Points:</a:t>
            </a:r>
          </a:p>
          <a:p>
            <a:pPr lvl="0">
              <a:buFont typeface="Arial" pitchFamily="34" charset="0"/>
              <a:buChar char="•"/>
            </a:pPr>
            <a:r>
              <a:rPr lang="en-US" b="0" u="none" baseline="0" dirty="0" smtClean="0"/>
              <a:t> Now that we’ve seen the Entity Data Model, let’s see how to work with it using the Entity Framework.</a:t>
            </a:r>
          </a:p>
          <a:p>
            <a:pPr lvl="0">
              <a:buFont typeface="Arial" pitchFamily="34" charset="0"/>
              <a:buChar char="•"/>
            </a:pPr>
            <a:r>
              <a:rPr lang="en-US" b="0" u="none" baseline="0" dirty="0" smtClean="0"/>
              <a:t> The Entity Framework is a set of services that allow you to consume an EDM from within your applications:</a:t>
            </a:r>
          </a:p>
          <a:p>
            <a:pPr lvl="1">
              <a:buFont typeface="Arial" pitchFamily="34" charset="0"/>
              <a:buChar char="•"/>
            </a:pPr>
            <a:r>
              <a:rPr lang="en-US" b="0" u="none" baseline="0" dirty="0" smtClean="0"/>
              <a:t>Entity Client</a:t>
            </a:r>
          </a:p>
          <a:p>
            <a:pPr lvl="2">
              <a:buFont typeface="Arial" pitchFamily="34" charset="0"/>
              <a:buChar char="•"/>
            </a:pPr>
            <a:r>
              <a:rPr lang="en-US" b="0" u="none" baseline="0" dirty="0" smtClean="0"/>
              <a:t> Entity SQL</a:t>
            </a:r>
          </a:p>
          <a:p>
            <a:pPr lvl="1">
              <a:buFont typeface="Arial" pitchFamily="34" charset="0"/>
              <a:buChar char="•"/>
            </a:pPr>
            <a:r>
              <a:rPr lang="en-US" b="0" u="none" baseline="0" dirty="0" smtClean="0"/>
              <a:t> Object Services</a:t>
            </a:r>
          </a:p>
          <a:p>
            <a:pPr lvl="2">
              <a:buFont typeface="Arial" pitchFamily="34" charset="0"/>
              <a:buChar char="•"/>
            </a:pPr>
            <a:r>
              <a:rPr lang="en-US" b="0" u="none" baseline="0" dirty="0" smtClean="0"/>
              <a:t> Entity SQL</a:t>
            </a:r>
          </a:p>
          <a:p>
            <a:pPr lvl="2">
              <a:buFont typeface="Arial" pitchFamily="34" charset="0"/>
              <a:buChar char="•"/>
            </a:pPr>
            <a:r>
              <a:rPr lang="en-US" b="0" u="none" baseline="0" dirty="0" smtClean="0"/>
              <a:t> LINQ To Entities</a:t>
            </a:r>
          </a:p>
          <a:p>
            <a:pPr lvl="0">
              <a:buFont typeface="Arial" pitchFamily="34" charset="0"/>
              <a:buChar char="•"/>
            </a:pPr>
            <a:r>
              <a:rPr lang="en-US" b="0" u="none" baseline="0" dirty="0" smtClean="0"/>
              <a:t> We’ll take a look at the 3 different flavors on consumption in detail, and discuss why and when you would use each one.</a:t>
            </a:r>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AC248039-9E8B-422F-8B1A-4AF677A6F4FF}" type="slidenum">
              <a:rPr lang="en-US" sz="1200" kern="1200">
                <a:solidFill>
                  <a:prstClr val="white"/>
                </a:solidFill>
                <a:latin typeface="Tahoma" pitchFamily="34" charset="0"/>
                <a:ea typeface="+mn-ea"/>
                <a:cs typeface="+mn-cs"/>
              </a:rPr>
              <a:pPr algn="r" rtl="0" fontAlgn="base">
                <a:spcBef>
                  <a:spcPct val="0"/>
                </a:spcBef>
                <a:spcAft>
                  <a:spcPct val="0"/>
                </a:spcAft>
              </a:pPr>
              <a:t>13</a:t>
            </a:fld>
            <a:endParaRPr lang="en-US" sz="1200" kern="1200">
              <a:solidFill>
                <a:prstClr val="white"/>
              </a:solidFill>
              <a:latin typeface="Tahoma" pitchFamily="34" charset="0"/>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u="sng" dirty="0" smtClean="0"/>
              <a:t>Estimated</a:t>
            </a:r>
            <a:r>
              <a:rPr lang="en-US" b="1" u="sng" baseline="0" dirty="0" smtClean="0"/>
              <a:t> Time:</a:t>
            </a:r>
            <a:r>
              <a:rPr lang="en-US" baseline="0" dirty="0" smtClean="0"/>
              <a:t> 4 minutes</a:t>
            </a:r>
          </a:p>
          <a:p>
            <a:endParaRPr lang="en-US" baseline="0" dirty="0" smtClean="0"/>
          </a:p>
          <a:p>
            <a:r>
              <a:rPr lang="en-US" b="1" u="sng" baseline="0" dirty="0" smtClean="0"/>
              <a:t>Talking Points:</a:t>
            </a:r>
          </a:p>
          <a:p>
            <a:pPr>
              <a:buFont typeface="Arial" pitchFamily="34" charset="0"/>
              <a:buChar char="•"/>
            </a:pPr>
            <a:r>
              <a:rPr lang="en-US" dirty="0" smtClean="0"/>
              <a:t> The Entity Client is an Entity Framework “port” of the familiar object model of classes used in traditional ADO.NET programming,</a:t>
            </a:r>
            <a:r>
              <a:rPr lang="en-US" baseline="0" dirty="0" smtClean="0"/>
              <a:t> including:</a:t>
            </a:r>
          </a:p>
          <a:p>
            <a:pPr lvl="1">
              <a:buFont typeface="Arial" pitchFamily="34" charset="0"/>
              <a:buChar char="•"/>
            </a:pPr>
            <a:r>
              <a:rPr lang="en-US" baseline="0" dirty="0" smtClean="0"/>
              <a:t> </a:t>
            </a:r>
            <a:r>
              <a:rPr lang="en-US" baseline="0" dirty="0" err="1" smtClean="0"/>
              <a:t>EntityCommand</a:t>
            </a:r>
            <a:endParaRPr lang="en-US" baseline="0" dirty="0" smtClean="0"/>
          </a:p>
          <a:p>
            <a:pPr lvl="1">
              <a:buFont typeface="Arial" pitchFamily="34" charset="0"/>
              <a:buChar char="•"/>
            </a:pPr>
            <a:r>
              <a:rPr lang="en-US" baseline="0" dirty="0" smtClean="0"/>
              <a:t> </a:t>
            </a:r>
            <a:r>
              <a:rPr lang="en-US" baseline="0" dirty="0" err="1" smtClean="0"/>
              <a:t>EntityConnection</a:t>
            </a:r>
            <a:endParaRPr lang="en-US" baseline="0" dirty="0" smtClean="0"/>
          </a:p>
          <a:p>
            <a:pPr lvl="1">
              <a:buFont typeface="Arial" pitchFamily="34" charset="0"/>
              <a:buChar char="•"/>
            </a:pPr>
            <a:r>
              <a:rPr lang="en-US" baseline="0" dirty="0" smtClean="0"/>
              <a:t> </a:t>
            </a:r>
            <a:r>
              <a:rPr lang="en-US" baseline="0" dirty="0" err="1" smtClean="0"/>
              <a:t>EntityConnectionStringBuilder</a:t>
            </a:r>
            <a:endParaRPr lang="en-US" baseline="0" dirty="0" smtClean="0"/>
          </a:p>
          <a:p>
            <a:pPr lvl="1">
              <a:buFont typeface="Arial" pitchFamily="34" charset="0"/>
              <a:buChar char="•"/>
            </a:pPr>
            <a:r>
              <a:rPr lang="en-US" baseline="0" dirty="0" smtClean="0"/>
              <a:t> </a:t>
            </a:r>
            <a:r>
              <a:rPr lang="en-US" baseline="0" dirty="0" err="1" smtClean="0"/>
              <a:t>EntityDataReader</a:t>
            </a:r>
            <a:endParaRPr lang="en-US" baseline="0" dirty="0" smtClean="0"/>
          </a:p>
          <a:p>
            <a:pPr lvl="1">
              <a:buFont typeface="Arial" pitchFamily="34" charset="0"/>
              <a:buChar char="•"/>
            </a:pPr>
            <a:r>
              <a:rPr lang="en-US" baseline="0" dirty="0" smtClean="0"/>
              <a:t> </a:t>
            </a:r>
            <a:r>
              <a:rPr lang="en-US" baseline="0" dirty="0" err="1" smtClean="0"/>
              <a:t>EntityParameter</a:t>
            </a:r>
            <a:endParaRPr lang="en-US" baseline="0" dirty="0" smtClean="0"/>
          </a:p>
          <a:p>
            <a:pPr lvl="1">
              <a:buFont typeface="Arial" pitchFamily="34" charset="0"/>
              <a:buChar char="•"/>
            </a:pPr>
            <a:r>
              <a:rPr lang="en-US" baseline="0" dirty="0" smtClean="0"/>
              <a:t> </a:t>
            </a:r>
            <a:r>
              <a:rPr lang="en-US" baseline="0" dirty="0" err="1" smtClean="0"/>
              <a:t>EntityTransaction</a:t>
            </a:r>
            <a:endParaRPr lang="en-US" baseline="0" dirty="0" smtClean="0"/>
          </a:p>
          <a:p>
            <a:pPr lvl="0">
              <a:buFont typeface="Arial" pitchFamily="34" charset="0"/>
              <a:buChar char="•"/>
            </a:pPr>
            <a:r>
              <a:rPr lang="en-US" baseline="0" dirty="0" smtClean="0"/>
              <a:t> Because of this fact it makes it a prime choice for developers migrating to the Entity Framework from ADO.NET.</a:t>
            </a:r>
          </a:p>
          <a:p>
            <a:pPr lvl="0">
              <a:buFont typeface="Arial" pitchFamily="34" charset="0"/>
              <a:buChar char="•"/>
            </a:pPr>
            <a:r>
              <a:rPr lang="en-US" baseline="0" dirty="0" smtClean="0"/>
              <a:t> Just like traditional ADO.NET, your queries are returned as sequential text-based data that can iterated over using an </a:t>
            </a:r>
            <a:r>
              <a:rPr lang="en-US" baseline="0" dirty="0" err="1" smtClean="0"/>
              <a:t>EntityDataReader</a:t>
            </a:r>
            <a:r>
              <a:rPr lang="en-US" baseline="0" dirty="0" smtClean="0"/>
              <a:t>.</a:t>
            </a:r>
          </a:p>
          <a:p>
            <a:pPr lvl="1">
              <a:buFont typeface="Arial" pitchFamily="34" charset="0"/>
              <a:buChar char="•"/>
            </a:pPr>
            <a:r>
              <a:rPr lang="en-US" baseline="0" dirty="0" smtClean="0"/>
              <a:t> This is great for performance, but lacks the rich object model that was created as part of your EDM.</a:t>
            </a:r>
          </a:p>
          <a:p>
            <a:pPr lvl="0">
              <a:buFont typeface="Arial" pitchFamily="34" charset="0"/>
              <a:buChar char="•"/>
            </a:pPr>
            <a:r>
              <a:rPr lang="en-US" baseline="0" dirty="0" smtClean="0"/>
              <a:t> Entity Client gives you read-only access to your EDM. If data modification is required, you’ll have to use Object Services, which we’ll talk about in a bit.</a:t>
            </a:r>
          </a:p>
          <a:p>
            <a:pPr lvl="0">
              <a:buFont typeface="Arial" pitchFamily="34" charset="0"/>
              <a:buChar char="•"/>
            </a:pPr>
            <a:r>
              <a:rPr lang="en-US" baseline="0" dirty="0" smtClean="0"/>
              <a:t> When using Entity Client, your queries are written using Entity SQL, which we’ll talk about in the next slide.</a:t>
            </a:r>
            <a:endParaRPr lang="en-US" dirty="0"/>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AC248039-9E8B-422F-8B1A-4AF677A6F4FF}" type="slidenum">
              <a:rPr lang="en-US" sz="1200" kern="1200">
                <a:solidFill>
                  <a:prstClr val="white"/>
                </a:solidFill>
                <a:latin typeface="Tahoma" pitchFamily="34" charset="0"/>
                <a:ea typeface="+mn-ea"/>
                <a:cs typeface="+mn-cs"/>
              </a:rPr>
              <a:pPr algn="r" rtl="0" fontAlgn="base">
                <a:spcBef>
                  <a:spcPct val="0"/>
                </a:spcBef>
                <a:spcAft>
                  <a:spcPct val="0"/>
                </a:spcAft>
              </a:pPr>
              <a:t>14</a:t>
            </a:fld>
            <a:endParaRPr lang="en-US" sz="1200" kern="1200">
              <a:solidFill>
                <a:prstClr val="white"/>
              </a:solidFill>
              <a:latin typeface="Tahoma" pitchFamily="34" charset="0"/>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u="sng" dirty="0" smtClean="0"/>
              <a:t>Estimated</a:t>
            </a:r>
            <a:r>
              <a:rPr lang="en-US" b="1" u="sng" baseline="0" dirty="0" smtClean="0"/>
              <a:t> Time:</a:t>
            </a:r>
            <a:r>
              <a:rPr lang="en-US" baseline="0" dirty="0" smtClean="0"/>
              <a:t> 5 minutes</a:t>
            </a:r>
          </a:p>
          <a:p>
            <a:endParaRPr lang="en-US" baseline="0" dirty="0" smtClean="0"/>
          </a:p>
          <a:p>
            <a:r>
              <a:rPr lang="en-US" b="1" u="sng" baseline="0" dirty="0" smtClean="0"/>
              <a:t>Talking Points:</a:t>
            </a:r>
          </a:p>
          <a:p>
            <a:pPr>
              <a:buFont typeface="Arial" pitchFamily="34" charset="0"/>
              <a:buChar char="•"/>
            </a:pPr>
            <a:r>
              <a:rPr lang="en-US" dirty="0" smtClean="0"/>
              <a:t> While the</a:t>
            </a:r>
            <a:r>
              <a:rPr lang="en-US" baseline="0" dirty="0" smtClean="0"/>
              <a:t> Entity Client API is great and </a:t>
            </a:r>
            <a:r>
              <a:rPr lang="en-US" baseline="0" dirty="0" err="1" smtClean="0"/>
              <a:t>performant</a:t>
            </a:r>
            <a:r>
              <a:rPr lang="en-US" baseline="0" dirty="0" smtClean="0"/>
              <a:t>, it lacks the use of our created object model, as well as the ability to update data in our model.</a:t>
            </a:r>
          </a:p>
          <a:p>
            <a:pPr>
              <a:buFont typeface="Arial" pitchFamily="34" charset="0"/>
              <a:buChar char="•"/>
            </a:pPr>
            <a:r>
              <a:rPr lang="en-US" baseline="0" dirty="0" smtClean="0"/>
              <a:t> The Object Services API sits on top of Entity Client, and provides object materialization on top of our queries.</a:t>
            </a:r>
          </a:p>
          <a:p>
            <a:pPr lvl="1">
              <a:buFont typeface="Arial" pitchFamily="34" charset="0"/>
              <a:buChar char="•"/>
            </a:pPr>
            <a:r>
              <a:rPr lang="en-US" baseline="0" dirty="0" smtClean="0"/>
              <a:t> This means that instead of getting text-based results, we get back a collection of CLR objects that we can easily work with.</a:t>
            </a:r>
          </a:p>
          <a:p>
            <a:pPr lvl="1">
              <a:buFont typeface="Arial" pitchFamily="34" charset="0"/>
              <a:buChar char="•"/>
            </a:pPr>
            <a:r>
              <a:rPr lang="en-US" baseline="0" dirty="0" smtClean="0"/>
              <a:t> The two mains components of the Object Services taxonomy are: </a:t>
            </a:r>
            <a:r>
              <a:rPr lang="en-US" baseline="0" dirty="0" err="1" smtClean="0"/>
              <a:t>ObjectContext</a:t>
            </a:r>
            <a:r>
              <a:rPr lang="en-US" baseline="0" dirty="0" smtClean="0"/>
              <a:t>, and </a:t>
            </a:r>
            <a:r>
              <a:rPr lang="en-US" baseline="0" dirty="0" err="1" smtClean="0"/>
              <a:t>ObjectQuery</a:t>
            </a:r>
            <a:r>
              <a:rPr lang="en-US" baseline="0" dirty="0" smtClean="0"/>
              <a:t>&lt;T&gt;</a:t>
            </a:r>
          </a:p>
          <a:p>
            <a:pPr lvl="2">
              <a:buFont typeface="Arial" pitchFamily="34" charset="0"/>
              <a:buChar char="•"/>
            </a:pPr>
            <a:r>
              <a:rPr lang="en-US" baseline="0" dirty="0" smtClean="0"/>
              <a:t> </a:t>
            </a:r>
            <a:r>
              <a:rPr lang="en-US" baseline="0" dirty="0" err="1" smtClean="0"/>
              <a:t>ObjectContext</a:t>
            </a:r>
            <a:r>
              <a:rPr lang="en-US" baseline="0" dirty="0" smtClean="0"/>
              <a:t> is equivalent to an </a:t>
            </a:r>
            <a:r>
              <a:rPr lang="en-US" baseline="0" dirty="0" err="1" smtClean="0"/>
              <a:t>EntityConnection</a:t>
            </a:r>
            <a:r>
              <a:rPr lang="en-US" baseline="0" dirty="0" smtClean="0"/>
              <a:t>, and is what manages our connection to the EDM as well as provides crucial services for working with our data.</a:t>
            </a:r>
          </a:p>
          <a:p>
            <a:pPr lvl="2">
              <a:buFont typeface="Arial" pitchFamily="34" charset="0"/>
              <a:buChar char="•"/>
            </a:pPr>
            <a:r>
              <a:rPr lang="en-US" baseline="0" dirty="0" smtClean="0"/>
              <a:t> </a:t>
            </a:r>
            <a:r>
              <a:rPr lang="en-US" baseline="0" dirty="0" err="1" smtClean="0"/>
              <a:t>ObjectQuery</a:t>
            </a:r>
            <a:r>
              <a:rPr lang="en-US" baseline="0" dirty="0" smtClean="0"/>
              <a:t> is equivalent to an </a:t>
            </a:r>
            <a:r>
              <a:rPr lang="en-US" baseline="0" dirty="0" err="1" smtClean="0"/>
              <a:t>EntityCommand</a:t>
            </a:r>
            <a:r>
              <a:rPr lang="en-US" baseline="0" dirty="0" smtClean="0"/>
              <a:t> and represents a single query executed against our EDM, that is manifested back as strongly-typed objects.</a:t>
            </a:r>
          </a:p>
          <a:p>
            <a:pPr lvl="0">
              <a:buFont typeface="Arial" pitchFamily="34" charset="0"/>
              <a:buChar char="•"/>
            </a:pPr>
            <a:r>
              <a:rPr lang="en-US" baseline="0" dirty="0" smtClean="0"/>
              <a:t> Object Services allows you to write queries using two flavors:</a:t>
            </a:r>
          </a:p>
          <a:p>
            <a:pPr lvl="1">
              <a:buFont typeface="Arial" pitchFamily="34" charset="0"/>
              <a:buChar char="•"/>
            </a:pPr>
            <a:r>
              <a:rPr lang="en-US" baseline="0" dirty="0" smtClean="0"/>
              <a:t> Entity SQL</a:t>
            </a:r>
          </a:p>
          <a:p>
            <a:pPr lvl="1">
              <a:buFont typeface="Arial" pitchFamily="34" charset="0"/>
              <a:buChar char="•"/>
            </a:pPr>
            <a:r>
              <a:rPr lang="en-US" baseline="0" dirty="0" smtClean="0"/>
              <a:t> LINQ To Entities</a:t>
            </a:r>
          </a:p>
          <a:p>
            <a:pPr lvl="0">
              <a:buFont typeface="Arial" pitchFamily="34" charset="0"/>
              <a:buChar char="•"/>
            </a:pPr>
            <a:r>
              <a:rPr lang="en-US" baseline="0" dirty="0" smtClean="0"/>
              <a:t> The same Entity SQL queries you would write using Entity Client can be leveraged with Object Services, but with the added benefits you get with the higher abstraction level (i.e. object materialization).</a:t>
            </a:r>
          </a:p>
          <a:p>
            <a:pPr lvl="0">
              <a:buFont typeface="Arial" pitchFamily="34" charset="0"/>
              <a:buChar char="•"/>
            </a:pPr>
            <a:r>
              <a:rPr lang="en-US" baseline="0" dirty="0" smtClean="0"/>
              <a:t> While Entity SQL is great for scenarios that require a dynamic query, or greater control over your query’s shape, you’re still working with a string that is error-prone. In addition to Entity SQL, Object Services allows you to write your queries against it in LINQ which provides you with strong-typing, error-checking, and a higher level of abstraction from Entity SQL.</a:t>
            </a:r>
          </a:p>
          <a:p>
            <a:pPr lvl="1">
              <a:buFont typeface="Arial" pitchFamily="34" charset="0"/>
              <a:buChar char="•"/>
            </a:pPr>
            <a:r>
              <a:rPr lang="en-US" baseline="0" dirty="0" smtClean="0"/>
              <a:t> If you are already familiar with LINQ, then you don’t have to master Entity SQL in order to query an EDM, because LINQ To Entities will make the translation for you.</a:t>
            </a:r>
          </a:p>
          <a:p>
            <a:pPr lvl="0">
              <a:buFont typeface="Arial" pitchFamily="34" charset="0"/>
              <a:buChar char="•"/>
            </a:pPr>
            <a:r>
              <a:rPr lang="en-US" baseline="0" dirty="0" smtClean="0"/>
              <a:t> In addition to object materialization, object services provides you with other benefits/services:</a:t>
            </a:r>
          </a:p>
          <a:p>
            <a:pPr lvl="1">
              <a:buFont typeface="Arial" pitchFamily="34" charset="0"/>
              <a:buChar char="•"/>
            </a:pPr>
            <a:r>
              <a:rPr lang="en-US" baseline="0" dirty="0" smtClean="0"/>
              <a:t> Unit of work</a:t>
            </a:r>
          </a:p>
          <a:p>
            <a:pPr lvl="2">
              <a:buFont typeface="Arial" pitchFamily="34" charset="0"/>
              <a:buChar char="•"/>
            </a:pPr>
            <a:r>
              <a:rPr lang="en-US" baseline="0" dirty="0" smtClean="0"/>
              <a:t> Your Object Context represents your unit of work, which aggregates all changes made to all entities attached/contained in it, so that when you want to push those changes back to the server, you can do so in a single batch.</a:t>
            </a:r>
          </a:p>
          <a:p>
            <a:pPr lvl="1">
              <a:buFont typeface="Arial" pitchFamily="34" charset="0"/>
              <a:buChar char="•"/>
            </a:pPr>
            <a:r>
              <a:rPr lang="en-US" baseline="0" dirty="0" smtClean="0"/>
              <a:t> Identity tracking</a:t>
            </a:r>
          </a:p>
          <a:p>
            <a:pPr lvl="2">
              <a:buFont typeface="Arial" pitchFamily="34" charset="0"/>
              <a:buChar char="•"/>
            </a:pPr>
            <a:r>
              <a:rPr lang="en-US" baseline="0" dirty="0" smtClean="0"/>
              <a:t> The </a:t>
            </a:r>
            <a:r>
              <a:rPr lang="en-US" baseline="0" dirty="0" err="1" smtClean="0"/>
              <a:t>ObjectContext</a:t>
            </a:r>
            <a:r>
              <a:rPr lang="en-US" baseline="0" dirty="0" smtClean="0"/>
              <a:t> keeps track of the entities you’ve queried for by key, so that if you later request the same entity (by key), using the same </a:t>
            </a:r>
            <a:r>
              <a:rPr lang="en-US" baseline="0" dirty="0" err="1" smtClean="0"/>
              <a:t>ObjectContext</a:t>
            </a:r>
            <a:r>
              <a:rPr lang="en-US" baseline="0" dirty="0" smtClean="0"/>
              <a:t> instance, it will return you the instance it already has instead of re-hitting the database.</a:t>
            </a:r>
          </a:p>
          <a:p>
            <a:pPr lvl="1">
              <a:buFont typeface="Arial" pitchFamily="34" charset="0"/>
              <a:buChar char="•"/>
            </a:pPr>
            <a:r>
              <a:rPr lang="en-US" baseline="0" dirty="0" smtClean="0"/>
              <a:t> Eager/explicit loading</a:t>
            </a:r>
          </a:p>
          <a:p>
            <a:pPr lvl="2">
              <a:buFont typeface="Arial" pitchFamily="34" charset="0"/>
              <a:buChar char="•"/>
            </a:pPr>
            <a:r>
              <a:rPr lang="en-US" baseline="0" dirty="0" smtClean="0"/>
              <a:t> The Entity Framework doesn’t pre-load any relationship properties for you. If you want to query an entity as well as some of it’s related entities, you’ll need to explicitly request that by performing a “span” using the Include method of the </a:t>
            </a:r>
            <a:r>
              <a:rPr lang="en-US" baseline="0" dirty="0" err="1" smtClean="0"/>
              <a:t>ObjectQuery</a:t>
            </a:r>
            <a:r>
              <a:rPr lang="en-US" baseline="0" dirty="0" smtClean="0"/>
              <a:t>&lt;T&gt; class.</a:t>
            </a:r>
          </a:p>
          <a:p>
            <a:pPr lvl="3">
              <a:buFont typeface="Arial" pitchFamily="34" charset="0"/>
              <a:buChar char="•"/>
            </a:pPr>
            <a:r>
              <a:rPr lang="en-US" baseline="0" dirty="0" smtClean="0"/>
              <a:t> Alternatively you can call the Load method on your entity’s relationship property.</a:t>
            </a:r>
            <a:endParaRPr lang="en-US" dirty="0"/>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AC248039-9E8B-422F-8B1A-4AF677A6F4FF}" type="slidenum">
              <a:rPr lang="en-US" sz="1200" kern="1200">
                <a:solidFill>
                  <a:prstClr val="white"/>
                </a:solidFill>
                <a:latin typeface="Tahoma" pitchFamily="34" charset="0"/>
                <a:ea typeface="+mn-ea"/>
                <a:cs typeface="+mn-cs"/>
              </a:rPr>
              <a:pPr algn="r" rtl="0" fontAlgn="base">
                <a:spcBef>
                  <a:spcPct val="0"/>
                </a:spcBef>
                <a:spcAft>
                  <a:spcPct val="0"/>
                </a:spcAft>
              </a:pPr>
              <a:t>15</a:t>
            </a:fld>
            <a:endParaRPr lang="en-US" sz="1200" kern="1200">
              <a:solidFill>
                <a:prstClr val="white"/>
              </a:solidFill>
              <a:latin typeface="Tahoma" pitchFamily="34" charset="0"/>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u="sng" dirty="0" smtClean="0"/>
              <a:t>Estimated</a:t>
            </a:r>
            <a:r>
              <a:rPr lang="en-US" b="1" u="sng" baseline="0" dirty="0" smtClean="0"/>
              <a:t> Time:</a:t>
            </a:r>
            <a:r>
              <a:rPr lang="en-US" baseline="0" dirty="0" smtClean="0"/>
              <a:t> 3 minutes</a:t>
            </a:r>
          </a:p>
          <a:p>
            <a:endParaRPr lang="en-US" baseline="0" dirty="0" smtClean="0"/>
          </a:p>
          <a:p>
            <a:r>
              <a:rPr lang="en-US" b="1" u="sng" baseline="0" dirty="0" smtClean="0"/>
              <a:t>Talking Points:</a:t>
            </a:r>
          </a:p>
          <a:p>
            <a:pPr>
              <a:buFont typeface="Arial" pitchFamily="34" charset="0"/>
              <a:buChar char="•"/>
            </a:pPr>
            <a:r>
              <a:rPr lang="en-US" dirty="0" smtClean="0"/>
              <a:t> This</a:t>
            </a:r>
            <a:r>
              <a:rPr lang="en-US" baseline="0" dirty="0" smtClean="0"/>
              <a:t> diagram helps to illustrate how each of the Entity Framework’s query options relate to each other.</a:t>
            </a:r>
          </a:p>
          <a:p>
            <a:pPr>
              <a:buFont typeface="Arial" pitchFamily="34" charset="0"/>
              <a:buChar char="•"/>
            </a:pPr>
            <a:r>
              <a:rPr lang="en-US" baseline="0" dirty="0" smtClean="0"/>
              <a:t> At the core of it all is the database-specific provider. This layer is what translates the query into the SQL flavor required for the underlying data source.</a:t>
            </a:r>
          </a:p>
          <a:p>
            <a:pPr>
              <a:buFont typeface="Arial" pitchFamily="34" charset="0"/>
              <a:buChar char="•"/>
            </a:pPr>
            <a:r>
              <a:rPr lang="en-US" baseline="0" dirty="0" smtClean="0"/>
              <a:t> Above that is the Entity Client API, which takes the Entity Framework query and passes in down to the database specific provider.</a:t>
            </a:r>
          </a:p>
          <a:p>
            <a:pPr lvl="1">
              <a:buFont typeface="Arial" pitchFamily="34" charset="0"/>
              <a:buChar char="•"/>
            </a:pPr>
            <a:r>
              <a:rPr lang="en-US" baseline="0" dirty="0" smtClean="0"/>
              <a:t> If you want to use the Entity Client API directly, you see that you’re only query option is Entity SQL, and because it sits below Object Services, you don’t get any of its benefits.</a:t>
            </a:r>
          </a:p>
          <a:p>
            <a:pPr lvl="0">
              <a:buFont typeface="Arial" pitchFamily="34" charset="0"/>
              <a:buChar char="•"/>
            </a:pPr>
            <a:r>
              <a:rPr lang="en-US" baseline="0" dirty="0" smtClean="0"/>
              <a:t> If you want to materialize your queries as objects, and get things like change tracking, identity mapping, relationship loading, etc. then you would use object services, that delegates its queries down to the Entity Client layer.</a:t>
            </a:r>
          </a:p>
          <a:p>
            <a:pPr lvl="1">
              <a:buFont typeface="Arial" pitchFamily="34" charset="0"/>
              <a:buChar char="•"/>
            </a:pPr>
            <a:r>
              <a:rPr lang="en-US" baseline="0" dirty="0" smtClean="0"/>
              <a:t> When using Object Services you can leverage both Entity SQL and LINQ to make your queries.</a:t>
            </a:r>
          </a:p>
          <a:p>
            <a:endParaRPr lang="en-US" dirty="0" smtClean="0"/>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AC248039-9E8B-422F-8B1A-4AF677A6F4FF}" type="slidenum">
              <a:rPr lang="en-US" sz="1200" kern="1200">
                <a:solidFill>
                  <a:prstClr val="white"/>
                </a:solidFill>
                <a:latin typeface="Tahoma" pitchFamily="34" charset="0"/>
                <a:ea typeface="+mn-ea"/>
                <a:cs typeface="+mn-cs"/>
              </a:rPr>
              <a:pPr algn="r" rtl="0" fontAlgn="base">
                <a:spcBef>
                  <a:spcPct val="0"/>
                </a:spcBef>
                <a:spcAft>
                  <a:spcPct val="0"/>
                </a:spcAft>
              </a:pPr>
              <a:t>16</a:t>
            </a:fld>
            <a:endParaRPr lang="en-US" sz="1200" kern="1200">
              <a:solidFill>
                <a:prstClr val="white"/>
              </a:solidFill>
              <a:latin typeface="Tahoma" pitchFamily="34" charset="0"/>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2/16/2009 2:59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2/16/2009 2:59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DDA1BAE-535F-4346-ACE4-493A01099090}"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FB4AFFFE-D616-49CB-9BDE-842598E9D313}"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2/16/2009 2:59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8032750" cy="1523495"/>
          </a:xfrm>
        </p:spPr>
        <p:txBody>
          <a:bodyPr>
            <a:noAutofit/>
          </a:bodyPr>
          <a:lstStyle>
            <a:lvl1pPr>
              <a:lnSpc>
                <a:spcPct val="90000"/>
              </a:lnSpc>
              <a:defRPr sz="5400"/>
            </a:lvl1pPr>
          </a:lstStyle>
          <a:p>
            <a:r>
              <a:rPr lang="en-US" dirty="0" smtClean="0"/>
              <a:t>Click to edit Master title style</a:t>
            </a:r>
            <a:endParaRPr lang="en-US" dirty="0"/>
          </a:p>
        </p:txBody>
      </p:sp>
      <p:sp>
        <p:nvSpPr>
          <p:cNvPr id="3" name="Subtitle 2"/>
          <p:cNvSpPr>
            <a:spLocks noGrp="1"/>
          </p:cNvSpPr>
          <p:nvPr>
            <p:ph type="subTitle" idx="1"/>
          </p:nvPr>
        </p:nvSpPr>
        <p:spPr>
          <a:xfrm>
            <a:off x="730249" y="4344988"/>
            <a:ext cx="8032751" cy="461665"/>
          </a:xfrm>
        </p:spPr>
        <p:txBody>
          <a:bodyPr>
            <a:noAutofit/>
          </a:bodyPr>
          <a:lstStyle>
            <a:lvl1pPr marL="0" indent="0" algn="l">
              <a:lnSpc>
                <a:spcPct val="90000"/>
              </a:lnSpc>
              <a:spcBef>
                <a:spcPts val="0"/>
              </a:spcBef>
              <a:buNone/>
              <a:defRPr b="1">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Segoe Semibold" pitchFamily="34" charset="0"/>
              </a:defRPr>
            </a:lvl1pPr>
          </a:lstStyle>
          <a:p>
            <a:pPr lvl="0"/>
            <a:r>
              <a:rPr lang="en-US" smtClean="0"/>
              <a:t>Click to edit Master text styles</a:t>
            </a: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End slide">
    <p:spTree>
      <p:nvGrpSpPr>
        <p:cNvPr id="1" name=""/>
        <p:cNvGrpSpPr/>
        <p:nvPr/>
      </p:nvGrpSpPr>
      <p:grpSpPr>
        <a:xfrm>
          <a:off x="0" y="0"/>
          <a:ext cx="0" cy="0"/>
          <a:chOff x="0" y="0"/>
          <a:chExt cx="0" cy="0"/>
        </a:xfrm>
      </p:grpSpPr>
      <p:pic>
        <p:nvPicPr>
          <p:cNvPr id="3" name="Rectangle 14336"/>
          <p:cNvPicPr>
            <a:picLocks noChangeAspect="1" noChangeArrowheads="1"/>
          </p:cNvPicPr>
          <p:nvPr userDrawn="1"/>
        </p:nvPicPr>
        <p:blipFill>
          <a:blip r:embed="rId2"/>
          <a:srcRect/>
          <a:stretch>
            <a:fillRect/>
          </a:stretch>
        </p:blipFill>
        <p:spPr bwMode="black">
          <a:xfrm>
            <a:off x="1601788" y="2787650"/>
            <a:ext cx="5940425" cy="1282700"/>
          </a:xfrm>
          <a:prstGeom prst="rect">
            <a:avLst/>
          </a:prstGeom>
          <a:noFill/>
          <a:ln w="9525">
            <a:noFill/>
            <a:miter lim="800000"/>
            <a:headEnd/>
            <a:tailEnd/>
          </a:ln>
        </p:spPr>
      </p:pic>
      <p:sp>
        <p:nvSpPr>
          <p:cNvPr id="4" name="TextBox 14337"/>
          <p:cNvSpPr txBox="1">
            <a:spLocks noChangeArrowheads="1"/>
          </p:cNvSpPr>
          <p:nvPr userDrawn="1"/>
        </p:nvSpPr>
        <p:spPr bwMode="auto">
          <a:xfrm>
            <a:off x="304800" y="5724525"/>
            <a:ext cx="8532813" cy="523875"/>
          </a:xfrm>
          <a:prstGeom prst="rect">
            <a:avLst/>
          </a:prstGeom>
          <a:noFill/>
          <a:ln w="9525">
            <a:noFill/>
            <a:miter lim="800000"/>
            <a:headEnd/>
            <a:tailEnd/>
          </a:ln>
        </p:spPr>
        <p:txBody>
          <a:bodyPr>
            <a:spAutoFit/>
          </a:bodyPr>
          <a:lstStyle/>
          <a:p>
            <a:pPr algn="ctr" eaLnBrk="0" hangingPunct="0"/>
            <a:r>
              <a:rPr lang="en-US" sz="700" dirty="0">
                <a:solidFill>
                  <a:schemeClr val="tx1"/>
                </a:solidFill>
                <a:effectLst/>
                <a:latin typeface="Segoe" pitchFamily="34" charset="0"/>
                <a:cs typeface="Arial" charset="0"/>
              </a:rPr>
              <a:t>© </a:t>
            </a:r>
            <a:r>
              <a:rPr lang="en-US" sz="700" dirty="0" smtClean="0">
                <a:solidFill>
                  <a:schemeClr val="tx1"/>
                </a:solidFill>
                <a:effectLst/>
                <a:latin typeface="Segoe" pitchFamily="34" charset="0"/>
                <a:cs typeface="Arial" charset="0"/>
              </a:rPr>
              <a:t>2008 </a:t>
            </a:r>
            <a:r>
              <a:rPr lang="en-US" sz="700" dirty="0">
                <a:solidFill>
                  <a:schemeClr val="tx1"/>
                </a:solidFill>
                <a:effectLst/>
                <a:latin typeface="Segoe" pitchFamily="34" charset="0"/>
                <a:cs typeface="Arial" charset="0"/>
              </a:rPr>
              <a:t>Microsoft </a:t>
            </a:r>
            <a:r>
              <a:rPr lang="en-US" sz="700" dirty="0" smtClean="0">
                <a:solidFill>
                  <a:schemeClr val="tx1"/>
                </a:solidFill>
                <a:effectLst/>
                <a:latin typeface="Segoe" pitchFamily="34" charset="0"/>
                <a:cs typeface="Arial" charset="0"/>
              </a:rPr>
              <a:t>Ltd. </a:t>
            </a:r>
            <a:r>
              <a:rPr lang="en-US" sz="700" dirty="0">
                <a:solidFill>
                  <a:schemeClr val="tx1"/>
                </a:solidFill>
                <a:effectLst/>
                <a:latin typeface="Segoe" pitchFamily="34" charset="0"/>
                <a:cs typeface="Arial" charset="0"/>
              </a:rPr>
              <a:t>All rights reserved. Microsoft, Windows, Windows Vista and other product names are or may be registered trademarks and/or trademarks in the U.S. and/or other countries.</a:t>
            </a:r>
            <a:endParaRPr lang="en-US" sz="1800" dirty="0">
              <a:solidFill>
                <a:schemeClr val="tx1"/>
              </a:solidFill>
              <a:effectLst/>
              <a:latin typeface="Arial" charset="0"/>
            </a:endParaRPr>
          </a:p>
          <a:p>
            <a:pPr algn="ctr" eaLnBrk="0" hangingPunct="0"/>
            <a:r>
              <a:rPr lang="en-US" sz="700" dirty="0">
                <a:solidFill>
                  <a:schemeClr val="tx1"/>
                </a:solidFill>
                <a:effectLst/>
                <a:latin typeface="Segoe"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solidFill>
                  <a:schemeClr val="tx1"/>
                </a:solidFill>
                <a:effectLst/>
                <a:latin typeface="Segoe" pitchFamily="34" charset="0"/>
                <a:cs typeface="Arial" charset="0"/>
              </a:rPr>
            </a:br>
            <a:r>
              <a:rPr lang="en-US" sz="700" dirty="0">
                <a:solidFill>
                  <a:schemeClr val="tx1"/>
                </a:solidFill>
                <a:effectLst/>
                <a:latin typeface="Segoe" pitchFamily="34" charset="0"/>
                <a:cs typeface="Arial" charset="0"/>
              </a:rPr>
              <a:t>MICROSOFT MAKES NO WARRANTIES, EXPRESS, IMPLIED OR STATUTORY, AS TO THE INFORMATION IN THIS PRESENTATION.</a:t>
            </a: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flip="none" rotWithShape="1">
                  <a:gsLst>
                    <a:gs pos="38000">
                      <a:srgbClr val="C0C0C0"/>
                    </a:gs>
                    <a:gs pos="65000">
                      <a:srgbClr val="FFFFFF"/>
                    </a:gs>
                  </a:gsLst>
                  <a:lin ang="16200000" scaled="1"/>
                  <a:tileRect/>
                </a:gradFill>
                <a:effectLst>
                  <a:outerShdw blurRad="50800" dist="39000" dir="5460000" algn="tl">
                    <a:srgbClr val="000000">
                      <a:alpha val="38000"/>
                    </a:srgbClr>
                  </a:outerShdw>
                </a:effectLst>
                <a:uLnTx/>
                <a:uFillTx/>
                <a:latin typeface="Segoe" pitchFamily="34" charset="0"/>
                <a:ea typeface="+mn-ea"/>
                <a:cs typeface="+mn-cs"/>
              </a:defRPr>
            </a:lvl1pPr>
          </a:lstStyle>
          <a:p>
            <a:pPr lvl="0"/>
            <a:r>
              <a:rPr lang="en-US" dirty="0" smtClean="0"/>
              <a:t>click to…</a:t>
            </a:r>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2.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3" r:id="rId9"/>
    <p:sldLayoutId id="2147483704" r:id="rId10"/>
    <p:sldLayoutId id="2147483723" r:id="rId11"/>
  </p:sldLayoutIdLst>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42000">
                <a:srgbClr val="FFFFFF"/>
              </a:gs>
              <a:gs pos="80000">
                <a:srgbClr val="9F9F9F"/>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SzPct val="80000"/>
        <a:buFontTx/>
        <a:buBlip>
          <a:blip r:embed="rId14"/>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SzPct val="80000"/>
        <a:buFontTx/>
        <a:buBlip>
          <a:blip r:embed="rId1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SzPct val="80000"/>
        <a:buFontTx/>
        <a:buBlip>
          <a:blip r:embed="rId1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SzPct val="80000"/>
        <a:buFontTx/>
        <a:buBlip>
          <a:blip r:embed="rId1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SzPct val="80000"/>
        <a:buFontTx/>
        <a:buBlip>
          <a:blip r:embed="rId1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l="-1000" r="-1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1" r:id="rId1"/>
  </p:sldLayoutIdLst>
  <p:transition/>
  <p:txStyles>
    <p:titleStyle>
      <a:lvl1pPr algn="l" defTabSz="914363" rtl="0" eaLnBrk="1" latinLnBrk="0" hangingPunct="1">
        <a:lnSpc>
          <a:spcPct val="90000"/>
        </a:lnSpc>
        <a:spcBef>
          <a:spcPct val="0"/>
        </a:spcBef>
        <a:buNone/>
        <a:defRPr lang="en-US" sz="4800" b="0" kern="1200" cap="none" spc="-150" dirty="0">
          <a:ln w="3175">
            <a:noFill/>
          </a:ln>
          <a:gradFill flip="none" rotWithShape="1">
            <a:gsLst>
              <a:gs pos="42000">
                <a:srgbClr val="FFFFFF"/>
              </a:gs>
              <a:gs pos="80000">
                <a:srgbClr val="9F9F9F"/>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Eric.nelson@microsoft.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twitter.com/ericnel" TargetMode="External"/><Relationship Id="rId4" Type="http://schemas.openxmlformats.org/officeDocument/2006/relationships/hyperlink" Target="http://geekswithblogs.net/IUpdateable"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geekswithblogs.net/IUpdateable"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hyperlink" Target="http://iupdateable.com/"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xml.rels><?xml version="1.0" encoding="UTF-8" standalone="yes"?>
<Relationships xmlns="http://schemas.openxmlformats.org/package/2006/relationships"><Relationship Id="rId8" Type="http://schemas.openxmlformats.org/officeDocument/2006/relationships/hyperlink" Target="http://www.devexpress.com/Products/NET/ORM/" TargetMode="External"/><Relationship Id="rId3" Type="http://schemas.openxmlformats.org/officeDocument/2006/relationships/hyperlink" Target="http://www.llblgen.com/" TargetMode="External"/><Relationship Id="rId7" Type="http://schemas.openxmlformats.org/officeDocument/2006/relationships/hyperlink" Target="http://www.ideablade.com/"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http://www.telerik.com/products/orm.aspx" TargetMode="External"/><Relationship Id="rId5" Type="http://schemas.openxmlformats.org/officeDocument/2006/relationships/hyperlink" Target="http://www.entityspaces.net/Portal/Default.aspx" TargetMode="External"/><Relationship Id="rId4" Type="http://schemas.openxmlformats.org/officeDocument/2006/relationships/hyperlink" Target="http://www.hibernate.org/343.html" TargetMode="External"/><Relationship Id="rId9" Type="http://schemas.openxmlformats.org/officeDocument/2006/relationships/hyperlink" Target="http://www.mindscape.co.nz/products/LightSpeed/default.asp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www.linqpad.net/"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Overview of the ADO.NET Entity Frameowork</a:t>
            </a:r>
            <a:br>
              <a:rPr smtClean="0"/>
            </a:br>
            <a:r>
              <a:rPr sz="3200" smtClean="0"/>
              <a:t>Warts and all!</a:t>
            </a:r>
            <a:br>
              <a:rPr sz="3200" smtClean="0"/>
            </a:br>
            <a:r>
              <a:rPr lang="en-US" dirty="0" smtClean="0"/>
              <a:t/>
            </a:r>
            <a:br>
              <a:rPr lang="en-US" dirty="0" smtClean="0"/>
            </a:br>
            <a:endParaRPr lang="en-US" dirty="0">
              <a:solidFill>
                <a:schemeClr val="tx1"/>
              </a:solidFill>
              <a:latin typeface="Segoe Light" pitchFamily="34" charset="0"/>
            </a:endParaRPr>
          </a:p>
        </p:txBody>
      </p:sp>
      <p:sp>
        <p:nvSpPr>
          <p:cNvPr id="3" name="Subtitle 2"/>
          <p:cNvSpPr>
            <a:spLocks noGrp="1"/>
          </p:cNvSpPr>
          <p:nvPr>
            <p:ph type="subTitle" idx="1"/>
          </p:nvPr>
        </p:nvSpPr>
        <p:spPr>
          <a:xfrm>
            <a:off x="730257" y="3963989"/>
            <a:ext cx="8032751" cy="2132012"/>
          </a:xfrm>
        </p:spPr>
        <p:txBody>
          <a:bodyPr/>
          <a:lstStyle/>
          <a:p>
            <a:r>
              <a:rPr lang="en-US" sz="2800" dirty="0" smtClean="0"/>
              <a:t>Eric Nelson</a:t>
            </a:r>
          </a:p>
          <a:p>
            <a:r>
              <a:rPr lang="en-US" sz="2400" dirty="0" smtClean="0">
                <a:latin typeface="Segoe Light" pitchFamily="34" charset="0"/>
              </a:rPr>
              <a:t>Developer &amp; Platform Group</a:t>
            </a:r>
          </a:p>
          <a:p>
            <a:r>
              <a:rPr lang="en-US" sz="2400" dirty="0" smtClean="0">
                <a:latin typeface="Segoe Light" pitchFamily="34" charset="0"/>
              </a:rPr>
              <a:t>Microsoft Ltd</a:t>
            </a:r>
          </a:p>
          <a:p>
            <a:r>
              <a:rPr lang="en-US" sz="2400" b="0" dirty="0" smtClean="0">
                <a:latin typeface="Segoe Light" pitchFamily="34" charset="0"/>
                <a:hlinkClick r:id="rId3"/>
              </a:rPr>
              <a:t>eric.nelson@microsoft.com</a:t>
            </a:r>
            <a:r>
              <a:rPr lang="en-US" sz="2400" b="0" dirty="0" smtClean="0">
                <a:latin typeface="Segoe Light" pitchFamily="34" charset="0"/>
              </a:rPr>
              <a:t> </a:t>
            </a:r>
          </a:p>
          <a:p>
            <a:r>
              <a:rPr lang="en-US" sz="2400" b="0" dirty="0" smtClean="0">
                <a:latin typeface="Segoe Light" pitchFamily="34" charset="0"/>
                <a:hlinkClick r:id="rId4"/>
              </a:rPr>
              <a:t>http://geekswithblogs.net/IUpdateable</a:t>
            </a:r>
            <a:r>
              <a:rPr lang="en-US" sz="2400" b="0" dirty="0" smtClean="0">
                <a:latin typeface="Segoe Light" pitchFamily="34" charset="0"/>
              </a:rPr>
              <a:t> </a:t>
            </a:r>
          </a:p>
          <a:p>
            <a:r>
              <a:rPr lang="en-US" sz="2400" b="0" dirty="0" smtClean="0">
                <a:latin typeface="Segoe Light" pitchFamily="34" charset="0"/>
                <a:hlinkClick r:id="rId5"/>
              </a:rPr>
              <a:t>http://twitter.com/ericnel</a:t>
            </a:r>
            <a:r>
              <a:rPr lang="en-US" sz="2400" b="0" dirty="0" smtClean="0">
                <a:latin typeface="Segoe Light" pitchFamily="34" charset="0"/>
              </a:rPr>
              <a:t>  </a:t>
            </a:r>
            <a:endParaRPr lang="en-US" sz="2400" b="0" dirty="0">
              <a:latin typeface="Segoe Light"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ADO.NET Entity Framework</a:t>
            </a:r>
            <a:endParaRPr lang="en-GB" dirty="0"/>
          </a:p>
        </p:txBody>
      </p:sp>
      <p:sp>
        <p:nvSpPr>
          <p:cNvPr id="3" name="Content Placeholder 2"/>
          <p:cNvSpPr>
            <a:spLocks noGrp="1"/>
          </p:cNvSpPr>
          <p:nvPr>
            <p:ph idx="1"/>
          </p:nvPr>
        </p:nvSpPr>
        <p:spPr>
          <a:xfrm>
            <a:off x="381000" y="1412875"/>
            <a:ext cx="8382000" cy="4776692"/>
          </a:xfrm>
        </p:spPr>
        <p:txBody>
          <a:bodyPr/>
          <a:lstStyle/>
          <a:p>
            <a:r>
              <a:rPr lang="en-GB" sz="2800" dirty="0" smtClean="0"/>
              <a:t>What is it?</a:t>
            </a:r>
          </a:p>
          <a:p>
            <a:pPr lvl="1"/>
            <a:r>
              <a:rPr lang="en-US" sz="2400" dirty="0" smtClean="0"/>
              <a:t>Tools and services to </a:t>
            </a:r>
            <a:r>
              <a:rPr lang="en-US" sz="2400" b="1" i="1" dirty="0" smtClean="0">
                <a:solidFill>
                  <a:srgbClr val="FFC000"/>
                </a:solidFill>
              </a:rPr>
              <a:t>create an Entity Data Model</a:t>
            </a:r>
          </a:p>
          <a:p>
            <a:pPr lvl="2"/>
            <a:r>
              <a:rPr lang="en-US" sz="2000" dirty="0" smtClean="0"/>
              <a:t>EDM gives ORM to SQL Server, Oracle, DB2 etc</a:t>
            </a:r>
          </a:p>
          <a:p>
            <a:pPr lvl="1"/>
            <a:r>
              <a:rPr lang="en-US" sz="2400" dirty="0" smtClean="0"/>
              <a:t>Tools and services for </a:t>
            </a:r>
            <a:r>
              <a:rPr lang="en-US" sz="2400" b="1" i="1" dirty="0" smtClean="0">
                <a:solidFill>
                  <a:srgbClr val="FFC000"/>
                </a:solidFill>
              </a:rPr>
              <a:t>consuming an Entity Data Model</a:t>
            </a:r>
            <a:endParaRPr lang="en-GB" sz="2400" b="1" i="1" dirty="0" smtClean="0">
              <a:solidFill>
                <a:srgbClr val="FFC000"/>
              </a:solidFill>
            </a:endParaRPr>
          </a:p>
          <a:p>
            <a:r>
              <a:rPr lang="en-GB" sz="2800" dirty="0" smtClean="0"/>
              <a:t>Why use it?</a:t>
            </a:r>
          </a:p>
          <a:p>
            <a:pPr lvl="1"/>
            <a:r>
              <a:rPr lang="en-GB" sz="2400" dirty="0" smtClean="0"/>
              <a:t>Productivity</a:t>
            </a:r>
          </a:p>
          <a:p>
            <a:pPr lvl="1"/>
            <a:r>
              <a:rPr lang="en-GB" sz="2400" dirty="0" smtClean="0"/>
              <a:t>Complex mapping between entities and database tables</a:t>
            </a:r>
          </a:p>
          <a:p>
            <a:pPr lvl="1"/>
            <a:r>
              <a:rPr lang="en-GB" sz="2400" dirty="0" smtClean="0"/>
              <a:t>Works great with ADO.NET Data Services</a:t>
            </a:r>
          </a:p>
          <a:p>
            <a:r>
              <a:rPr lang="en-GB" sz="2800" dirty="0" smtClean="0"/>
              <a:t>Notes</a:t>
            </a:r>
          </a:p>
          <a:p>
            <a:pPr lvl="1"/>
            <a:r>
              <a:rPr lang="en-GB" sz="2400" dirty="0" smtClean="0"/>
              <a:t>Strategic but just released...</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Entity Data Model</a:t>
            </a:r>
            <a:endParaRPr lang="en-US" dirty="0"/>
          </a:p>
        </p:txBody>
      </p:sp>
      <p:sp>
        <p:nvSpPr>
          <p:cNvPr id="3" name="Content Placeholder 2"/>
          <p:cNvSpPr>
            <a:spLocks noGrp="1"/>
          </p:cNvSpPr>
          <p:nvPr>
            <p:ph idx="1"/>
          </p:nvPr>
        </p:nvSpPr>
        <p:spPr>
          <a:xfrm>
            <a:off x="457200" y="1600201"/>
            <a:ext cx="4400552" cy="4525963"/>
          </a:xfrm>
        </p:spPr>
        <p:txBody>
          <a:bodyPr>
            <a:normAutofit fontScale="85000" lnSpcReduction="20000"/>
          </a:bodyPr>
          <a:lstStyle/>
          <a:p>
            <a:r>
              <a:rPr lang="en-US" dirty="0" smtClean="0"/>
              <a:t>Application model</a:t>
            </a:r>
          </a:p>
          <a:p>
            <a:pPr lvl="1"/>
            <a:r>
              <a:rPr lang="en-US" dirty="0" smtClean="0"/>
              <a:t>Mapped to a persistence store</a:t>
            </a:r>
          </a:p>
          <a:p>
            <a:r>
              <a:rPr lang="en-US" dirty="0" smtClean="0"/>
              <a:t>Comprised of three layers:</a:t>
            </a:r>
          </a:p>
          <a:p>
            <a:pPr lvl="1"/>
            <a:r>
              <a:rPr lang="en-US" dirty="0" smtClean="0"/>
              <a:t>Conceptual (CSDL)</a:t>
            </a:r>
          </a:p>
          <a:p>
            <a:pPr lvl="1"/>
            <a:r>
              <a:rPr lang="en-US" dirty="0" smtClean="0"/>
              <a:t>Mapping (MSL)</a:t>
            </a:r>
          </a:p>
          <a:p>
            <a:pPr lvl="1"/>
            <a:r>
              <a:rPr lang="en-US" dirty="0" smtClean="0"/>
              <a:t>Storage (SSDL)</a:t>
            </a:r>
          </a:p>
          <a:p>
            <a:r>
              <a:rPr lang="en-US" dirty="0" smtClean="0"/>
              <a:t>Database agnostic</a:t>
            </a:r>
          </a:p>
          <a:p>
            <a:r>
              <a:rPr lang="en-US" dirty="0" smtClean="0"/>
              <a:t>Comprised of:</a:t>
            </a:r>
          </a:p>
          <a:p>
            <a:pPr lvl="1"/>
            <a:r>
              <a:rPr lang="en-US" dirty="0" smtClean="0"/>
              <a:t>Entities</a:t>
            </a:r>
          </a:p>
          <a:p>
            <a:pPr lvl="1"/>
            <a:r>
              <a:rPr lang="en-US" dirty="0" smtClean="0"/>
              <a:t>Associations</a:t>
            </a:r>
          </a:p>
          <a:p>
            <a:pPr lvl="1"/>
            <a:r>
              <a:rPr lang="en-US" dirty="0" smtClean="0"/>
              <a:t>Functions</a:t>
            </a:r>
          </a:p>
        </p:txBody>
      </p:sp>
      <p:sp>
        <p:nvSpPr>
          <p:cNvPr id="4" name="Rectangle 3"/>
          <p:cNvSpPr/>
          <p:nvPr/>
        </p:nvSpPr>
        <p:spPr bwMode="auto">
          <a:xfrm>
            <a:off x="5029200" y="1295400"/>
            <a:ext cx="3657600" cy="4419600"/>
          </a:xfrm>
          <a:prstGeom prst="rect">
            <a:avLst/>
          </a:prstGeom>
          <a:ln>
            <a:headEnd type="none" w="med" len="med"/>
            <a:tailEnd type="triangle" w="lg" len="lg"/>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algn="l" rtl="0" fontAlgn="base">
              <a:spcBef>
                <a:spcPct val="0"/>
              </a:spcBef>
              <a:spcAft>
                <a:spcPct val="0"/>
              </a:spcAft>
            </a:pPr>
            <a:endParaRPr lang="en-US" sz="2200" kern="1200">
              <a:solidFill>
                <a:srgbClr val="FFFFFF"/>
              </a:solidFill>
              <a:latin typeface="Tahoma" pitchFamily="34" charset="0"/>
              <a:ea typeface="+mn-ea"/>
              <a:cs typeface="+mn-cs"/>
            </a:endParaRPr>
          </a:p>
        </p:txBody>
      </p:sp>
      <p:sp>
        <p:nvSpPr>
          <p:cNvPr id="5" name="Rectangle 4"/>
          <p:cNvSpPr/>
          <p:nvPr/>
        </p:nvSpPr>
        <p:spPr bwMode="auto">
          <a:xfrm>
            <a:off x="5257800" y="1981200"/>
            <a:ext cx="3200400" cy="1066800"/>
          </a:xfrm>
          <a:prstGeom prst="rect">
            <a:avLst/>
          </a:prstGeom>
          <a:ln>
            <a:headEnd type="none" w="med" len="med"/>
            <a:tailEnd type="triangle" w="lg" len="lg"/>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algn="ctr" rtl="0" fontAlgn="base">
              <a:spcBef>
                <a:spcPct val="0"/>
              </a:spcBef>
              <a:spcAft>
                <a:spcPct val="0"/>
              </a:spcAft>
            </a:pPr>
            <a:r>
              <a:rPr lang="en-US" sz="2200" kern="1200" dirty="0">
                <a:solidFill>
                  <a:srgbClr val="000000"/>
                </a:solidFill>
                <a:latin typeface="Tahoma" pitchFamily="34" charset="0"/>
                <a:ea typeface="+mn-ea"/>
                <a:cs typeface="+mn-cs"/>
              </a:rPr>
              <a:t>Conceptual</a:t>
            </a:r>
          </a:p>
        </p:txBody>
      </p:sp>
      <p:sp>
        <p:nvSpPr>
          <p:cNvPr id="6" name="Rectangle 5"/>
          <p:cNvSpPr/>
          <p:nvPr/>
        </p:nvSpPr>
        <p:spPr bwMode="auto">
          <a:xfrm>
            <a:off x="5257800" y="3200400"/>
            <a:ext cx="3200400" cy="1066800"/>
          </a:xfrm>
          <a:prstGeom prst="rect">
            <a:avLst/>
          </a:prstGeom>
          <a:ln>
            <a:headEnd type="none" w="med" len="med"/>
            <a:tailEnd type="triangle" w="lg" len="lg"/>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algn="ctr" rtl="0" fontAlgn="base">
              <a:spcBef>
                <a:spcPct val="0"/>
              </a:spcBef>
              <a:spcAft>
                <a:spcPct val="0"/>
              </a:spcAft>
            </a:pPr>
            <a:r>
              <a:rPr lang="en-US" sz="2200" kern="1200" dirty="0">
                <a:solidFill>
                  <a:srgbClr val="000000"/>
                </a:solidFill>
                <a:latin typeface="Tahoma" pitchFamily="34" charset="0"/>
                <a:ea typeface="+mn-ea"/>
                <a:cs typeface="+mn-cs"/>
              </a:rPr>
              <a:t>Mapping</a:t>
            </a:r>
          </a:p>
        </p:txBody>
      </p:sp>
      <p:sp>
        <p:nvSpPr>
          <p:cNvPr id="7" name="Rectangle 6"/>
          <p:cNvSpPr/>
          <p:nvPr/>
        </p:nvSpPr>
        <p:spPr bwMode="auto">
          <a:xfrm>
            <a:off x="5257800" y="4419600"/>
            <a:ext cx="3200400" cy="1066800"/>
          </a:xfrm>
          <a:prstGeom prst="rect">
            <a:avLst/>
          </a:prstGeom>
          <a:ln>
            <a:headEnd type="none" w="med" len="med"/>
            <a:tailEnd type="triangle" w="lg" len="lg"/>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algn="ctr" rtl="0" fontAlgn="base">
              <a:spcBef>
                <a:spcPct val="0"/>
              </a:spcBef>
              <a:spcAft>
                <a:spcPct val="0"/>
              </a:spcAft>
            </a:pPr>
            <a:r>
              <a:rPr lang="en-US" sz="2200" kern="1200" dirty="0">
                <a:solidFill>
                  <a:srgbClr val="000000"/>
                </a:solidFill>
                <a:latin typeface="Tahoma" pitchFamily="34" charset="0"/>
                <a:ea typeface="+mn-ea"/>
                <a:cs typeface="+mn-cs"/>
              </a:rPr>
              <a:t>Storage</a:t>
            </a:r>
          </a:p>
        </p:txBody>
      </p:sp>
      <p:sp>
        <p:nvSpPr>
          <p:cNvPr id="8" name="TextBox 7"/>
          <p:cNvSpPr txBox="1"/>
          <p:nvPr/>
        </p:nvSpPr>
        <p:spPr>
          <a:xfrm>
            <a:off x="5687379" y="1397914"/>
            <a:ext cx="2389821" cy="430887"/>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pPr algn="l" rtl="0" fontAlgn="base">
              <a:spcBef>
                <a:spcPct val="0"/>
              </a:spcBef>
              <a:spcAft>
                <a:spcPct val="0"/>
              </a:spcAft>
            </a:pPr>
            <a:r>
              <a:rPr lang="en-US" sz="2200" kern="1200" dirty="0">
                <a:solidFill>
                  <a:srgbClr val="000000"/>
                </a:solidFill>
                <a:latin typeface="Tahoma" pitchFamily="34" charset="0"/>
                <a:ea typeface="+mn-ea"/>
                <a:cs typeface="+mn-cs"/>
              </a:rPr>
              <a:t>Entity Data Model</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solidFill>
                  <a:schemeClr val="tx1"/>
                </a:solidFill>
                <a:latin typeface="Segoe Light" pitchFamily="34" charset="0"/>
              </a:rPr>
              <a:t>{ </a:t>
            </a:r>
            <a:r>
              <a:rPr lang="en-GB" b="1" dirty="0" smtClean="0">
                <a:solidFill>
                  <a:srgbClr val="0099FF"/>
                </a:solidFill>
              </a:rPr>
              <a:t>A look at mapping </a:t>
            </a:r>
            <a:r>
              <a:rPr smtClean="0">
                <a:solidFill>
                  <a:schemeClr val="tx1"/>
                </a:solidFill>
                <a:latin typeface="Segoe Light" pitchFamily="34" charset="0"/>
              </a:rPr>
              <a:t>}</a:t>
            </a:r>
            <a:endParaRPr lang="en-US" dirty="0"/>
          </a:p>
        </p:txBody>
      </p:sp>
      <p:sp>
        <p:nvSpPr>
          <p:cNvPr id="5" name="Subtitle 4"/>
          <p:cNvSpPr>
            <a:spLocks noGrp="1"/>
          </p:cNvSpPr>
          <p:nvPr>
            <p:ph type="subTitle" idx="1"/>
          </p:nvPr>
        </p:nvSpPr>
        <p:spPr/>
        <p:txBody>
          <a:bodyPr/>
          <a:lstStyle/>
          <a:p>
            <a:endParaRPr lang="en-GB"/>
          </a:p>
        </p:txBody>
      </p:sp>
      <p:sp>
        <p:nvSpPr>
          <p:cNvPr id="4" name="Text Placeholder 3"/>
          <p:cNvSpPr>
            <a:spLocks noGrp="1"/>
          </p:cNvSpPr>
          <p:nvPr>
            <p:ph type="body" sz="quarter" idx="10"/>
          </p:nvPr>
        </p:nvSpPr>
        <p:spPr/>
        <p:txBody>
          <a:bodyPr/>
          <a:lstStyle/>
          <a:p>
            <a:r>
              <a:rPr lang="en-US" dirty="0" smtClean="0"/>
              <a:t>demo </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Consuming the Entity Data Model</a:t>
            </a:r>
            <a:endParaRPr lang="en-US" sz="4400" dirty="0"/>
          </a:p>
        </p:txBody>
      </p:sp>
      <p:sp>
        <p:nvSpPr>
          <p:cNvPr id="3" name="Content Placeholder 2"/>
          <p:cNvSpPr>
            <a:spLocks noGrp="1"/>
          </p:cNvSpPr>
          <p:nvPr>
            <p:ph idx="1"/>
          </p:nvPr>
        </p:nvSpPr>
        <p:spPr/>
        <p:txBody>
          <a:bodyPr/>
          <a:lstStyle/>
          <a:p>
            <a:r>
              <a:rPr lang="en-US" dirty="0" smtClean="0"/>
              <a:t>Entity Client</a:t>
            </a:r>
          </a:p>
          <a:p>
            <a:pPr lvl="1"/>
            <a:r>
              <a:rPr lang="en-US" dirty="0" smtClean="0"/>
              <a:t>Entity SQL</a:t>
            </a:r>
          </a:p>
          <a:p>
            <a:r>
              <a:rPr lang="en-US" dirty="0" smtClean="0"/>
              <a:t>Object Services</a:t>
            </a:r>
          </a:p>
          <a:p>
            <a:pPr lvl="1"/>
            <a:r>
              <a:rPr lang="en-US" dirty="0" smtClean="0"/>
              <a:t>Entity SQL</a:t>
            </a:r>
          </a:p>
          <a:p>
            <a:pPr lvl="1"/>
            <a:r>
              <a:rPr lang="en-US" dirty="0" smtClean="0"/>
              <a:t>LINQ To Entities</a:t>
            </a:r>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Entity Client</a:t>
            </a:r>
            <a:endParaRPr lang="en-US" dirty="0"/>
          </a:p>
        </p:txBody>
      </p:sp>
      <p:sp>
        <p:nvSpPr>
          <p:cNvPr id="3" name="Content Placeholder 2"/>
          <p:cNvSpPr>
            <a:spLocks noGrp="1"/>
          </p:cNvSpPr>
          <p:nvPr>
            <p:ph idx="1"/>
          </p:nvPr>
        </p:nvSpPr>
        <p:spPr>
          <a:xfrm>
            <a:off x="381000" y="1412875"/>
            <a:ext cx="8382000" cy="4438138"/>
          </a:xfrm>
        </p:spPr>
        <p:txBody>
          <a:bodyPr/>
          <a:lstStyle/>
          <a:p>
            <a:r>
              <a:rPr lang="en-US" dirty="0" smtClean="0"/>
              <a:t>Familiar ADO.NET object model:</a:t>
            </a:r>
          </a:p>
          <a:p>
            <a:pPr lvl="1"/>
            <a:r>
              <a:rPr lang="en-US" dirty="0" err="1" smtClean="0"/>
              <a:t>EntityCommand</a:t>
            </a:r>
            <a:endParaRPr lang="en-US" dirty="0" smtClean="0"/>
          </a:p>
          <a:p>
            <a:pPr lvl="1"/>
            <a:r>
              <a:rPr lang="en-US" dirty="0" err="1" smtClean="0"/>
              <a:t>EntityConnection</a:t>
            </a:r>
            <a:endParaRPr lang="en-US" dirty="0" smtClean="0"/>
          </a:p>
          <a:p>
            <a:pPr lvl="1"/>
            <a:r>
              <a:rPr lang="en-US" dirty="0" err="1" smtClean="0"/>
              <a:t>EntityDataReader</a:t>
            </a:r>
            <a:endParaRPr lang="en-US" dirty="0" smtClean="0"/>
          </a:p>
          <a:p>
            <a:pPr lvl="1"/>
            <a:r>
              <a:rPr lang="en-US" dirty="0" err="1" smtClean="0"/>
              <a:t>EntityParameter</a:t>
            </a:r>
            <a:endParaRPr lang="en-US" dirty="0" smtClean="0"/>
          </a:p>
          <a:p>
            <a:pPr lvl="1"/>
            <a:r>
              <a:rPr lang="en-US" dirty="0" err="1" smtClean="0"/>
              <a:t>EntityTransaction</a:t>
            </a:r>
            <a:endParaRPr lang="en-US" dirty="0" smtClean="0"/>
          </a:p>
          <a:p>
            <a:r>
              <a:rPr lang="en-US" dirty="0" smtClean="0"/>
              <a:t>Text-based results</a:t>
            </a:r>
          </a:p>
          <a:p>
            <a:r>
              <a:rPr lang="en-US" dirty="0" smtClean="0"/>
              <a:t>Read-only</a:t>
            </a:r>
          </a:p>
          <a:p>
            <a:r>
              <a:rPr lang="en-US" dirty="0" smtClean="0"/>
              <a:t>Uses Entity SQL</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 Services</a:t>
            </a:r>
            <a:endParaRPr lang="en-US" dirty="0"/>
          </a:p>
        </p:txBody>
      </p:sp>
      <p:sp>
        <p:nvSpPr>
          <p:cNvPr id="3" name="Content Placeholder 2"/>
          <p:cNvSpPr>
            <a:spLocks noGrp="1"/>
          </p:cNvSpPr>
          <p:nvPr>
            <p:ph idx="1"/>
          </p:nvPr>
        </p:nvSpPr>
        <p:spPr>
          <a:xfrm>
            <a:off x="381000" y="1412875"/>
            <a:ext cx="8382000" cy="5515356"/>
          </a:xfrm>
        </p:spPr>
        <p:txBody>
          <a:bodyPr/>
          <a:lstStyle/>
          <a:p>
            <a:r>
              <a:rPr smtClean="0"/>
              <a:t>Queries materialized as Objects</a:t>
            </a:r>
            <a:endParaRPr lang="en-US" dirty="0" smtClean="0"/>
          </a:p>
          <a:p>
            <a:pPr lvl="1"/>
            <a:r>
              <a:rPr lang="en-US" dirty="0" err="1" smtClean="0"/>
              <a:t>ObjectContext</a:t>
            </a:r>
            <a:endParaRPr lang="en-US" dirty="0" smtClean="0"/>
          </a:p>
          <a:p>
            <a:pPr lvl="1"/>
            <a:r>
              <a:rPr lang="en-US" dirty="0" err="1" smtClean="0"/>
              <a:t>ObjectQuery</a:t>
            </a:r>
            <a:r>
              <a:rPr lang="en-US" dirty="0" smtClean="0"/>
              <a:t>&lt;T&gt;</a:t>
            </a:r>
          </a:p>
          <a:p>
            <a:r>
              <a:rPr lang="en-US" dirty="0" smtClean="0"/>
              <a:t>Built on top of Entity Client</a:t>
            </a:r>
          </a:p>
          <a:p>
            <a:r>
              <a:rPr lang="en-US" dirty="0" smtClean="0"/>
              <a:t>Two query options:</a:t>
            </a:r>
          </a:p>
          <a:p>
            <a:pPr lvl="1"/>
            <a:r>
              <a:rPr lang="en-US" dirty="0" smtClean="0"/>
              <a:t>Entity SQL</a:t>
            </a:r>
          </a:p>
          <a:p>
            <a:pPr lvl="1"/>
            <a:r>
              <a:rPr lang="en-US" dirty="0" smtClean="0"/>
              <a:t>LINQ</a:t>
            </a:r>
          </a:p>
          <a:p>
            <a:r>
              <a:rPr lang="en-US" dirty="0" smtClean="0"/>
              <a:t>Runtime services:</a:t>
            </a:r>
          </a:p>
          <a:p>
            <a:pPr lvl="1"/>
            <a:r>
              <a:rPr lang="en-US" dirty="0" smtClean="0"/>
              <a:t>Unit of work</a:t>
            </a:r>
          </a:p>
          <a:p>
            <a:pPr lvl="1"/>
            <a:r>
              <a:rPr lang="en-US" dirty="0" smtClean="0"/>
              <a:t>Identity tracking</a:t>
            </a:r>
          </a:p>
          <a:p>
            <a:pPr lvl="1"/>
            <a:r>
              <a:rPr lang="en-US" dirty="0" smtClean="0"/>
              <a:t>Eager/explicit loading</a:t>
            </a:r>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Entity Framework – Service Stack</a:t>
            </a:r>
            <a:endParaRPr lang="en-US" sz="4400" dirty="0"/>
          </a:p>
        </p:txBody>
      </p:sp>
      <p:sp>
        <p:nvSpPr>
          <p:cNvPr id="4" name="Rectangle 3"/>
          <p:cNvSpPr/>
          <p:nvPr/>
        </p:nvSpPr>
        <p:spPr bwMode="auto">
          <a:xfrm>
            <a:off x="4648200" y="1219200"/>
            <a:ext cx="2286000" cy="609600"/>
          </a:xfrm>
          <a:prstGeom prst="rect">
            <a:avLst/>
          </a:prstGeom>
          <a:ln>
            <a:headEnd type="none" w="med" len="med"/>
            <a:tailEnd type="triangle" w="lg" len="lg"/>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algn="l" rtl="0" fontAlgn="base">
              <a:spcBef>
                <a:spcPct val="0"/>
              </a:spcBef>
              <a:spcAft>
                <a:spcPct val="0"/>
              </a:spcAft>
            </a:pPr>
            <a:r>
              <a:rPr lang="en-US" sz="2200" kern="1200" dirty="0">
                <a:solidFill>
                  <a:srgbClr val="000000"/>
                </a:solidFill>
                <a:latin typeface="Tahoma" pitchFamily="34" charset="0"/>
                <a:ea typeface="+mn-ea"/>
                <a:cs typeface="+mn-cs"/>
              </a:rPr>
              <a:t>LINQ To Entities</a:t>
            </a:r>
          </a:p>
        </p:txBody>
      </p:sp>
      <p:sp>
        <p:nvSpPr>
          <p:cNvPr id="5" name="Rectangle 4"/>
          <p:cNvSpPr/>
          <p:nvPr/>
        </p:nvSpPr>
        <p:spPr bwMode="auto">
          <a:xfrm>
            <a:off x="3733800" y="2590800"/>
            <a:ext cx="3200400" cy="609600"/>
          </a:xfrm>
          <a:prstGeom prst="rect">
            <a:avLst/>
          </a:prstGeom>
          <a:ln>
            <a:headEnd type="none" w="med" len="med"/>
            <a:tailEnd type="triangle" w="lg" len="lg"/>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algn="ctr" rtl="0" fontAlgn="base">
              <a:spcBef>
                <a:spcPct val="0"/>
              </a:spcBef>
              <a:spcAft>
                <a:spcPct val="0"/>
              </a:spcAft>
            </a:pPr>
            <a:r>
              <a:rPr lang="en-US" sz="2200" kern="1200" dirty="0">
                <a:solidFill>
                  <a:srgbClr val="000000"/>
                </a:solidFill>
                <a:latin typeface="Tahoma" pitchFamily="34" charset="0"/>
                <a:ea typeface="+mn-ea"/>
                <a:cs typeface="+mn-cs"/>
              </a:rPr>
              <a:t>Object Services</a:t>
            </a:r>
          </a:p>
        </p:txBody>
      </p:sp>
      <p:sp>
        <p:nvSpPr>
          <p:cNvPr id="6" name="Rectangle 5"/>
          <p:cNvSpPr/>
          <p:nvPr/>
        </p:nvSpPr>
        <p:spPr bwMode="auto">
          <a:xfrm>
            <a:off x="2209800" y="1219200"/>
            <a:ext cx="2286000" cy="609600"/>
          </a:xfrm>
          <a:prstGeom prst="rect">
            <a:avLst/>
          </a:prstGeom>
          <a:ln>
            <a:headEnd type="none" w="med" len="med"/>
            <a:tailEnd type="triangle" w="lg" len="lg"/>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algn="ctr" rtl="0" fontAlgn="base">
              <a:spcBef>
                <a:spcPct val="0"/>
              </a:spcBef>
              <a:spcAft>
                <a:spcPct val="0"/>
              </a:spcAft>
            </a:pPr>
            <a:r>
              <a:rPr lang="en-US" sz="2200" kern="1200" dirty="0">
                <a:solidFill>
                  <a:srgbClr val="000000"/>
                </a:solidFill>
                <a:latin typeface="Tahoma" pitchFamily="34" charset="0"/>
                <a:ea typeface="+mn-ea"/>
                <a:cs typeface="+mn-cs"/>
              </a:rPr>
              <a:t>Entity SQL</a:t>
            </a:r>
          </a:p>
        </p:txBody>
      </p:sp>
      <p:sp>
        <p:nvSpPr>
          <p:cNvPr id="7" name="Rectangle 6"/>
          <p:cNvSpPr/>
          <p:nvPr/>
        </p:nvSpPr>
        <p:spPr bwMode="auto">
          <a:xfrm>
            <a:off x="2438400" y="3962400"/>
            <a:ext cx="4495800" cy="609600"/>
          </a:xfrm>
          <a:prstGeom prst="rect">
            <a:avLst/>
          </a:prstGeom>
          <a:ln>
            <a:headEnd type="none" w="med" len="med"/>
            <a:tailEnd type="triangle" w="lg" len="lg"/>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algn="ctr" rtl="0" fontAlgn="base">
              <a:spcBef>
                <a:spcPct val="0"/>
              </a:spcBef>
              <a:spcAft>
                <a:spcPct val="0"/>
              </a:spcAft>
            </a:pPr>
            <a:r>
              <a:rPr lang="en-US" sz="2200" kern="1200" dirty="0">
                <a:solidFill>
                  <a:srgbClr val="000000"/>
                </a:solidFill>
                <a:latin typeface="Tahoma" pitchFamily="34" charset="0"/>
                <a:ea typeface="+mn-ea"/>
                <a:cs typeface="+mn-cs"/>
              </a:rPr>
              <a:t>Entity Client</a:t>
            </a:r>
          </a:p>
        </p:txBody>
      </p:sp>
      <p:sp>
        <p:nvSpPr>
          <p:cNvPr id="8" name="Rectangle 7"/>
          <p:cNvSpPr/>
          <p:nvPr/>
        </p:nvSpPr>
        <p:spPr bwMode="auto">
          <a:xfrm>
            <a:off x="2438400" y="5334000"/>
            <a:ext cx="4495800" cy="609600"/>
          </a:xfrm>
          <a:prstGeom prst="rect">
            <a:avLst/>
          </a:prstGeom>
          <a:ln>
            <a:headEnd type="none" w="med" len="med"/>
            <a:tailEnd type="triangle" w="lg" len="lg"/>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algn="ctr" rtl="0" fontAlgn="base">
              <a:spcBef>
                <a:spcPct val="0"/>
              </a:spcBef>
              <a:spcAft>
                <a:spcPct val="0"/>
              </a:spcAft>
            </a:pPr>
            <a:r>
              <a:rPr lang="en-US" sz="2200" kern="1200" dirty="0">
                <a:solidFill>
                  <a:srgbClr val="000000"/>
                </a:solidFill>
                <a:latin typeface="Tahoma" pitchFamily="34" charset="0"/>
                <a:ea typeface="+mn-ea"/>
                <a:cs typeface="+mn-cs"/>
              </a:rPr>
              <a:t>ADO.NET Provider</a:t>
            </a:r>
          </a:p>
        </p:txBody>
      </p:sp>
      <p:sp>
        <p:nvSpPr>
          <p:cNvPr id="14" name="Right Arrow 13"/>
          <p:cNvSpPr/>
          <p:nvPr/>
        </p:nvSpPr>
        <p:spPr bwMode="auto">
          <a:xfrm rot="5400000">
            <a:off x="2171700" y="2552702"/>
            <a:ext cx="1752601" cy="609599"/>
          </a:xfrm>
          <a:prstGeom prst="rightArrow">
            <a:avLst/>
          </a:prstGeom>
          <a:ln>
            <a:headEnd type="none" w="med" len="med"/>
            <a:tailEnd type="triangle" w="lg" len="lg"/>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rtlCol="0" anchor="ctr" anchorCtr="0" compatLnSpc="1">
            <a:prstTxWarp prst="textNoShape">
              <a:avLst/>
            </a:prstTxWarp>
          </a:bodyPr>
          <a:lstStyle/>
          <a:p>
            <a:pPr algn="l" rtl="0" fontAlgn="base">
              <a:spcBef>
                <a:spcPct val="0"/>
              </a:spcBef>
              <a:spcAft>
                <a:spcPct val="0"/>
              </a:spcAft>
            </a:pPr>
            <a:endParaRPr lang="en-US" sz="2200" kern="1200">
              <a:solidFill>
                <a:srgbClr val="000000"/>
              </a:solidFill>
              <a:latin typeface="Tahoma" pitchFamily="34" charset="0"/>
              <a:ea typeface="+mn-ea"/>
              <a:cs typeface="+mn-cs"/>
            </a:endParaRPr>
          </a:p>
        </p:txBody>
      </p:sp>
      <p:sp>
        <p:nvSpPr>
          <p:cNvPr id="15" name="Right Arrow 14"/>
          <p:cNvSpPr/>
          <p:nvPr/>
        </p:nvSpPr>
        <p:spPr bwMode="auto">
          <a:xfrm rot="5400000">
            <a:off x="5486400" y="1904999"/>
            <a:ext cx="457201" cy="609600"/>
          </a:xfrm>
          <a:prstGeom prst="rightArrow">
            <a:avLst/>
          </a:prstGeom>
          <a:ln>
            <a:headEnd type="none" w="med" len="med"/>
            <a:tailEnd type="triangle" w="lg" len="lg"/>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rtlCol="0" anchor="ctr" anchorCtr="0" compatLnSpc="1">
            <a:prstTxWarp prst="textNoShape">
              <a:avLst/>
            </a:prstTxWarp>
          </a:bodyPr>
          <a:lstStyle/>
          <a:p>
            <a:pPr algn="l" rtl="0" fontAlgn="base">
              <a:spcBef>
                <a:spcPct val="0"/>
              </a:spcBef>
              <a:spcAft>
                <a:spcPct val="0"/>
              </a:spcAft>
            </a:pPr>
            <a:endParaRPr lang="en-US" sz="2200" kern="1200">
              <a:solidFill>
                <a:srgbClr val="000000"/>
              </a:solidFill>
              <a:latin typeface="Tahoma" pitchFamily="34" charset="0"/>
              <a:ea typeface="+mn-ea"/>
              <a:cs typeface="+mn-cs"/>
            </a:endParaRPr>
          </a:p>
        </p:txBody>
      </p:sp>
      <p:sp>
        <p:nvSpPr>
          <p:cNvPr id="16" name="Right Arrow 15"/>
          <p:cNvSpPr/>
          <p:nvPr/>
        </p:nvSpPr>
        <p:spPr bwMode="auto">
          <a:xfrm rot="5400000">
            <a:off x="3810001" y="1905001"/>
            <a:ext cx="457201" cy="609600"/>
          </a:xfrm>
          <a:prstGeom prst="rightArrow">
            <a:avLst/>
          </a:prstGeom>
          <a:ln>
            <a:headEnd type="none" w="med" len="med"/>
            <a:tailEnd type="triangle" w="lg" len="lg"/>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rtlCol="0" anchor="ctr" anchorCtr="0" compatLnSpc="1">
            <a:prstTxWarp prst="textNoShape">
              <a:avLst/>
            </a:prstTxWarp>
          </a:bodyPr>
          <a:lstStyle/>
          <a:p>
            <a:pPr algn="l" rtl="0" fontAlgn="base">
              <a:spcBef>
                <a:spcPct val="0"/>
              </a:spcBef>
              <a:spcAft>
                <a:spcPct val="0"/>
              </a:spcAft>
            </a:pPr>
            <a:endParaRPr lang="en-US" sz="2200" kern="1200">
              <a:solidFill>
                <a:srgbClr val="000000"/>
              </a:solidFill>
              <a:latin typeface="Tahoma" pitchFamily="34" charset="0"/>
              <a:ea typeface="+mn-ea"/>
              <a:cs typeface="+mn-cs"/>
            </a:endParaRPr>
          </a:p>
        </p:txBody>
      </p:sp>
      <p:sp>
        <p:nvSpPr>
          <p:cNvPr id="17" name="Right Arrow 16"/>
          <p:cNvSpPr/>
          <p:nvPr/>
        </p:nvSpPr>
        <p:spPr bwMode="auto">
          <a:xfrm rot="5400000">
            <a:off x="5029201" y="3276599"/>
            <a:ext cx="457201" cy="609600"/>
          </a:xfrm>
          <a:prstGeom prst="rightArrow">
            <a:avLst/>
          </a:prstGeom>
          <a:ln>
            <a:headEnd type="none" w="med" len="med"/>
            <a:tailEnd type="triangle" w="lg" len="lg"/>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rtlCol="0" anchor="ctr" anchorCtr="0" compatLnSpc="1">
            <a:prstTxWarp prst="textNoShape">
              <a:avLst/>
            </a:prstTxWarp>
          </a:bodyPr>
          <a:lstStyle/>
          <a:p>
            <a:pPr algn="l" rtl="0" fontAlgn="base">
              <a:spcBef>
                <a:spcPct val="0"/>
              </a:spcBef>
              <a:spcAft>
                <a:spcPct val="0"/>
              </a:spcAft>
            </a:pPr>
            <a:endParaRPr lang="en-US" sz="2200" kern="1200" dirty="0">
              <a:solidFill>
                <a:srgbClr val="000000"/>
              </a:solidFill>
              <a:latin typeface="Tahoma" pitchFamily="34" charset="0"/>
              <a:ea typeface="+mn-ea"/>
              <a:cs typeface="+mn-cs"/>
            </a:endParaRPr>
          </a:p>
        </p:txBody>
      </p:sp>
      <p:sp>
        <p:nvSpPr>
          <p:cNvPr id="18" name="Right Arrow 17"/>
          <p:cNvSpPr/>
          <p:nvPr/>
        </p:nvSpPr>
        <p:spPr bwMode="auto">
          <a:xfrm rot="5400000">
            <a:off x="4419602" y="4648199"/>
            <a:ext cx="457201" cy="609600"/>
          </a:xfrm>
          <a:prstGeom prst="rightArrow">
            <a:avLst/>
          </a:prstGeom>
          <a:ln>
            <a:headEnd type="none" w="med" len="med"/>
            <a:tailEnd type="triangle" w="lg" len="lg"/>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rtlCol="0" anchor="ctr" anchorCtr="0" compatLnSpc="1">
            <a:prstTxWarp prst="textNoShape">
              <a:avLst/>
            </a:prstTxWarp>
          </a:bodyPr>
          <a:lstStyle/>
          <a:p>
            <a:pPr algn="l" rtl="0" fontAlgn="base">
              <a:spcBef>
                <a:spcPct val="0"/>
              </a:spcBef>
              <a:spcAft>
                <a:spcPct val="0"/>
              </a:spcAft>
            </a:pPr>
            <a:endParaRPr lang="en-US" sz="2200" kern="1200">
              <a:solidFill>
                <a:srgbClr val="000000"/>
              </a:solidFill>
              <a:latin typeface="Tahoma" pitchFamily="34" charset="0"/>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4" grpId="0" animBg="1"/>
      <p:bldP spid="15" grpId="0" animBg="1"/>
      <p:bldP spid="16" grpId="0" animBg="1"/>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4800" smtClean="0">
                <a:solidFill>
                  <a:schemeClr val="tx1"/>
                </a:solidFill>
                <a:latin typeface="Segoe Light" pitchFamily="34" charset="0"/>
              </a:rPr>
              <a:t>{ </a:t>
            </a:r>
            <a:r>
              <a:rPr sz="4800" b="1" smtClean="0">
                <a:solidFill>
                  <a:srgbClr val="0099FF"/>
                </a:solidFill>
              </a:rPr>
              <a:t>Consuming an EDM</a:t>
            </a:r>
            <a:r>
              <a:rPr sz="4800" smtClean="0">
                <a:solidFill>
                  <a:schemeClr val="tx1"/>
                </a:solidFill>
                <a:latin typeface="Segoe Light" pitchFamily="34" charset="0"/>
              </a:rPr>
              <a:t>}</a:t>
            </a:r>
            <a:endParaRPr lang="en-US" sz="4800" dirty="0"/>
          </a:p>
        </p:txBody>
      </p:sp>
      <p:sp>
        <p:nvSpPr>
          <p:cNvPr id="5" name="Subtitle 4"/>
          <p:cNvSpPr>
            <a:spLocks noGrp="1"/>
          </p:cNvSpPr>
          <p:nvPr>
            <p:ph type="subTitle" idx="1"/>
          </p:nvPr>
        </p:nvSpPr>
        <p:spPr/>
        <p:txBody>
          <a:bodyPr/>
          <a:lstStyle/>
          <a:p>
            <a:endParaRPr lang="en-GB"/>
          </a:p>
        </p:txBody>
      </p:sp>
      <p:sp>
        <p:nvSpPr>
          <p:cNvPr id="4" name="Text Placeholder 3"/>
          <p:cNvSpPr>
            <a:spLocks noGrp="1"/>
          </p:cNvSpPr>
          <p:nvPr>
            <p:ph type="body" sz="quarter" idx="10"/>
          </p:nvPr>
        </p:nvSpPr>
        <p:spPr/>
        <p:txBody>
          <a:bodyPr/>
          <a:lstStyle/>
          <a:p>
            <a:r>
              <a:rPr lang="en-US" dirty="0" smtClean="0"/>
              <a:t>demo </a:t>
            </a:r>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future?</a:t>
            </a:r>
            <a:endParaRPr lang="en-GB" dirty="0"/>
          </a:p>
        </p:txBody>
      </p:sp>
      <p:graphicFrame>
        <p:nvGraphicFramePr>
          <p:cNvPr id="4" name="Content Placeholder 3"/>
          <p:cNvGraphicFramePr>
            <a:graphicFrameLocks noGrp="1"/>
          </p:cNvGraphicFramePr>
          <p:nvPr>
            <p:ph idx="1"/>
          </p:nvPr>
        </p:nvGraphicFramePr>
        <p:xfrm>
          <a:off x="457200" y="1600201"/>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graphicFrame>
        <p:nvGraphicFramePr>
          <p:cNvPr id="6" name="Content Placeholder 5"/>
          <p:cNvGraphicFramePr>
            <a:graphicFrameLocks noGrp="1"/>
          </p:cNvGraphicFramePr>
          <p:nvPr>
            <p:ph idx="1"/>
          </p:nvPr>
        </p:nvGraphicFramePr>
        <p:xfrm>
          <a:off x="457200" y="1600201"/>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solidFill>
                  <a:schemeClr val="tx1"/>
                </a:solidFill>
                <a:latin typeface="Segoe Light" pitchFamily="34" charset="0"/>
              </a:rPr>
              <a:t>{ </a:t>
            </a:r>
            <a:r>
              <a:rPr lang="en-GB" b="1" dirty="0" smtClean="0">
                <a:solidFill>
                  <a:srgbClr val="0099FF"/>
                </a:solidFill>
              </a:rPr>
              <a:t>Simple </a:t>
            </a:r>
            <a:r>
              <a:rPr lang="en-GB" b="1" dirty="0" err="1" smtClean="0">
                <a:solidFill>
                  <a:srgbClr val="0099FF"/>
                </a:solidFill>
              </a:rPr>
              <a:t>Walkthough</a:t>
            </a:r>
            <a:r>
              <a:rPr lang="en-GB" b="1" dirty="0" smtClean="0">
                <a:solidFill>
                  <a:srgbClr val="0099FF"/>
                </a:solidFill>
              </a:rPr>
              <a:t> </a:t>
            </a:r>
            <a:r>
              <a:rPr smtClean="0">
                <a:solidFill>
                  <a:schemeClr val="tx1"/>
                </a:solidFill>
                <a:latin typeface="Segoe Light" pitchFamily="34" charset="0"/>
              </a:rPr>
              <a:t>}</a:t>
            </a:r>
            <a:endParaRPr lang="en-US" dirty="0"/>
          </a:p>
        </p:txBody>
      </p:sp>
      <p:sp>
        <p:nvSpPr>
          <p:cNvPr id="5" name="Subtitle 4"/>
          <p:cNvSpPr>
            <a:spLocks noGrp="1"/>
          </p:cNvSpPr>
          <p:nvPr>
            <p:ph type="subTitle" idx="1"/>
          </p:nvPr>
        </p:nvSpPr>
        <p:spPr/>
        <p:txBody>
          <a:bodyPr/>
          <a:lstStyle/>
          <a:p>
            <a:endParaRPr lang="en-GB"/>
          </a:p>
        </p:txBody>
      </p:sp>
      <p:sp>
        <p:nvSpPr>
          <p:cNvPr id="4" name="Text Placeholder 3"/>
          <p:cNvSpPr>
            <a:spLocks noGrp="1"/>
          </p:cNvSpPr>
          <p:nvPr>
            <p:ph type="body" sz="quarter" idx="10"/>
          </p:nvPr>
        </p:nvSpPr>
        <p:spPr/>
        <p:txBody>
          <a:bodyPr/>
          <a:lstStyle/>
          <a:p>
            <a:r>
              <a:rPr lang="en-US" dirty="0" smtClean="0"/>
              <a:t>demo </a:t>
            </a:r>
            <a:endParaRPr 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Resources</a:t>
            </a:r>
            <a:endParaRPr lang="en-GB" dirty="0"/>
          </a:p>
        </p:txBody>
      </p:sp>
      <p:sp>
        <p:nvSpPr>
          <p:cNvPr id="5" name="Content Placeholder 4"/>
          <p:cNvSpPr>
            <a:spLocks noGrp="1"/>
          </p:cNvSpPr>
          <p:nvPr>
            <p:ph idx="1"/>
          </p:nvPr>
        </p:nvSpPr>
        <p:spPr>
          <a:xfrm>
            <a:off x="381000" y="1412875"/>
            <a:ext cx="8610600" cy="1717393"/>
          </a:xfrm>
        </p:spPr>
        <p:txBody>
          <a:bodyPr/>
          <a:lstStyle/>
          <a:p>
            <a:r>
              <a:rPr lang="en-GB" sz="3600" dirty="0" smtClean="0">
                <a:hlinkClick r:id="rId3"/>
              </a:rPr>
              <a:t>http://geekswithblogs.net/IUpdateable</a:t>
            </a:r>
            <a:endParaRPr lang="en-GB" sz="3600" dirty="0" smtClean="0"/>
          </a:p>
          <a:p>
            <a:r>
              <a:rPr lang="en-GB" sz="3600" dirty="0" smtClean="0"/>
              <a:t>Or</a:t>
            </a:r>
          </a:p>
          <a:p>
            <a:r>
              <a:rPr lang="en-GB" sz="3600" dirty="0" smtClean="0">
                <a:hlinkClick r:id="rId4"/>
              </a:rPr>
              <a:t>http://iupdateable.com</a:t>
            </a:r>
            <a:r>
              <a:rPr lang="en-GB" sz="3600" dirty="0" smtClean="0"/>
              <a:t> </a:t>
            </a:r>
            <a:endParaRPr lang="en-GB" sz="2000" dirty="0" smtClean="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advTm="5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GB" dirty="0" smtClean="0"/>
              <a:t>Appendix</a:t>
            </a:r>
            <a:endParaRPr lang="en-GB" dirty="0"/>
          </a:p>
        </p:txBody>
      </p:sp>
      <p:sp>
        <p:nvSpPr>
          <p:cNvPr id="4" name="Subtitle 3"/>
          <p:cNvSpPr>
            <a:spLocks noGrp="1"/>
          </p:cNvSpPr>
          <p:nvPr>
            <p:ph type="subTitle" idx="1"/>
          </p:nvPr>
        </p:nvSpPr>
        <p:spPr/>
        <p:txBody>
          <a:bodyPr/>
          <a:lstStyle/>
          <a:p>
            <a:endParaRPr lang="en-GB"/>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Acronyms</a:t>
            </a:r>
            <a:endParaRPr lang="en-GB" dirty="0"/>
          </a:p>
        </p:txBody>
      </p:sp>
      <p:graphicFrame>
        <p:nvGraphicFramePr>
          <p:cNvPr id="4" name="Content Placeholder 3"/>
          <p:cNvGraphicFramePr>
            <a:graphicFrameLocks noGrp="1"/>
          </p:cNvGraphicFramePr>
          <p:nvPr>
            <p:ph idx="1"/>
          </p:nvPr>
        </p:nvGraphicFramePr>
        <p:xfrm>
          <a:off x="457200" y="1600201"/>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ORM on Windows </a:t>
            </a:r>
            <a:endParaRPr lang="en-GB" dirty="0"/>
          </a:p>
        </p:txBody>
      </p:sp>
      <p:sp>
        <p:nvSpPr>
          <p:cNvPr id="3" name="Text Placeholder 2"/>
          <p:cNvSpPr>
            <a:spLocks noGrp="1"/>
          </p:cNvSpPr>
          <p:nvPr>
            <p:ph type="body" sz="quarter" idx="10"/>
          </p:nvPr>
        </p:nvSpPr>
        <p:spPr>
          <a:xfrm>
            <a:off x="381000" y="1411552"/>
            <a:ext cx="8382000" cy="5361468"/>
          </a:xfrm>
        </p:spPr>
        <p:txBody>
          <a:bodyPr/>
          <a:lstStyle/>
          <a:p>
            <a:r>
              <a:rPr lang="en-GB" b="1" i="1" dirty="0" smtClean="0">
                <a:solidFill>
                  <a:srgbClr val="FFC000"/>
                </a:solidFill>
              </a:rPr>
              <a:t>Many ORMs </a:t>
            </a:r>
            <a:r>
              <a:rPr lang="en-GB" dirty="0" smtClean="0"/>
              <a:t>out there</a:t>
            </a:r>
          </a:p>
          <a:p>
            <a:pPr lvl="2"/>
            <a:r>
              <a:rPr lang="en-GB" sz="2000" dirty="0" err="1" smtClean="0"/>
              <a:t>LLBLGen</a:t>
            </a:r>
            <a:r>
              <a:rPr lang="en-GB" sz="2000" dirty="0" smtClean="0"/>
              <a:t> Pro </a:t>
            </a:r>
            <a:r>
              <a:rPr lang="en-GB" sz="2000" dirty="0" smtClean="0">
                <a:hlinkClick r:id="rId3"/>
              </a:rPr>
              <a:t>http://www.llblgen.com/</a:t>
            </a:r>
            <a:endParaRPr lang="en-GB" sz="2000" dirty="0" smtClean="0"/>
          </a:p>
          <a:p>
            <a:pPr lvl="2"/>
            <a:r>
              <a:rPr lang="en-GB" sz="2000" dirty="0" err="1" smtClean="0"/>
              <a:t>Nhibernate</a:t>
            </a:r>
            <a:r>
              <a:rPr lang="en-GB" sz="2000" dirty="0" smtClean="0"/>
              <a:t> </a:t>
            </a:r>
            <a:r>
              <a:rPr lang="en-GB" sz="2000" dirty="0" smtClean="0">
                <a:hlinkClick r:id="rId4"/>
              </a:rPr>
              <a:t>http://www.hibernate.org/343.html</a:t>
            </a:r>
            <a:endParaRPr lang="en-GB" sz="2000" dirty="0" smtClean="0"/>
          </a:p>
          <a:p>
            <a:pPr lvl="2"/>
            <a:r>
              <a:rPr lang="en-GB" sz="2000" dirty="0" err="1" smtClean="0"/>
              <a:t>EntitySpaces</a:t>
            </a:r>
            <a:r>
              <a:rPr lang="en-GB" sz="2000" dirty="0" smtClean="0"/>
              <a:t> </a:t>
            </a:r>
            <a:r>
              <a:rPr lang="en-GB" sz="2000" dirty="0" smtClean="0">
                <a:hlinkClick r:id="rId5"/>
              </a:rPr>
              <a:t>http://www.entityspaces.net/Portal/Default.aspx</a:t>
            </a:r>
            <a:endParaRPr lang="en-GB" sz="2000" dirty="0" smtClean="0"/>
          </a:p>
          <a:p>
            <a:pPr lvl="2"/>
            <a:r>
              <a:rPr lang="en-GB" sz="2000" dirty="0" smtClean="0"/>
              <a:t>Open Access </a:t>
            </a:r>
            <a:r>
              <a:rPr lang="en-GB" sz="2000" dirty="0" smtClean="0">
                <a:hlinkClick r:id="rId6"/>
              </a:rPr>
              <a:t>http://www.telerik.com/products/orm.aspx</a:t>
            </a:r>
            <a:r>
              <a:rPr lang="en-GB" sz="2000" dirty="0" smtClean="0"/>
              <a:t> </a:t>
            </a:r>
          </a:p>
          <a:p>
            <a:pPr lvl="2"/>
            <a:r>
              <a:rPr lang="en-GB" sz="2000" dirty="0" err="1" smtClean="0"/>
              <a:t>DevForce</a:t>
            </a:r>
            <a:r>
              <a:rPr lang="en-GB" sz="2000" dirty="0" smtClean="0"/>
              <a:t> </a:t>
            </a:r>
            <a:r>
              <a:rPr lang="en-GB" sz="2000" dirty="0" smtClean="0">
                <a:hlinkClick r:id="rId7"/>
              </a:rPr>
              <a:t>http://www.ideablade.com/</a:t>
            </a:r>
            <a:endParaRPr lang="en-GB" sz="2000" dirty="0" smtClean="0"/>
          </a:p>
          <a:p>
            <a:pPr lvl="2"/>
            <a:r>
              <a:rPr lang="en-GB" sz="2000" dirty="0" smtClean="0"/>
              <a:t>XPO </a:t>
            </a:r>
            <a:r>
              <a:rPr lang="en-GB" sz="2000" dirty="0" smtClean="0">
                <a:hlinkClick r:id="rId8"/>
              </a:rPr>
              <a:t>http://www.devexpress.com/Products/NET/ORM/</a:t>
            </a:r>
            <a:r>
              <a:rPr lang="en-GB" sz="2000" dirty="0" smtClean="0"/>
              <a:t> </a:t>
            </a:r>
          </a:p>
          <a:p>
            <a:pPr lvl="2"/>
            <a:r>
              <a:rPr lang="en-GB" sz="2000" dirty="0" err="1" smtClean="0"/>
              <a:t>Lightspeed</a:t>
            </a:r>
            <a:r>
              <a:rPr lang="en-GB" sz="2000" dirty="0" smtClean="0"/>
              <a:t> </a:t>
            </a:r>
            <a:r>
              <a:rPr lang="en-GB" sz="2000" dirty="0" smtClean="0">
                <a:hlinkClick r:id="rId9"/>
              </a:rPr>
              <a:t>http://www.mindscape.co.nz/products/LightSpeed/default.aspx</a:t>
            </a:r>
            <a:r>
              <a:rPr lang="en-GB" sz="2000" dirty="0" smtClean="0"/>
              <a:t> </a:t>
            </a:r>
          </a:p>
          <a:p>
            <a:pPr lvl="2"/>
            <a:r>
              <a:rPr lang="en-GB" sz="2000" dirty="0" smtClean="0"/>
              <a:t>Plus many, many more</a:t>
            </a:r>
          </a:p>
          <a:p>
            <a:r>
              <a:rPr lang="en-GB" b="1" i="1" dirty="0" smtClean="0">
                <a:solidFill>
                  <a:srgbClr val="FFC000"/>
                </a:solidFill>
              </a:rPr>
              <a:t>No clear “winner” </a:t>
            </a:r>
            <a:r>
              <a:rPr lang="en-GB" dirty="0" smtClean="0"/>
              <a:t>= relatively little adoption of ORM</a:t>
            </a:r>
          </a:p>
          <a:p>
            <a:pPr lvl="1"/>
            <a:r>
              <a:rPr lang="en-GB" dirty="0" smtClean="0"/>
              <a:t>Developers waiting on Microsoft</a:t>
            </a:r>
          </a:p>
          <a:p>
            <a:pPr lvl="1"/>
            <a:r>
              <a:rPr lang="en-GB" dirty="0" smtClean="0"/>
              <a:t>Of 31 .NET ORMs in 2003, 9 lasted to 2008</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It was a long wait...2002 to 2008</a:t>
            </a:r>
            <a:endParaRPr lang="en-GB" dirty="0"/>
          </a:p>
        </p:txBody>
      </p:sp>
      <p:sp>
        <p:nvSpPr>
          <p:cNvPr id="3" name="Content Placeholder 2"/>
          <p:cNvSpPr>
            <a:spLocks noGrp="1"/>
          </p:cNvSpPr>
          <p:nvPr>
            <p:ph idx="1"/>
          </p:nvPr>
        </p:nvSpPr>
        <p:spPr>
          <a:xfrm>
            <a:off x="381000" y="1412875"/>
            <a:ext cx="8382000" cy="4592026"/>
          </a:xfrm>
        </p:spPr>
        <p:txBody>
          <a:bodyPr/>
          <a:lstStyle/>
          <a:p>
            <a:r>
              <a:rPr lang="en-GB" sz="2400" dirty="0" smtClean="0"/>
              <a:t>Typed Datasets (cough) – shipped </a:t>
            </a:r>
            <a:r>
              <a:rPr lang="en-GB" sz="2400" dirty="0" smtClean="0">
                <a:sym typeface="Wingdings" pitchFamily="2" charset="2"/>
              </a:rPr>
              <a:t></a:t>
            </a:r>
            <a:endParaRPr lang="en-GB" sz="2400" dirty="0" smtClean="0"/>
          </a:p>
          <a:p>
            <a:r>
              <a:rPr lang="en-GB" sz="2400" dirty="0" err="1" smtClean="0"/>
              <a:t>ObjectSpaces</a:t>
            </a:r>
            <a:r>
              <a:rPr lang="en-GB" sz="2400" dirty="0" smtClean="0"/>
              <a:t> “v1” – never shipped </a:t>
            </a:r>
            <a:r>
              <a:rPr lang="en-GB" sz="2400" dirty="0" smtClean="0">
                <a:sym typeface="Wingdings" pitchFamily="2" charset="2"/>
              </a:rPr>
              <a:t></a:t>
            </a:r>
            <a:endParaRPr lang="en-GB" sz="2400" dirty="0" smtClean="0"/>
          </a:p>
          <a:p>
            <a:r>
              <a:rPr lang="en-GB" sz="2400" dirty="0" smtClean="0"/>
              <a:t>ObjectSpaces “v2” – never shipped </a:t>
            </a:r>
            <a:r>
              <a:rPr lang="en-GB" sz="2400" dirty="0" smtClean="0">
                <a:sym typeface="Wingdings" pitchFamily="2" charset="2"/>
              </a:rPr>
              <a:t></a:t>
            </a:r>
            <a:endParaRPr lang="en-GB" sz="2400" dirty="0" smtClean="0"/>
          </a:p>
          <a:p>
            <a:r>
              <a:rPr lang="en-GB" sz="2400" dirty="0" smtClean="0"/>
              <a:t>Microsoft Business Framework – never shipped </a:t>
            </a:r>
            <a:r>
              <a:rPr lang="en-GB" sz="2400" dirty="0" smtClean="0">
                <a:sym typeface="Wingdings" pitchFamily="2" charset="2"/>
              </a:rPr>
              <a:t></a:t>
            </a:r>
            <a:endParaRPr lang="en-GB" sz="2400" dirty="0" smtClean="0"/>
          </a:p>
          <a:p>
            <a:r>
              <a:rPr lang="en-GB" sz="2400" dirty="0" err="1" smtClean="0"/>
              <a:t>WinFS</a:t>
            </a:r>
            <a:r>
              <a:rPr lang="en-GB" sz="2400" dirty="0" smtClean="0"/>
              <a:t> – never shipped </a:t>
            </a:r>
            <a:r>
              <a:rPr lang="en-GB" sz="2400" dirty="0" smtClean="0">
                <a:sym typeface="Wingdings" pitchFamily="2" charset="2"/>
              </a:rPr>
              <a:t></a:t>
            </a:r>
            <a:endParaRPr lang="en-GB" sz="2400" dirty="0" smtClean="0"/>
          </a:p>
          <a:p>
            <a:r>
              <a:rPr lang="en-GB" sz="2400" b="1" i="1" dirty="0" smtClean="0">
                <a:solidFill>
                  <a:srgbClr val="FFC000"/>
                </a:solidFill>
              </a:rPr>
              <a:t>LINQ to SQL </a:t>
            </a:r>
            <a:r>
              <a:rPr lang="en-GB" sz="2400" dirty="0" smtClean="0"/>
              <a:t>- shipped November 2007 </a:t>
            </a:r>
            <a:r>
              <a:rPr lang="en-GB" sz="2400" dirty="0" smtClean="0">
                <a:sym typeface="Wingdings" pitchFamily="2" charset="2"/>
              </a:rPr>
              <a:t></a:t>
            </a:r>
            <a:endParaRPr lang="en-GB" sz="2400" dirty="0" smtClean="0"/>
          </a:p>
          <a:p>
            <a:pPr lvl="1"/>
            <a:r>
              <a:rPr lang="en-GB" sz="2000" dirty="0" smtClean="0"/>
              <a:t>Visual Studio 2008 &amp; .NET Framework 3.5</a:t>
            </a:r>
          </a:p>
          <a:p>
            <a:r>
              <a:rPr lang="en-GB" sz="2400" b="1" i="1" dirty="0" smtClean="0">
                <a:solidFill>
                  <a:srgbClr val="FFC000"/>
                </a:solidFill>
              </a:rPr>
              <a:t>LINQ to Entities </a:t>
            </a:r>
            <a:r>
              <a:rPr lang="en-GB" sz="2400" dirty="0" smtClean="0"/>
              <a:t>- shipped August 2008 </a:t>
            </a:r>
            <a:r>
              <a:rPr lang="en-GB" sz="2400" dirty="0" smtClean="0">
                <a:sym typeface="Wingdings" pitchFamily="2" charset="2"/>
              </a:rPr>
              <a:t></a:t>
            </a:r>
            <a:endParaRPr lang="en-GB" sz="2400" dirty="0" smtClean="0"/>
          </a:p>
          <a:p>
            <a:pPr lvl="1"/>
            <a:r>
              <a:rPr lang="en-GB" sz="2000" dirty="0" smtClean="0"/>
              <a:t>Visual Studio 2008 SP1 &amp; .NET Framework 3.5 SP1</a:t>
            </a:r>
          </a:p>
          <a:p>
            <a:endParaRPr lang="en-GB" sz="2400" dirty="0" smtClean="0"/>
          </a:p>
          <a:p>
            <a:pPr>
              <a:buNone/>
            </a:pPr>
            <a:r>
              <a:rPr lang="en-GB" sz="2400" dirty="0" smtClean="0"/>
              <a:t>Note: </a:t>
            </a:r>
            <a:r>
              <a:rPr lang="en-GB" sz="2400" b="1" i="1" dirty="0" smtClean="0">
                <a:solidFill>
                  <a:srgbClr val="FFC000"/>
                </a:solidFill>
              </a:rPr>
              <a:t>LINQ to Entities </a:t>
            </a:r>
            <a:r>
              <a:rPr lang="en-GB" sz="2400" dirty="0" smtClean="0"/>
              <a:t>is the most visible part of the </a:t>
            </a:r>
            <a:r>
              <a:rPr lang="en-GB" sz="2400" b="1" i="1" dirty="0" smtClean="0">
                <a:solidFill>
                  <a:srgbClr val="FFC000"/>
                </a:solidFill>
              </a:rPr>
              <a:t>ADO.NET Entity Framework</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anim calcmode="lin" valueType="num">
                                      <p:cBhvr additive="base">
                                        <p:cTn id="1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 calcmode="lin" valueType="num">
                                      <p:cBhvr additive="base">
                                        <p:cTn id="1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 calcmode="lin" valueType="num">
                                      <p:cBhvr additive="base">
                                        <p:cTn id="1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8" end="8"/>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anim calcmode="lin" valueType="num">
                                      <p:cBhvr additive="base">
                                        <p:cTn id="2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25" presetID="24" presetClass="emph" presetSubtype="0" fill="hold" nodeType="withEffect">
                                  <p:stCondLst>
                                    <p:cond delay="0"/>
                                  </p:stCondLst>
                                  <p:childTnLst>
                                    <p:animClr clrSpc="hsl">
                                      <p:cBhvr override="childStyle">
                                        <p:cTn id="26" dur="500" fill="hold"/>
                                        <p:tgtEl>
                                          <p:spTgt spid="3">
                                            <p:txEl>
                                              <p:pRg st="0" end="0"/>
                                            </p:txEl>
                                          </p:spTgt>
                                        </p:tgtEl>
                                        <p:attrNameLst>
                                          <p:attrName>style.color</p:attrName>
                                        </p:attrNameLst>
                                      </p:cBhvr>
                                      <p:by>
                                        <p:hsl h="0" s="-12549" l="-25098"/>
                                      </p:by>
                                    </p:animClr>
                                    <p:animClr clrSpc="hsl">
                                      <p:cBhvr>
                                        <p:cTn id="27" dur="500" fill="hold"/>
                                        <p:tgtEl>
                                          <p:spTgt spid="3">
                                            <p:txEl>
                                              <p:pRg st="0" end="0"/>
                                            </p:txEl>
                                          </p:spTgt>
                                        </p:tgtEl>
                                        <p:attrNameLst>
                                          <p:attrName>fillcolor</p:attrName>
                                        </p:attrNameLst>
                                      </p:cBhvr>
                                      <p:by>
                                        <p:hsl h="0" s="-12549" l="-25098"/>
                                      </p:by>
                                    </p:animClr>
                                    <p:animClr clrSpc="hsl">
                                      <p:cBhvr>
                                        <p:cTn id="28" dur="500" fill="hold"/>
                                        <p:tgtEl>
                                          <p:spTgt spid="3">
                                            <p:txEl>
                                              <p:pRg st="0" end="0"/>
                                            </p:txEl>
                                          </p:spTgt>
                                        </p:tgtEl>
                                        <p:attrNameLst>
                                          <p:attrName>stroke.color</p:attrName>
                                        </p:attrNameLst>
                                      </p:cBhvr>
                                      <p:by>
                                        <p:hsl h="0" s="-12549" l="-25098"/>
                                      </p:by>
                                    </p:animClr>
                                    <p:set>
                                      <p:cBhvr>
                                        <p:cTn id="29" dur="500" fill="hold"/>
                                        <p:tgtEl>
                                          <p:spTgt spid="3">
                                            <p:txEl>
                                              <p:pRg st="0" end="0"/>
                                            </p:txEl>
                                          </p:spTgt>
                                        </p:tgtEl>
                                        <p:attrNameLst>
                                          <p:attrName>fill.type</p:attrName>
                                        </p:attrNameLst>
                                      </p:cBhvr>
                                      <p:to>
                                        <p:strVal val="solid"/>
                                      </p:to>
                                    </p:set>
                                  </p:childTnLst>
                                </p:cTn>
                              </p:par>
                              <p:par>
                                <p:cTn id="30" presetID="24" presetClass="emph" presetSubtype="0" fill="hold" nodeType="withEffect">
                                  <p:stCondLst>
                                    <p:cond delay="0"/>
                                  </p:stCondLst>
                                  <p:childTnLst>
                                    <p:animClr clrSpc="hsl">
                                      <p:cBhvr override="childStyle">
                                        <p:cTn id="31" dur="500" fill="hold"/>
                                        <p:tgtEl>
                                          <p:spTgt spid="3">
                                            <p:txEl>
                                              <p:pRg st="1" end="1"/>
                                            </p:txEl>
                                          </p:spTgt>
                                        </p:tgtEl>
                                        <p:attrNameLst>
                                          <p:attrName>style.color</p:attrName>
                                        </p:attrNameLst>
                                      </p:cBhvr>
                                      <p:by>
                                        <p:hsl h="0" s="-12549" l="-25098"/>
                                      </p:by>
                                    </p:animClr>
                                    <p:animClr clrSpc="hsl">
                                      <p:cBhvr>
                                        <p:cTn id="32" dur="500" fill="hold"/>
                                        <p:tgtEl>
                                          <p:spTgt spid="3">
                                            <p:txEl>
                                              <p:pRg st="1" end="1"/>
                                            </p:txEl>
                                          </p:spTgt>
                                        </p:tgtEl>
                                        <p:attrNameLst>
                                          <p:attrName>fillcolor</p:attrName>
                                        </p:attrNameLst>
                                      </p:cBhvr>
                                      <p:by>
                                        <p:hsl h="0" s="-12549" l="-25098"/>
                                      </p:by>
                                    </p:animClr>
                                    <p:animClr clrSpc="hsl">
                                      <p:cBhvr>
                                        <p:cTn id="33" dur="500" fill="hold"/>
                                        <p:tgtEl>
                                          <p:spTgt spid="3">
                                            <p:txEl>
                                              <p:pRg st="1" end="1"/>
                                            </p:txEl>
                                          </p:spTgt>
                                        </p:tgtEl>
                                        <p:attrNameLst>
                                          <p:attrName>stroke.color</p:attrName>
                                        </p:attrNameLst>
                                      </p:cBhvr>
                                      <p:by>
                                        <p:hsl h="0" s="-12549" l="-25098"/>
                                      </p:by>
                                    </p:animClr>
                                    <p:set>
                                      <p:cBhvr>
                                        <p:cTn id="34" dur="500" fill="hold"/>
                                        <p:tgtEl>
                                          <p:spTgt spid="3">
                                            <p:txEl>
                                              <p:pRg st="1" end="1"/>
                                            </p:txEl>
                                          </p:spTgt>
                                        </p:tgtEl>
                                        <p:attrNameLst>
                                          <p:attrName>fill.type</p:attrName>
                                        </p:attrNameLst>
                                      </p:cBhvr>
                                      <p:to>
                                        <p:strVal val="solid"/>
                                      </p:to>
                                    </p:set>
                                  </p:childTnLst>
                                </p:cTn>
                              </p:par>
                              <p:par>
                                <p:cTn id="35" presetID="24" presetClass="emph" presetSubtype="0" fill="hold" nodeType="withEffect">
                                  <p:stCondLst>
                                    <p:cond delay="0"/>
                                  </p:stCondLst>
                                  <p:childTnLst>
                                    <p:animClr clrSpc="hsl">
                                      <p:cBhvr override="childStyle">
                                        <p:cTn id="36" dur="500" fill="hold"/>
                                        <p:tgtEl>
                                          <p:spTgt spid="3">
                                            <p:txEl>
                                              <p:pRg st="2" end="2"/>
                                            </p:txEl>
                                          </p:spTgt>
                                        </p:tgtEl>
                                        <p:attrNameLst>
                                          <p:attrName>style.color</p:attrName>
                                        </p:attrNameLst>
                                      </p:cBhvr>
                                      <p:by>
                                        <p:hsl h="0" s="-12549" l="-25098"/>
                                      </p:by>
                                    </p:animClr>
                                    <p:animClr clrSpc="hsl">
                                      <p:cBhvr>
                                        <p:cTn id="37" dur="500" fill="hold"/>
                                        <p:tgtEl>
                                          <p:spTgt spid="3">
                                            <p:txEl>
                                              <p:pRg st="2" end="2"/>
                                            </p:txEl>
                                          </p:spTgt>
                                        </p:tgtEl>
                                        <p:attrNameLst>
                                          <p:attrName>fillcolor</p:attrName>
                                        </p:attrNameLst>
                                      </p:cBhvr>
                                      <p:by>
                                        <p:hsl h="0" s="-12549" l="-25098"/>
                                      </p:by>
                                    </p:animClr>
                                    <p:animClr clrSpc="hsl">
                                      <p:cBhvr>
                                        <p:cTn id="38" dur="500" fill="hold"/>
                                        <p:tgtEl>
                                          <p:spTgt spid="3">
                                            <p:txEl>
                                              <p:pRg st="2" end="2"/>
                                            </p:txEl>
                                          </p:spTgt>
                                        </p:tgtEl>
                                        <p:attrNameLst>
                                          <p:attrName>stroke.color</p:attrName>
                                        </p:attrNameLst>
                                      </p:cBhvr>
                                      <p:by>
                                        <p:hsl h="0" s="-12549" l="-25098"/>
                                      </p:by>
                                    </p:animClr>
                                    <p:set>
                                      <p:cBhvr>
                                        <p:cTn id="39" dur="500" fill="hold"/>
                                        <p:tgtEl>
                                          <p:spTgt spid="3">
                                            <p:txEl>
                                              <p:pRg st="2" end="2"/>
                                            </p:txEl>
                                          </p:spTgt>
                                        </p:tgtEl>
                                        <p:attrNameLst>
                                          <p:attrName>fill.type</p:attrName>
                                        </p:attrNameLst>
                                      </p:cBhvr>
                                      <p:to>
                                        <p:strVal val="solid"/>
                                      </p:to>
                                    </p:set>
                                  </p:childTnLst>
                                </p:cTn>
                              </p:par>
                              <p:par>
                                <p:cTn id="40" presetID="24" presetClass="emph" presetSubtype="0" fill="hold" nodeType="withEffect">
                                  <p:stCondLst>
                                    <p:cond delay="0"/>
                                  </p:stCondLst>
                                  <p:childTnLst>
                                    <p:animClr clrSpc="hsl">
                                      <p:cBhvr override="childStyle">
                                        <p:cTn id="41" dur="500" fill="hold"/>
                                        <p:tgtEl>
                                          <p:spTgt spid="3">
                                            <p:txEl>
                                              <p:pRg st="3" end="3"/>
                                            </p:txEl>
                                          </p:spTgt>
                                        </p:tgtEl>
                                        <p:attrNameLst>
                                          <p:attrName>style.color</p:attrName>
                                        </p:attrNameLst>
                                      </p:cBhvr>
                                      <p:by>
                                        <p:hsl h="0" s="-12549" l="-25098"/>
                                      </p:by>
                                    </p:animClr>
                                    <p:animClr clrSpc="hsl">
                                      <p:cBhvr>
                                        <p:cTn id="42" dur="500" fill="hold"/>
                                        <p:tgtEl>
                                          <p:spTgt spid="3">
                                            <p:txEl>
                                              <p:pRg st="3" end="3"/>
                                            </p:txEl>
                                          </p:spTgt>
                                        </p:tgtEl>
                                        <p:attrNameLst>
                                          <p:attrName>fillcolor</p:attrName>
                                        </p:attrNameLst>
                                      </p:cBhvr>
                                      <p:by>
                                        <p:hsl h="0" s="-12549" l="-25098"/>
                                      </p:by>
                                    </p:animClr>
                                    <p:animClr clrSpc="hsl">
                                      <p:cBhvr>
                                        <p:cTn id="43" dur="500" fill="hold"/>
                                        <p:tgtEl>
                                          <p:spTgt spid="3">
                                            <p:txEl>
                                              <p:pRg st="3" end="3"/>
                                            </p:txEl>
                                          </p:spTgt>
                                        </p:tgtEl>
                                        <p:attrNameLst>
                                          <p:attrName>stroke.color</p:attrName>
                                        </p:attrNameLst>
                                      </p:cBhvr>
                                      <p:by>
                                        <p:hsl h="0" s="-12549" l="-25098"/>
                                      </p:by>
                                    </p:animClr>
                                    <p:set>
                                      <p:cBhvr>
                                        <p:cTn id="44" dur="500" fill="hold"/>
                                        <p:tgtEl>
                                          <p:spTgt spid="3">
                                            <p:txEl>
                                              <p:pRg st="3" end="3"/>
                                            </p:txEl>
                                          </p:spTgt>
                                        </p:tgtEl>
                                        <p:attrNameLst>
                                          <p:attrName>fill.type</p:attrName>
                                        </p:attrNameLst>
                                      </p:cBhvr>
                                      <p:to>
                                        <p:strVal val="solid"/>
                                      </p:to>
                                    </p:set>
                                  </p:childTnLst>
                                </p:cTn>
                              </p:par>
                              <p:par>
                                <p:cTn id="45" presetID="24" presetClass="emph" presetSubtype="0" fill="hold" nodeType="withEffect">
                                  <p:stCondLst>
                                    <p:cond delay="0"/>
                                  </p:stCondLst>
                                  <p:childTnLst>
                                    <p:animClr clrSpc="hsl">
                                      <p:cBhvr override="childStyle">
                                        <p:cTn id="46" dur="500" fill="hold"/>
                                        <p:tgtEl>
                                          <p:spTgt spid="3">
                                            <p:txEl>
                                              <p:pRg st="4" end="4"/>
                                            </p:txEl>
                                          </p:spTgt>
                                        </p:tgtEl>
                                        <p:attrNameLst>
                                          <p:attrName>style.color</p:attrName>
                                        </p:attrNameLst>
                                      </p:cBhvr>
                                      <p:by>
                                        <p:hsl h="0" s="-12549" l="-25098"/>
                                      </p:by>
                                    </p:animClr>
                                    <p:animClr clrSpc="hsl">
                                      <p:cBhvr>
                                        <p:cTn id="47" dur="500" fill="hold"/>
                                        <p:tgtEl>
                                          <p:spTgt spid="3">
                                            <p:txEl>
                                              <p:pRg st="4" end="4"/>
                                            </p:txEl>
                                          </p:spTgt>
                                        </p:tgtEl>
                                        <p:attrNameLst>
                                          <p:attrName>fillcolor</p:attrName>
                                        </p:attrNameLst>
                                      </p:cBhvr>
                                      <p:by>
                                        <p:hsl h="0" s="-12549" l="-25098"/>
                                      </p:by>
                                    </p:animClr>
                                    <p:animClr clrSpc="hsl">
                                      <p:cBhvr>
                                        <p:cTn id="48" dur="500" fill="hold"/>
                                        <p:tgtEl>
                                          <p:spTgt spid="3">
                                            <p:txEl>
                                              <p:pRg st="4" end="4"/>
                                            </p:txEl>
                                          </p:spTgt>
                                        </p:tgtEl>
                                        <p:attrNameLst>
                                          <p:attrName>stroke.color</p:attrName>
                                        </p:attrNameLst>
                                      </p:cBhvr>
                                      <p:by>
                                        <p:hsl h="0" s="-12549" l="-25098"/>
                                      </p:by>
                                    </p:animClr>
                                    <p:set>
                                      <p:cBhvr>
                                        <p:cTn id="49" dur="500" fill="hold"/>
                                        <p:tgtEl>
                                          <p:spTgt spid="3">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GB" dirty="0" smtClean="0"/>
              <a:t>The future of ORM on Windows</a:t>
            </a:r>
            <a:endParaRPr lang="en-GB" dirty="0"/>
          </a:p>
        </p:txBody>
      </p:sp>
      <p:sp>
        <p:nvSpPr>
          <p:cNvPr id="3" name="Text Placeholder 2"/>
          <p:cNvSpPr>
            <a:spLocks noGrp="1"/>
          </p:cNvSpPr>
          <p:nvPr>
            <p:ph type="body" sz="quarter" idx="10"/>
          </p:nvPr>
        </p:nvSpPr>
        <p:spPr>
          <a:xfrm>
            <a:off x="381000" y="1411552"/>
            <a:ext cx="8382000" cy="5370701"/>
          </a:xfrm>
        </p:spPr>
        <p:txBody>
          <a:bodyPr/>
          <a:lstStyle/>
          <a:p>
            <a:r>
              <a:rPr lang="en-GB" sz="2400" b="1" i="1" dirty="0" smtClean="0"/>
              <a:t>Entity Framework </a:t>
            </a:r>
            <a:r>
              <a:rPr lang="en-GB" sz="2400" dirty="0" smtClean="0"/>
              <a:t>and </a:t>
            </a:r>
            <a:r>
              <a:rPr lang="en-GB" sz="2400" b="1" i="1" dirty="0" smtClean="0"/>
              <a:t>LINQ to Entities </a:t>
            </a:r>
            <a:r>
              <a:rPr lang="en-GB" sz="2400" dirty="0" smtClean="0"/>
              <a:t>is our </a:t>
            </a:r>
            <a:r>
              <a:rPr lang="en-GB" sz="2400" b="1" i="1" dirty="0" smtClean="0">
                <a:solidFill>
                  <a:srgbClr val="FFC000"/>
                </a:solidFill>
              </a:rPr>
              <a:t>strategic technology</a:t>
            </a:r>
          </a:p>
          <a:p>
            <a:pPr lvl="1"/>
            <a:r>
              <a:rPr lang="en-GB" sz="2000" dirty="0" smtClean="0"/>
              <a:t>Entity Framework v2 in VS2010 and .NET Framework 4.0</a:t>
            </a:r>
          </a:p>
          <a:p>
            <a:pPr lvl="2"/>
            <a:r>
              <a:rPr lang="en-GB" sz="1600" dirty="0" smtClean="0"/>
              <a:t>Best of LINQ to SQL moves into LINQ to Entities</a:t>
            </a:r>
          </a:p>
          <a:p>
            <a:pPr lvl="1"/>
            <a:r>
              <a:rPr lang="en-GB" sz="2000" dirty="0" smtClean="0"/>
              <a:t>Microsoft is using it</a:t>
            </a:r>
          </a:p>
          <a:p>
            <a:pPr lvl="2"/>
            <a:r>
              <a:rPr lang="en-GB" sz="1800" dirty="0" smtClean="0"/>
              <a:t>Data Services - shipping</a:t>
            </a:r>
          </a:p>
          <a:p>
            <a:pPr lvl="2"/>
            <a:r>
              <a:rPr lang="en-GB" sz="1800" dirty="0" smtClean="0"/>
              <a:t>Reporting Services</a:t>
            </a:r>
          </a:p>
          <a:p>
            <a:pPr lvl="2"/>
            <a:r>
              <a:rPr lang="en-GB" sz="1800" dirty="0" smtClean="0"/>
              <a:t>Sync Services</a:t>
            </a:r>
          </a:p>
          <a:p>
            <a:pPr lvl="2"/>
            <a:r>
              <a:rPr lang="en-GB" sz="1800" dirty="0" smtClean="0"/>
              <a:t>Microsoft “M”</a:t>
            </a:r>
          </a:p>
          <a:p>
            <a:r>
              <a:rPr lang="en-GB" sz="2600" b="1" i="1" dirty="0" smtClean="0">
                <a:solidFill>
                  <a:srgbClr val="FFC000"/>
                </a:solidFill>
              </a:rPr>
              <a:t>Partners supporting </a:t>
            </a:r>
            <a:r>
              <a:rPr lang="en-GB" sz="2600" dirty="0" smtClean="0"/>
              <a:t>it</a:t>
            </a:r>
          </a:p>
          <a:p>
            <a:pPr lvl="1"/>
            <a:r>
              <a:rPr lang="en-GB" sz="2200" dirty="0" smtClean="0"/>
              <a:t>Database Vendors – </a:t>
            </a:r>
            <a:r>
              <a:rPr lang="en-GB" sz="2200" dirty="0" err="1" smtClean="0"/>
              <a:t>IBM,OpenLink</a:t>
            </a:r>
            <a:r>
              <a:rPr lang="en-GB" sz="2200" dirty="0" smtClean="0"/>
              <a:t>, Data Direct, </a:t>
            </a:r>
            <a:r>
              <a:rPr lang="en-GB" sz="2200" dirty="0" err="1" smtClean="0"/>
              <a:t>Devart</a:t>
            </a:r>
            <a:r>
              <a:rPr lang="en-GB" sz="2200" dirty="0" smtClean="0"/>
              <a:t> etc</a:t>
            </a:r>
          </a:p>
          <a:p>
            <a:pPr lvl="1"/>
            <a:r>
              <a:rPr lang="en-GB" sz="2200" dirty="0" smtClean="0"/>
              <a:t>ORM vendors supporting it</a:t>
            </a:r>
          </a:p>
          <a:p>
            <a:pPr lvl="2"/>
            <a:r>
              <a:rPr lang="en-GB" sz="1800" dirty="0" err="1" smtClean="0"/>
              <a:t>DevForce</a:t>
            </a:r>
            <a:r>
              <a:rPr lang="en-GB" sz="1800" dirty="0" smtClean="0"/>
              <a:t> now target Entity Framework, replacing their own</a:t>
            </a:r>
          </a:p>
          <a:p>
            <a:pPr lvl="2"/>
            <a:r>
              <a:rPr lang="en-GB" sz="1800" dirty="0" err="1" smtClean="0"/>
              <a:t>LLBLGen</a:t>
            </a:r>
            <a:r>
              <a:rPr lang="en-GB" sz="1800" dirty="0" smtClean="0"/>
              <a:t> v3 will target Entity Framework as well as their own</a:t>
            </a:r>
          </a:p>
          <a:p>
            <a:r>
              <a:rPr lang="en-GB" sz="2600" dirty="0" smtClean="0"/>
              <a:t>It is </a:t>
            </a:r>
            <a:r>
              <a:rPr lang="en-GB" sz="2600" b="1" i="1" dirty="0" smtClean="0">
                <a:solidFill>
                  <a:srgbClr val="FFC000"/>
                </a:solidFill>
              </a:rPr>
              <a:t>not just </a:t>
            </a:r>
            <a:r>
              <a:rPr lang="en-GB" sz="2600" dirty="0" smtClean="0"/>
              <a:t>about ORM</a:t>
            </a:r>
          </a:p>
          <a:p>
            <a:pPr lvl="2"/>
            <a:endParaRPr lang="en-GB" sz="1800"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LINQ 101</a:t>
            </a:r>
            <a:endParaRPr lang="en-GB" dirty="0"/>
          </a:p>
        </p:txBody>
      </p:sp>
      <p:sp>
        <p:nvSpPr>
          <p:cNvPr id="3" name="Content Placeholder 2"/>
          <p:cNvSpPr>
            <a:spLocks noGrp="1"/>
          </p:cNvSpPr>
          <p:nvPr>
            <p:ph idx="1"/>
          </p:nvPr>
        </p:nvSpPr>
        <p:spPr>
          <a:xfrm>
            <a:off x="381000" y="1412875"/>
            <a:ext cx="8382000" cy="4902881"/>
          </a:xfrm>
        </p:spPr>
        <p:txBody>
          <a:bodyPr/>
          <a:lstStyle/>
          <a:p>
            <a:r>
              <a:rPr lang="en-GB" sz="2400" dirty="0" smtClean="0"/>
              <a:t>What is LINQ?</a:t>
            </a:r>
          </a:p>
          <a:p>
            <a:pPr lvl="1"/>
            <a:r>
              <a:rPr lang="en-GB" sz="2000" dirty="0" smtClean="0"/>
              <a:t>LINQ is </a:t>
            </a:r>
            <a:r>
              <a:rPr lang="en-GB" sz="2000" b="1" i="1" dirty="0" smtClean="0">
                <a:solidFill>
                  <a:srgbClr val="FFC000"/>
                </a:solidFill>
              </a:rPr>
              <a:t>not about databases</a:t>
            </a:r>
            <a:r>
              <a:rPr lang="en-GB" sz="2000" dirty="0" smtClean="0"/>
              <a:t>, it is </a:t>
            </a:r>
            <a:r>
              <a:rPr lang="en-GB" sz="2000" b="1" i="1" dirty="0" smtClean="0">
                <a:solidFill>
                  <a:srgbClr val="FFC000"/>
                </a:solidFill>
              </a:rPr>
              <a:t>about objects</a:t>
            </a:r>
          </a:p>
          <a:p>
            <a:pPr lvl="1"/>
            <a:r>
              <a:rPr lang="en-GB" sz="2000" dirty="0" smtClean="0"/>
              <a:t>LINQ = Language-Integrated Query</a:t>
            </a:r>
          </a:p>
          <a:p>
            <a:pPr lvl="2"/>
            <a:r>
              <a:rPr lang="en-GB" sz="1800" dirty="0" smtClean="0"/>
              <a:t>Extensions to programming languages to query objects in memory</a:t>
            </a:r>
          </a:p>
          <a:p>
            <a:pPr lvl="0"/>
            <a:r>
              <a:rPr lang="en-GB" sz="2400" dirty="0" smtClean="0"/>
              <a:t>Why use it?</a:t>
            </a:r>
          </a:p>
          <a:p>
            <a:pPr lvl="1"/>
            <a:r>
              <a:rPr lang="en-GB" sz="2000" dirty="0" smtClean="0"/>
              <a:t>Productivity!!! LINQ rocks</a:t>
            </a:r>
          </a:p>
          <a:p>
            <a:pPr lvl="1"/>
            <a:r>
              <a:rPr lang="en-GB" sz="2000" dirty="0" smtClean="0">
                <a:hlinkClick r:id="rId3"/>
              </a:rPr>
              <a:t>www.linqpad.net</a:t>
            </a:r>
            <a:r>
              <a:rPr lang="en-GB" sz="2000" dirty="0" smtClean="0"/>
              <a:t> </a:t>
            </a:r>
          </a:p>
          <a:p>
            <a:pPr lvl="0"/>
            <a:r>
              <a:rPr lang="en-GB" sz="2400" dirty="0" smtClean="0"/>
              <a:t>We ship</a:t>
            </a:r>
          </a:p>
          <a:p>
            <a:pPr lvl="1"/>
            <a:r>
              <a:rPr lang="en-GB" sz="2000" dirty="0" smtClean="0"/>
              <a:t>LINQ to Objects </a:t>
            </a:r>
          </a:p>
          <a:p>
            <a:pPr lvl="1"/>
            <a:r>
              <a:rPr lang="en-GB" sz="2000" dirty="0" smtClean="0"/>
              <a:t>LINQ to XML</a:t>
            </a:r>
          </a:p>
          <a:p>
            <a:pPr lvl="1"/>
            <a:r>
              <a:rPr lang="en-GB" sz="2000" dirty="0" smtClean="0"/>
              <a:t>LINQ to Datasets</a:t>
            </a:r>
          </a:p>
          <a:p>
            <a:pPr lvl="1"/>
            <a:r>
              <a:rPr lang="en-GB" sz="2000" dirty="0" smtClean="0"/>
              <a:t>LINQ to SQL – just SQL Server </a:t>
            </a:r>
          </a:p>
          <a:p>
            <a:pPr lvl="1"/>
            <a:r>
              <a:rPr lang="en-GB" sz="2000" dirty="0" smtClean="0"/>
              <a:t>LINQ to Entities – added in .NET Framework 3.5 SP1</a:t>
            </a:r>
          </a:p>
          <a:p>
            <a:r>
              <a:rPr lang="en-GB" sz="2400" dirty="0" smtClean="0"/>
              <a:t>Others make LINQ to </a:t>
            </a:r>
            <a:r>
              <a:rPr lang="en-GB" sz="2400" dirty="0" err="1" smtClean="0"/>
              <a:t>Flickr</a:t>
            </a:r>
            <a:r>
              <a:rPr lang="en-GB" sz="2400" dirty="0" smtClean="0"/>
              <a:t> etc</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dirty="0" smtClean="0"/>
              <a:t>LINQ to SQL </a:t>
            </a:r>
            <a:r>
              <a:rPr lang="en-GB" dirty="0" err="1" smtClean="0"/>
              <a:t>vs</a:t>
            </a:r>
            <a:r>
              <a:rPr lang="en-GB" dirty="0" smtClean="0"/>
              <a:t> LINQ to Entities</a:t>
            </a:r>
            <a:endParaRPr lang="en-GB" dirty="0"/>
          </a:p>
        </p:txBody>
      </p:sp>
      <p:sp>
        <p:nvSpPr>
          <p:cNvPr id="6" name="Text Placeholder 5"/>
          <p:cNvSpPr>
            <a:spLocks noGrp="1"/>
          </p:cNvSpPr>
          <p:nvPr>
            <p:ph type="body" sz="quarter" idx="10"/>
          </p:nvPr>
        </p:nvSpPr>
        <p:spPr/>
        <p:txBody>
          <a:bodyPr/>
          <a:lstStyle/>
          <a:p>
            <a:endParaRPr lang="en-GB"/>
          </a:p>
        </p:txBody>
      </p:sp>
      <p:graphicFrame>
        <p:nvGraphicFramePr>
          <p:cNvPr id="7" name="Table 6"/>
          <p:cNvGraphicFramePr>
            <a:graphicFrameLocks noGrp="1"/>
          </p:cNvGraphicFramePr>
          <p:nvPr/>
        </p:nvGraphicFramePr>
        <p:xfrm>
          <a:off x="762000" y="1828800"/>
          <a:ext cx="7489374" cy="3555999"/>
        </p:xfrm>
        <a:graphic>
          <a:graphicData uri="http://schemas.openxmlformats.org/drawingml/2006/table">
            <a:tbl>
              <a:tblPr firstRow="1" bandRow="1">
                <a:tableStyleId>{C4B1156A-380E-4F78-BDF5-A606A8083BF9}</a:tableStyleId>
              </a:tblPr>
              <a:tblGrid>
                <a:gridCol w="2496458"/>
                <a:gridCol w="2496458"/>
                <a:gridCol w="2496458"/>
              </a:tblGrid>
              <a:tr h="494453">
                <a:tc>
                  <a:txBody>
                    <a:bodyPr/>
                    <a:lstStyle/>
                    <a:p>
                      <a:endParaRPr lang="en-GB" sz="2000" dirty="0"/>
                    </a:p>
                  </a:txBody>
                  <a:tcPr marT="60960" marB="60960"/>
                </a:tc>
                <a:tc>
                  <a:txBody>
                    <a:bodyPr/>
                    <a:lstStyle/>
                    <a:p>
                      <a:r>
                        <a:rPr lang="en-GB" sz="2000" dirty="0" smtClean="0"/>
                        <a:t>LINQ to SQL</a:t>
                      </a:r>
                      <a:endParaRPr lang="en-GB" sz="2000" dirty="0">
                        <a:solidFill>
                          <a:schemeClr val="bg1"/>
                        </a:solidFill>
                      </a:endParaRPr>
                    </a:p>
                  </a:txBody>
                  <a:tcPr marT="60960" marB="60960"/>
                </a:tc>
                <a:tc>
                  <a:txBody>
                    <a:bodyPr/>
                    <a:lstStyle/>
                    <a:p>
                      <a:r>
                        <a:rPr lang="en-GB" sz="2000" dirty="0" smtClean="0"/>
                        <a:t>LINQ to Entities</a:t>
                      </a:r>
                      <a:endParaRPr lang="en-GB" sz="2000" dirty="0">
                        <a:solidFill>
                          <a:schemeClr val="bg1"/>
                        </a:solidFill>
                      </a:endParaRPr>
                    </a:p>
                  </a:txBody>
                  <a:tcPr marT="60960" marB="60960"/>
                </a:tc>
              </a:tr>
              <a:tr h="494453">
                <a:tc>
                  <a:txBody>
                    <a:bodyPr/>
                    <a:lstStyle/>
                    <a:p>
                      <a:r>
                        <a:rPr lang="en-GB" sz="2000" dirty="0" smtClean="0"/>
                        <a:t>Database Support</a:t>
                      </a:r>
                      <a:endParaRPr lang="en-GB" sz="2000" b="1" dirty="0">
                        <a:solidFill>
                          <a:schemeClr val="bg1"/>
                        </a:solidFill>
                      </a:endParaRPr>
                    </a:p>
                  </a:txBody>
                  <a:tcPr marT="60960" marB="60960"/>
                </a:tc>
                <a:tc>
                  <a:txBody>
                    <a:bodyPr/>
                    <a:lstStyle/>
                    <a:p>
                      <a:r>
                        <a:rPr lang="en-GB" sz="2000" dirty="0" smtClean="0"/>
                        <a:t>SQL Server</a:t>
                      </a:r>
                      <a:endParaRPr lang="en-GB" sz="2000" dirty="0"/>
                    </a:p>
                  </a:txBody>
                  <a:tcPr marT="60960" marB="60960"/>
                </a:tc>
                <a:tc>
                  <a:txBody>
                    <a:bodyPr/>
                    <a:lstStyle/>
                    <a:p>
                      <a:r>
                        <a:rPr lang="en-GB" sz="2000" dirty="0" smtClean="0"/>
                        <a:t>SQL Server, DB2, Oracle, Sybase, </a:t>
                      </a:r>
                      <a:r>
                        <a:rPr lang="en-GB" sz="2000" dirty="0" err="1" smtClean="0"/>
                        <a:t>MySQL</a:t>
                      </a:r>
                      <a:r>
                        <a:rPr lang="en-GB" sz="2000" baseline="0" dirty="0" smtClean="0"/>
                        <a:t> ...</a:t>
                      </a:r>
                      <a:endParaRPr lang="en-GB" sz="2000" dirty="0"/>
                    </a:p>
                  </a:txBody>
                  <a:tcPr marT="60960" marB="60960"/>
                </a:tc>
              </a:tr>
              <a:tr h="853440">
                <a:tc>
                  <a:txBody>
                    <a:bodyPr/>
                    <a:lstStyle/>
                    <a:p>
                      <a:r>
                        <a:rPr lang="en-GB" sz="2000" dirty="0" smtClean="0"/>
                        <a:t>Object Relational Mapping Capabilities</a:t>
                      </a:r>
                      <a:endParaRPr lang="en-GB" sz="2000" b="1" dirty="0">
                        <a:solidFill>
                          <a:schemeClr val="bg1"/>
                        </a:solidFill>
                      </a:endParaRPr>
                    </a:p>
                  </a:txBody>
                  <a:tcPr marT="60960" marB="60960"/>
                </a:tc>
                <a:tc>
                  <a:txBody>
                    <a:bodyPr/>
                    <a:lstStyle/>
                    <a:p>
                      <a:r>
                        <a:rPr lang="en-GB" sz="2000" dirty="0" smtClean="0"/>
                        <a:t>Simple</a:t>
                      </a:r>
                      <a:endParaRPr lang="en-GB" sz="2000" dirty="0"/>
                    </a:p>
                  </a:txBody>
                  <a:tcPr marT="60960" marB="60960"/>
                </a:tc>
                <a:tc>
                  <a:txBody>
                    <a:bodyPr/>
                    <a:lstStyle/>
                    <a:p>
                      <a:r>
                        <a:rPr lang="en-GB" sz="2000" dirty="0" smtClean="0"/>
                        <a:t>Complex</a:t>
                      </a:r>
                      <a:endParaRPr lang="en-GB" sz="2000" dirty="0"/>
                    </a:p>
                  </a:txBody>
                  <a:tcPr marT="60960" marB="60960"/>
                </a:tc>
              </a:tr>
              <a:tr h="494453">
                <a:tc>
                  <a:txBody>
                    <a:bodyPr/>
                    <a:lstStyle/>
                    <a:p>
                      <a:r>
                        <a:rPr lang="en-GB" sz="2000" dirty="0" smtClean="0"/>
                        <a:t>Status</a:t>
                      </a:r>
                      <a:endParaRPr lang="en-GB" sz="2000" b="1" dirty="0">
                        <a:solidFill>
                          <a:schemeClr val="bg1"/>
                        </a:solidFill>
                      </a:endParaRPr>
                    </a:p>
                  </a:txBody>
                  <a:tcPr marT="60960" marB="60960"/>
                </a:tc>
                <a:tc>
                  <a:txBody>
                    <a:bodyPr/>
                    <a:lstStyle/>
                    <a:p>
                      <a:r>
                        <a:rPr lang="en-GB" sz="2000" dirty="0" smtClean="0"/>
                        <a:t>Not strategic</a:t>
                      </a:r>
                      <a:r>
                        <a:rPr lang="en-GB" sz="2000" baseline="0" dirty="0" smtClean="0"/>
                        <a:t> </a:t>
                      </a:r>
                      <a:r>
                        <a:rPr lang="en-GB" sz="2000" baseline="0" dirty="0" smtClean="0">
                          <a:sym typeface="Wingdings" pitchFamily="2" charset="2"/>
                        </a:rPr>
                        <a:t></a:t>
                      </a:r>
                      <a:endParaRPr lang="en-GB" sz="2000" dirty="0"/>
                    </a:p>
                  </a:txBody>
                  <a:tcPr marT="60960" marB="60960"/>
                </a:tc>
                <a:tc>
                  <a:txBody>
                    <a:bodyPr/>
                    <a:lstStyle/>
                    <a:p>
                      <a:r>
                        <a:rPr lang="en-GB" sz="2000" dirty="0" smtClean="0"/>
                        <a:t>Strategic</a:t>
                      </a:r>
                      <a:endParaRPr lang="en-GB" sz="2000" dirty="0"/>
                    </a:p>
                  </a:txBody>
                  <a:tcPr marT="60960" marB="60960"/>
                </a:tc>
              </a:tr>
              <a:tr h="494453">
                <a:tc>
                  <a:txBody>
                    <a:bodyPr/>
                    <a:lstStyle/>
                    <a:p>
                      <a:r>
                        <a:rPr lang="en-GB" sz="2000" b="0" dirty="0" smtClean="0">
                          <a:solidFill>
                            <a:schemeClr val="bg1"/>
                          </a:solidFill>
                        </a:rPr>
                        <a:t>Annoying</a:t>
                      </a:r>
                      <a:endParaRPr lang="en-GB" sz="2000" b="0" dirty="0">
                        <a:solidFill>
                          <a:schemeClr val="bg1"/>
                        </a:solidFill>
                      </a:endParaRPr>
                    </a:p>
                  </a:txBody>
                  <a:tcPr marT="60960" marB="60960"/>
                </a:tc>
                <a:tc>
                  <a:txBody>
                    <a:bodyPr/>
                    <a:lstStyle/>
                    <a:p>
                      <a:r>
                        <a:rPr lang="en-GB" sz="2000" dirty="0" smtClean="0"/>
                        <a:t>Rarely</a:t>
                      </a:r>
                      <a:endParaRPr lang="en-GB" sz="2000" dirty="0"/>
                    </a:p>
                  </a:txBody>
                  <a:tcPr marT="60960" marB="60960"/>
                </a:tc>
                <a:tc>
                  <a:txBody>
                    <a:bodyPr/>
                    <a:lstStyle/>
                    <a:p>
                      <a:r>
                        <a:rPr lang="en-GB" sz="2000" dirty="0" smtClean="0"/>
                        <a:t>Often </a:t>
                      </a:r>
                      <a:r>
                        <a:rPr lang="en-GB" sz="2000" dirty="0" smtClean="0">
                          <a:sym typeface="Wingdings" pitchFamily="2" charset="2"/>
                        </a:rPr>
                        <a:t></a:t>
                      </a:r>
                      <a:endParaRPr lang="en-GB" sz="2000" dirty="0" smtClean="0"/>
                    </a:p>
                  </a:txBody>
                  <a:tcPr marT="60960" marB="60960"/>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In summary</a:t>
            </a:r>
            <a:endParaRPr lang="en-GB" dirty="0"/>
          </a:p>
        </p:txBody>
      </p:sp>
      <p:sp>
        <p:nvSpPr>
          <p:cNvPr id="3" name="Text Placeholder 2"/>
          <p:cNvSpPr>
            <a:spLocks noGrp="1"/>
          </p:cNvSpPr>
          <p:nvPr>
            <p:ph type="body" sz="quarter" idx="10"/>
          </p:nvPr>
        </p:nvSpPr>
        <p:spPr>
          <a:xfrm>
            <a:off x="381000" y="1411552"/>
            <a:ext cx="8382000" cy="5918543"/>
          </a:xfrm>
        </p:spPr>
        <p:txBody>
          <a:bodyPr/>
          <a:lstStyle/>
          <a:p>
            <a:r>
              <a:rPr lang="en-GB" dirty="0" smtClean="0"/>
              <a:t>Entity Framework v1 </a:t>
            </a:r>
            <a:r>
              <a:rPr lang="en-GB" b="1" i="1" dirty="0" smtClean="0">
                <a:solidFill>
                  <a:srgbClr val="FFC000"/>
                </a:solidFill>
              </a:rPr>
              <a:t>is being adopted</a:t>
            </a:r>
          </a:p>
          <a:p>
            <a:pPr lvl="1"/>
            <a:r>
              <a:rPr lang="en-GB" dirty="0" smtClean="0"/>
              <a:t>Typically on applications expected to “live” a long time</a:t>
            </a:r>
          </a:p>
          <a:p>
            <a:r>
              <a:rPr lang="en-GB" dirty="0" smtClean="0"/>
              <a:t>Entity Framework is </a:t>
            </a:r>
            <a:r>
              <a:rPr lang="en-GB" b="1" i="1" dirty="0" smtClean="0">
                <a:solidFill>
                  <a:srgbClr val="FFC000"/>
                </a:solidFill>
              </a:rPr>
              <a:t>only .NET 3.5 SP1 </a:t>
            </a:r>
            <a:r>
              <a:rPr lang="en-GB" dirty="0" smtClean="0"/>
              <a:t>and above</a:t>
            </a:r>
          </a:p>
          <a:p>
            <a:r>
              <a:rPr lang="en-GB" dirty="0" smtClean="0"/>
              <a:t>Entity Framework is probably not the best choice for a “short lived” SQL Server applications</a:t>
            </a:r>
          </a:p>
          <a:p>
            <a:pPr lvl="1"/>
            <a:r>
              <a:rPr lang="en-GB" dirty="0" smtClean="0"/>
              <a:t>Entity Framework v1 has “warts”</a:t>
            </a:r>
          </a:p>
          <a:p>
            <a:pPr lvl="2"/>
            <a:r>
              <a:rPr lang="en-GB" sz="700" dirty="0" smtClean="0"/>
              <a:t>Designer </a:t>
            </a:r>
          </a:p>
          <a:p>
            <a:pPr lvl="3"/>
            <a:r>
              <a:rPr lang="en-GB" sz="700" dirty="0" smtClean="0"/>
              <a:t>It is annoying – buggy, clunky</a:t>
            </a:r>
          </a:p>
          <a:p>
            <a:pPr lvl="3"/>
            <a:r>
              <a:rPr lang="en-GB" sz="700" dirty="0" smtClean="0"/>
              <a:t>Exposes subset of the functionality</a:t>
            </a:r>
          </a:p>
          <a:p>
            <a:pPr lvl="3"/>
            <a:r>
              <a:rPr lang="en-GB" sz="700" dirty="0" smtClean="0"/>
              <a:t>Does not support model first</a:t>
            </a:r>
          </a:p>
          <a:p>
            <a:pPr lvl="2"/>
            <a:r>
              <a:rPr lang="en-GB" sz="700" dirty="0" smtClean="0"/>
              <a:t>N-tier story</a:t>
            </a:r>
          </a:p>
          <a:p>
            <a:pPr lvl="2"/>
            <a:r>
              <a:rPr lang="en-GB" sz="700" dirty="0" smtClean="0"/>
              <a:t>Stored Procedure Support</a:t>
            </a:r>
          </a:p>
          <a:p>
            <a:pPr lvl="2"/>
            <a:r>
              <a:rPr lang="en-GB" sz="700" dirty="0" smtClean="0"/>
              <a:t>Foreign Keys</a:t>
            </a:r>
          </a:p>
          <a:p>
            <a:pPr lvl="2"/>
            <a:r>
              <a:rPr lang="en-GB" sz="700" dirty="0" err="1" smtClean="0"/>
              <a:t>PoCo</a:t>
            </a:r>
            <a:endParaRPr lang="en-GB" sz="700" dirty="0" smtClean="0"/>
          </a:p>
          <a:p>
            <a:pPr lvl="2"/>
            <a:r>
              <a:rPr lang="en-GB" sz="700" dirty="0" err="1" smtClean="0"/>
              <a:t>Guids</a:t>
            </a:r>
            <a:endParaRPr lang="en-GB" sz="700" dirty="0" smtClean="0"/>
          </a:p>
          <a:p>
            <a:pPr lvl="2"/>
            <a:r>
              <a:rPr lang="en-GB" sz="700" dirty="0" smtClean="0"/>
              <a:t>SQL 2008 New Types</a:t>
            </a:r>
            <a:endParaRPr lang="en-GB" dirty="0" smtClean="0"/>
          </a:p>
          <a:p>
            <a:endParaRPr lang="en-GB" dirty="0"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649810"/>
            <a:ext cx="8229600" cy="1523495"/>
          </a:xfrm>
        </p:spPr>
        <p:txBody>
          <a:bodyPr/>
          <a:lstStyle/>
          <a:p>
            <a:endParaRPr lang="en-US" dirty="0"/>
          </a:p>
        </p:txBody>
      </p:sp>
      <p:sp>
        <p:nvSpPr>
          <p:cNvPr id="4" name="Text Placeholder 3"/>
          <p:cNvSpPr>
            <a:spLocks noGrp="1"/>
          </p:cNvSpPr>
          <p:nvPr>
            <p:ph type="body" sz="quarter" idx="10"/>
          </p:nvPr>
        </p:nvSpPr>
        <p:spPr>
          <a:xfrm>
            <a:off x="722049" y="2736503"/>
            <a:ext cx="7690114" cy="1384995"/>
          </a:xfrm>
        </p:spPr>
        <p:txBody>
          <a:bodyPr/>
          <a:lstStyle/>
          <a:p>
            <a:pPr algn="ctr"/>
            <a:r>
              <a:rPr lang="en-US" sz="8000" dirty="0" smtClean="0"/>
              <a:t>Entity Framework</a:t>
            </a:r>
            <a:endParaRPr lang="en-US" sz="8000"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Heroes Happen Here - Launch Wave 2008 Template">
  <a:themeElements>
    <a:clrScheme name="Launch Wave colors">
      <a:dk1>
        <a:srgbClr val="000000"/>
      </a:dk1>
      <a:lt1>
        <a:srgbClr val="FFFFFF"/>
      </a:lt1>
      <a:dk2>
        <a:srgbClr val="4D4D4D"/>
      </a:dk2>
      <a:lt2>
        <a:srgbClr val="CCCCCC"/>
      </a:lt2>
      <a:accent1>
        <a:srgbClr val="0099FF"/>
      </a:accent1>
      <a:accent2>
        <a:srgbClr val="FF3300"/>
      </a:accent2>
      <a:accent3>
        <a:srgbClr val="B0B3B2"/>
      </a:accent3>
      <a:accent4>
        <a:srgbClr val="6EE094"/>
      </a:accent4>
      <a:accent5>
        <a:srgbClr val="F09D42"/>
      </a:accent5>
      <a:accent6>
        <a:srgbClr val="B092E6"/>
      </a:accent6>
      <a:hlink>
        <a:srgbClr val="0099FF"/>
      </a:hlink>
      <a:folHlink>
        <a:srgbClr val="BEBEBE"/>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1"/>
        </a:lnRef>
        <a:fillRef idx="3">
          <a:schemeClr val="accent1"/>
        </a:fillRef>
        <a:effectRef idx="3">
          <a:schemeClr val="accent1"/>
        </a:effectRef>
        <a:fontRef idx="minor">
          <a:schemeClr val="lt1"/>
        </a:fontRef>
      </a:style>
    </a:spDef>
    <a:lnDef>
      <a:spPr>
        <a:ln w="25400">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18D5B674328FF48B6BD8A4656116E25" ma:contentTypeVersion="0" ma:contentTypeDescription="Create a new document." ma:contentTypeScope="" ma:versionID="4f417cd9f6e18c989d1307f25aebdb7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92DB543-A2F0-4325-9B31-7F14CE8D099F}">
  <ds:schemaRefs>
    <ds:schemaRef ds:uri="http://schemas.microsoft.com/office/2006/metadata/properties"/>
  </ds:schemaRefs>
</ds:datastoreItem>
</file>

<file path=customXml/itemProps2.xml><?xml version="1.0" encoding="utf-8"?>
<ds:datastoreItem xmlns:ds="http://schemas.openxmlformats.org/officeDocument/2006/customXml" ds:itemID="{37ADB81E-005F-4762-BF15-3C407A73B3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9D3FA92-9314-4290-B9D0-1B0EA3AFF28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2653</Words>
  <Application>Microsoft Office PowerPoint</Application>
  <PresentationFormat>On-screen Show (4:3)</PresentationFormat>
  <Paragraphs>317</Paragraphs>
  <Slides>23</Slides>
  <Notes>23</Notes>
  <HiddenSlides>0</HiddenSlides>
  <MMClips>0</MMClips>
  <ScaleCrop>false</ScaleCrop>
  <HeadingPairs>
    <vt:vector size="4" baseType="variant">
      <vt:variant>
        <vt:lpstr>Theme</vt:lpstr>
      </vt:variant>
      <vt:variant>
        <vt:i4>2</vt:i4>
      </vt:variant>
      <vt:variant>
        <vt:lpstr>Slide Titles</vt:lpstr>
      </vt:variant>
      <vt:variant>
        <vt:i4>23</vt:i4>
      </vt:variant>
    </vt:vector>
  </HeadingPairs>
  <TitlesOfParts>
    <vt:vector size="25" baseType="lpstr">
      <vt:lpstr>Heroes Happen Here - Launch Wave 2008 Template</vt:lpstr>
      <vt:lpstr>White with Courier font for code slides</vt:lpstr>
      <vt:lpstr>Overview of the ADO.NET Entity Frameowork Warts and all!  </vt:lpstr>
      <vt:lpstr>{ Simple Walkthough }</vt:lpstr>
      <vt:lpstr>ORM on Windows </vt:lpstr>
      <vt:lpstr>It was a long wait...2002 to 2008</vt:lpstr>
      <vt:lpstr>The future of ORM on Windows</vt:lpstr>
      <vt:lpstr>LINQ 101</vt:lpstr>
      <vt:lpstr>LINQ to SQL vs LINQ to Entities</vt:lpstr>
      <vt:lpstr>In summary</vt:lpstr>
      <vt:lpstr>Slide 9</vt:lpstr>
      <vt:lpstr>ADO.NET Entity Framework</vt:lpstr>
      <vt:lpstr>Entity Data Model</vt:lpstr>
      <vt:lpstr>{ A look at mapping }</vt:lpstr>
      <vt:lpstr>Consuming the Entity Data Model</vt:lpstr>
      <vt:lpstr>Entity Client</vt:lpstr>
      <vt:lpstr>Object Services</vt:lpstr>
      <vt:lpstr>Entity Framework – Service Stack</vt:lpstr>
      <vt:lpstr>{ Consuming an EDM}</vt:lpstr>
      <vt:lpstr>The future?</vt:lpstr>
      <vt:lpstr>Conclusion</vt:lpstr>
      <vt:lpstr>Resources</vt:lpstr>
      <vt:lpstr>Slide 21</vt:lpstr>
      <vt:lpstr>Appendix</vt:lpstr>
      <vt:lpstr>Acronyms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2008-10-01T11:31:12Z</dcterms:created>
  <dcterms:modified xsi:type="dcterms:W3CDTF">2009-02-16T15:01:31Z</dcterms:modified>
</cp:coreProperties>
</file>