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30"/>
  </p:notesMasterIdLst>
  <p:sldIdLst>
    <p:sldId id="260" r:id="rId2"/>
    <p:sldId id="261" r:id="rId3"/>
    <p:sldId id="265" r:id="rId4"/>
    <p:sldId id="269" r:id="rId5"/>
    <p:sldId id="275" r:id="rId6"/>
    <p:sldId id="271" r:id="rId7"/>
    <p:sldId id="272" r:id="rId8"/>
    <p:sldId id="274" r:id="rId9"/>
    <p:sldId id="273" r:id="rId10"/>
    <p:sldId id="259" r:id="rId11"/>
    <p:sldId id="258" r:id="rId12"/>
    <p:sldId id="264" r:id="rId13"/>
    <p:sldId id="276" r:id="rId14"/>
    <p:sldId id="277" r:id="rId15"/>
    <p:sldId id="278" r:id="rId16"/>
    <p:sldId id="279" r:id="rId17"/>
    <p:sldId id="283" r:id="rId18"/>
    <p:sldId id="280" r:id="rId19"/>
    <p:sldId id="285" r:id="rId20"/>
    <p:sldId id="281" r:id="rId21"/>
    <p:sldId id="282" r:id="rId22"/>
    <p:sldId id="286" r:id="rId23"/>
    <p:sldId id="267" r:id="rId24"/>
    <p:sldId id="289" r:id="rId25"/>
    <p:sldId id="262" r:id="rId26"/>
    <p:sldId id="266" r:id="rId27"/>
    <p:sldId id="288" r:id="rId28"/>
    <p:sldId id="28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61515" autoAdjust="0"/>
  </p:normalViewPr>
  <p:slideViewPr>
    <p:cSldViewPr>
      <p:cViewPr varScale="1">
        <p:scale>
          <a:sx n="80" d="100"/>
          <a:sy n="80" d="100"/>
        </p:scale>
        <p:origin x="-25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72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ECAD92-5BF2-479D-A780-EE3C94E22206}" type="datetimeFigureOut">
              <a:rPr lang="en-US" smtClean="0"/>
              <a:pPr/>
              <a:t>9/20/2009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EF4D3A-463D-40E4-8AED-493E444586A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Rattle through this product info piffle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4D3A-463D-40E4-8AED-493E444586AE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Mention tool-less approach to show C# building process</a:t>
            </a:r>
          </a:p>
          <a:p>
            <a:endParaRPr lang="en-GB" dirty="0" smtClean="0"/>
          </a:p>
          <a:p>
            <a:r>
              <a:rPr lang="en-GB" dirty="0" smtClean="0"/>
              <a:t>Show C# code file: %</a:t>
            </a:r>
            <a:r>
              <a:rPr lang="en-GB" dirty="0" err="1" smtClean="0"/>
              <a:t>userprofile</a:t>
            </a:r>
            <a:r>
              <a:rPr lang="en-GB" dirty="0" smtClean="0"/>
              <a:t>%\My Documents\Visual Studio 2008\Projects\</a:t>
            </a:r>
            <a:r>
              <a:rPr lang="en-GB" dirty="0" err="1" smtClean="0"/>
              <a:t>SQLCLR</a:t>
            </a:r>
            <a:r>
              <a:rPr lang="en-GB" dirty="0" smtClean="0"/>
              <a:t>\</a:t>
            </a:r>
            <a:r>
              <a:rPr lang="en-GB" dirty="0" err="1" smtClean="0"/>
              <a:t>Foo.cs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Show compilation batch file: %</a:t>
            </a:r>
            <a:r>
              <a:rPr lang="en-GB" dirty="0" err="1" smtClean="0"/>
              <a:t>userprofile</a:t>
            </a:r>
            <a:r>
              <a:rPr lang="en-GB" dirty="0" smtClean="0"/>
              <a:t>%\My Documents\Visual Studio 2008\Projects\</a:t>
            </a:r>
            <a:r>
              <a:rPr lang="en-GB" dirty="0" err="1" smtClean="0"/>
              <a:t>SQLCLR</a:t>
            </a:r>
            <a:r>
              <a:rPr lang="en-GB" dirty="0" smtClean="0"/>
              <a:t>\compile.bat</a:t>
            </a:r>
          </a:p>
          <a:p>
            <a:endParaRPr lang="en-GB" dirty="0" smtClean="0"/>
          </a:p>
          <a:p>
            <a:r>
              <a:rPr lang="en-GB" dirty="0" smtClean="0"/>
              <a:t>Load up the SQL script to demo this and run through it: %</a:t>
            </a:r>
            <a:r>
              <a:rPr lang="en-GB" dirty="0" err="1" smtClean="0"/>
              <a:t>userprofile</a:t>
            </a:r>
            <a:r>
              <a:rPr lang="en-GB" dirty="0" smtClean="0"/>
              <a:t>%\My Documents\Visual Studio 2008\Projects\</a:t>
            </a:r>
            <a:r>
              <a:rPr lang="en-GB" dirty="0" err="1" smtClean="0"/>
              <a:t>SQLCLR</a:t>
            </a:r>
            <a:r>
              <a:rPr lang="en-GB" dirty="0" smtClean="0"/>
              <a:t>\sqlclr.sql</a:t>
            </a:r>
          </a:p>
          <a:p>
            <a:endParaRPr lang="en-GB" dirty="0" smtClean="0"/>
          </a:p>
          <a:p>
            <a:r>
              <a:rPr lang="en-GB" dirty="0" smtClean="0"/>
              <a:t>DELETE THE FIRST SAMPLE QUERY FROM THE SCRIPT</a:t>
            </a:r>
          </a:p>
          <a:p>
            <a:endParaRPr lang="en-GB" dirty="0" smtClean="0"/>
          </a:p>
          <a:p>
            <a:r>
              <a:rPr lang="en-GB" dirty="0" smtClean="0"/>
              <a:t>Run the script through </a:t>
            </a:r>
            <a:r>
              <a:rPr lang="en-GB" dirty="0" err="1" smtClean="0"/>
              <a:t>SQLCMD</a:t>
            </a:r>
            <a:r>
              <a:rPr lang="en-GB" dirty="0" smtClean="0"/>
              <a:t> using %</a:t>
            </a:r>
            <a:r>
              <a:rPr lang="en-GB" dirty="0" err="1" smtClean="0"/>
              <a:t>userprofile</a:t>
            </a:r>
            <a:r>
              <a:rPr lang="en-GB" dirty="0" smtClean="0"/>
              <a:t>%\My Documents\Visual Studio 2008\Projects\</a:t>
            </a:r>
            <a:r>
              <a:rPr lang="en-GB" dirty="0" err="1" smtClean="0"/>
              <a:t>SQLCLR</a:t>
            </a:r>
            <a:r>
              <a:rPr lang="en-GB" dirty="0" smtClean="0"/>
              <a:t>\run_sqlcmd.bat</a:t>
            </a:r>
          </a:p>
          <a:p>
            <a:endParaRPr lang="en-GB" dirty="0" smtClean="0"/>
          </a:p>
          <a:p>
            <a:r>
              <a:rPr lang="en-GB" dirty="0" smtClean="0"/>
              <a:t>Show the output text file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4D3A-463D-40E4-8AED-493E444586AE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4D3A-463D-40E4-8AED-493E444586AE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Quick look over the UI:</a:t>
            </a:r>
          </a:p>
          <a:p>
            <a:endParaRPr lang="en-GB" dirty="0" smtClean="0"/>
          </a:p>
          <a:p>
            <a:r>
              <a:rPr lang="en-GB" dirty="0" smtClean="0"/>
              <a:t>  F5 to run selected SQL in a new query</a:t>
            </a:r>
          </a:p>
          <a:p>
            <a:endParaRPr lang="en-GB" dirty="0" smtClean="0"/>
          </a:p>
          <a:p>
            <a:r>
              <a:rPr lang="en-GB" dirty="0" smtClean="0"/>
              <a:t>Show </a:t>
            </a:r>
            <a:r>
              <a:rPr lang="en-GB" dirty="0" err="1" smtClean="0"/>
              <a:t>AdventureWorks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Show estimated/actual query plan with query in c:\SQL\Sample.sql</a:t>
            </a:r>
          </a:p>
          <a:p>
            <a:endParaRPr lang="en-GB" dirty="0" smtClean="0"/>
          </a:p>
          <a:p>
            <a:r>
              <a:rPr lang="en-GB" dirty="0" smtClean="0"/>
              <a:t>Show tuning advisor with same query</a:t>
            </a:r>
          </a:p>
          <a:p>
            <a:endParaRPr lang="en-GB" dirty="0" smtClean="0"/>
          </a:p>
          <a:p>
            <a:r>
              <a:rPr lang="en-GB" dirty="0" smtClean="0"/>
              <a:t>Run a sproc:</a:t>
            </a:r>
          </a:p>
          <a:p>
            <a:endParaRPr lang="en-GB" dirty="0" smtClean="0"/>
          </a:p>
          <a:p>
            <a:r>
              <a:rPr lang="en-GB" dirty="0" smtClean="0"/>
              <a:t>  </a:t>
            </a:r>
            <a:r>
              <a:rPr lang="en-GB" dirty="0" err="1" smtClean="0"/>
              <a:t>uspSearchCandidateResumes</a:t>
            </a:r>
            <a:r>
              <a:rPr lang="en-GB" dirty="0" smtClean="0"/>
              <a:t> 'experience', true, true</a:t>
            </a:r>
          </a:p>
          <a:p>
            <a:r>
              <a:rPr lang="en-GB" dirty="0" smtClean="0"/>
              <a:t>  </a:t>
            </a:r>
          </a:p>
          <a:p>
            <a:r>
              <a:rPr lang="en-GB" dirty="0" smtClean="0"/>
              <a:t>Debug the same proc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4D3A-463D-40E4-8AED-493E444586AE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Server Explorer - make new database connection to AdventureWorks2008 and browse tables, assemblies etc.</a:t>
            </a:r>
          </a:p>
          <a:p>
            <a:r>
              <a:rPr lang="en-GB" dirty="0" smtClean="0"/>
              <a:t>Show debugging of:</a:t>
            </a:r>
          </a:p>
          <a:p>
            <a:endParaRPr lang="en-GB" dirty="0" smtClean="0"/>
          </a:p>
          <a:p>
            <a:r>
              <a:rPr lang="en-GB" dirty="0" smtClean="0"/>
              <a:t>  AdventureWorks2008.dbo.uspSearchCandidateResumes sproc with parameters: experience, true and true</a:t>
            </a:r>
          </a:p>
          <a:p>
            <a:r>
              <a:rPr lang="en-GB" dirty="0" smtClean="0"/>
              <a:t>  </a:t>
            </a:r>
          </a:p>
          <a:p>
            <a:r>
              <a:rPr lang="en-GB" dirty="0" smtClean="0"/>
              <a:t>Step through code, showing:</a:t>
            </a:r>
          </a:p>
          <a:p>
            <a:r>
              <a:rPr lang="en-GB" dirty="0" smtClean="0"/>
              <a:t>  locals window</a:t>
            </a:r>
          </a:p>
          <a:p>
            <a:r>
              <a:rPr lang="en-GB" dirty="0" smtClean="0"/>
              <a:t>  results in output window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4D3A-463D-40E4-8AED-493E444586AE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Show c:\SQL\run_sqlcmd.bat</a:t>
            </a:r>
          </a:p>
          <a:p>
            <a:endParaRPr lang="en-GB" dirty="0" smtClean="0"/>
          </a:p>
          <a:p>
            <a:r>
              <a:rPr lang="en-GB" dirty="0" smtClean="0"/>
              <a:t>cd c:\sql</a:t>
            </a:r>
          </a:p>
          <a:p>
            <a:r>
              <a:rPr lang="en-GB" dirty="0" smtClean="0"/>
              <a:t>run_sqlcmd.bat</a:t>
            </a:r>
          </a:p>
          <a:p>
            <a:endParaRPr lang="en-GB" dirty="0" smtClean="0"/>
          </a:p>
          <a:p>
            <a:r>
              <a:rPr lang="en-GB" dirty="0" smtClean="0"/>
              <a:t>Longer query scripts can be stored in .</a:t>
            </a:r>
            <a:r>
              <a:rPr lang="en-GB" dirty="0" err="1" smtClean="0"/>
              <a:t>sql</a:t>
            </a:r>
            <a:r>
              <a:rPr lang="en-GB" dirty="0" smtClean="0"/>
              <a:t> files and referenced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4D3A-463D-40E4-8AED-493E444586AE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Launch PowerShell</a:t>
            </a:r>
          </a:p>
          <a:p>
            <a:endParaRPr lang="en-GB" dirty="0" smtClean="0"/>
          </a:p>
          <a:p>
            <a:r>
              <a:rPr lang="en-GB" dirty="0" smtClean="0"/>
              <a:t>cd \PS</a:t>
            </a:r>
          </a:p>
          <a:p>
            <a:r>
              <a:rPr lang="en-GB" dirty="0" smtClean="0"/>
              <a:t>.\psinvaders-v37.ps1</a:t>
            </a:r>
          </a:p>
          <a:p>
            <a:endParaRPr lang="en-GB" dirty="0" smtClean="0"/>
          </a:p>
          <a:p>
            <a:r>
              <a:rPr lang="en-GB" dirty="0" smtClean="0"/>
              <a:t>FAIL!</a:t>
            </a:r>
          </a:p>
          <a:p>
            <a:endParaRPr lang="en-GB" dirty="0" smtClean="0"/>
          </a:p>
          <a:p>
            <a:r>
              <a:rPr lang="en-GB" dirty="0" smtClean="0"/>
              <a:t>Set-</a:t>
            </a:r>
            <a:r>
              <a:rPr lang="en-GB" dirty="0" err="1" smtClean="0"/>
              <a:t>ExecutionPolicy</a:t>
            </a:r>
            <a:r>
              <a:rPr lang="en-GB" dirty="0" smtClean="0"/>
              <a:t> </a:t>
            </a:r>
            <a:r>
              <a:rPr lang="en-GB" dirty="0" err="1" smtClean="0"/>
              <a:t>RemoteSigned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.\psinvaders-v37.ps1</a:t>
            </a:r>
          </a:p>
          <a:p>
            <a:r>
              <a:rPr lang="en-GB" dirty="0" smtClean="0"/>
              <a:t>.\mandel2a.ps1</a:t>
            </a:r>
          </a:p>
          <a:p>
            <a:r>
              <a:rPr lang="en-GB" dirty="0" smtClean="0"/>
              <a:t>.\snow-r2.ps1</a:t>
            </a:r>
          </a:p>
          <a:p>
            <a:endParaRPr lang="en-GB" dirty="0" smtClean="0"/>
          </a:p>
          <a:p>
            <a:r>
              <a:rPr lang="en-GB" dirty="0" smtClean="0"/>
              <a:t>Show PowerShell being launched from SSMS</a:t>
            </a:r>
          </a:p>
          <a:p>
            <a:r>
              <a:rPr lang="en-GB" dirty="0" smtClean="0"/>
              <a:t>List columns from a table</a:t>
            </a:r>
          </a:p>
          <a:p>
            <a:endParaRPr lang="en-GB" dirty="0" smtClean="0"/>
          </a:p>
          <a:p>
            <a:r>
              <a:rPr lang="en-GB" dirty="0" smtClean="0"/>
              <a:t>Launch </a:t>
            </a:r>
            <a:r>
              <a:rPr lang="en-GB" dirty="0" err="1" smtClean="0"/>
              <a:t>sqlps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Invoke-</a:t>
            </a:r>
            <a:r>
              <a:rPr lang="en-GB" dirty="0" err="1" smtClean="0"/>
              <a:t>Sqlcmd</a:t>
            </a:r>
            <a:r>
              <a:rPr lang="en-GB" dirty="0" smtClean="0"/>
              <a:t> -</a:t>
            </a:r>
            <a:r>
              <a:rPr lang="en-GB" dirty="0" err="1" smtClean="0"/>
              <a:t>ServerInstance</a:t>
            </a:r>
            <a:r>
              <a:rPr lang="en-GB" dirty="0" smtClean="0"/>
              <a:t> "BRIAN-C5B9B13CD" -Query "use </a:t>
            </a:r>
            <a:r>
              <a:rPr lang="en-GB" dirty="0" err="1" smtClean="0"/>
              <a:t>AdventureWorks</a:t>
            </a:r>
            <a:r>
              <a:rPr lang="en-GB" dirty="0" smtClean="0"/>
              <a:t>; select Name, </a:t>
            </a:r>
            <a:r>
              <a:rPr lang="en-GB" dirty="0" err="1" smtClean="0"/>
              <a:t>ProductNumber</a:t>
            </a:r>
            <a:r>
              <a:rPr lang="en-GB" dirty="0" smtClean="0"/>
              <a:t>, Color from </a:t>
            </a:r>
            <a:r>
              <a:rPr lang="en-GB" dirty="0" err="1" smtClean="0"/>
              <a:t>Production.Product</a:t>
            </a:r>
            <a:r>
              <a:rPr lang="en-GB" dirty="0" smtClean="0"/>
              <a:t> where </a:t>
            </a:r>
            <a:r>
              <a:rPr lang="en-GB" dirty="0" err="1" smtClean="0"/>
              <a:t>ProductId</a:t>
            </a:r>
            <a:r>
              <a:rPr lang="en-GB" dirty="0" smtClean="0"/>
              <a:t> &lt; 350 order by Name"</a:t>
            </a:r>
          </a:p>
          <a:p>
            <a:endParaRPr lang="en-GB" dirty="0" smtClean="0"/>
          </a:p>
          <a:p>
            <a:r>
              <a:rPr lang="en-GB" dirty="0" smtClean="0"/>
              <a:t>Query scripts can also be referenced, though my brief attempts didn't get far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4D3A-463D-40E4-8AED-493E444586AE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Look at </a:t>
            </a:r>
            <a:r>
              <a:rPr lang="en-GB" dirty="0" err="1" smtClean="0"/>
              <a:t>SqlNativeExample</a:t>
            </a:r>
            <a:r>
              <a:rPr lang="en-GB" dirty="0" smtClean="0"/>
              <a:t> project in Delphi</a:t>
            </a:r>
          </a:p>
          <a:p>
            <a:endParaRPr lang="en-GB" dirty="0" smtClean="0"/>
          </a:p>
          <a:p>
            <a:r>
              <a:rPr lang="en-GB" dirty="0" smtClean="0"/>
              <a:t>Show 3 OLEDB providers in dbGo connection component connection string editor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4D3A-463D-40E4-8AED-493E444586AE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Look at </a:t>
            </a:r>
            <a:r>
              <a:rPr lang="en-GB" dirty="0" err="1" smtClean="0"/>
              <a:t>SqlClientExample</a:t>
            </a:r>
            <a:r>
              <a:rPr lang="en-GB" baseline="0" dirty="0" smtClean="0"/>
              <a:t> project from the </a:t>
            </a:r>
            <a:r>
              <a:rPr lang="en-GB" baseline="0" dirty="0" err="1" smtClean="0"/>
              <a:t>SqlServerExamples</a:t>
            </a:r>
            <a:r>
              <a:rPr lang="en-GB" baseline="0" dirty="0" smtClean="0"/>
              <a:t> solution in Visual Studio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4D3A-463D-40E4-8AED-493E444586AE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Talk about data access layer requirements</a:t>
            </a:r>
          </a:p>
          <a:p>
            <a:endParaRPr lang="en-GB" dirty="0" smtClean="0"/>
          </a:p>
          <a:p>
            <a:r>
              <a:rPr lang="en-GB" dirty="0" smtClean="0"/>
              <a:t>Show </a:t>
            </a:r>
            <a:r>
              <a:rPr lang="en-GB" dirty="0" err="1" smtClean="0"/>
              <a:t>SqlMetal</a:t>
            </a:r>
            <a:r>
              <a:rPr lang="en-GB" dirty="0" smtClean="0"/>
              <a:t> working on </a:t>
            </a:r>
            <a:r>
              <a:rPr lang="en-GB" dirty="0" err="1" smtClean="0"/>
              <a:t>AdventureWorks</a:t>
            </a:r>
            <a:r>
              <a:rPr lang="en-GB" dirty="0" smtClean="0"/>
              <a:t> using %</a:t>
            </a:r>
            <a:r>
              <a:rPr lang="en-GB" dirty="0" err="1" smtClean="0"/>
              <a:t>userprofile</a:t>
            </a:r>
            <a:r>
              <a:rPr lang="en-GB" dirty="0" smtClean="0"/>
              <a:t>%\My Documents\Visual Studio 2008\Projects\SQL Server Examples\</a:t>
            </a:r>
            <a:r>
              <a:rPr lang="en-GB" dirty="0" err="1" smtClean="0"/>
              <a:t>LINQtoSQLExample</a:t>
            </a:r>
            <a:r>
              <a:rPr lang="en-GB" dirty="0" smtClean="0"/>
              <a:t>\DB\AdventureWorks.bat</a:t>
            </a:r>
          </a:p>
          <a:p>
            <a:endParaRPr lang="en-GB" dirty="0" smtClean="0"/>
          </a:p>
          <a:p>
            <a:r>
              <a:rPr lang="en-GB" dirty="0" smtClean="0"/>
              <a:t>Show </a:t>
            </a:r>
            <a:r>
              <a:rPr lang="en-GB" dirty="0" err="1" smtClean="0"/>
              <a:t>SqlMetal</a:t>
            </a:r>
            <a:r>
              <a:rPr lang="en-GB" dirty="0" smtClean="0"/>
              <a:t> Builder UI with .smb file from same directory</a:t>
            </a:r>
          </a:p>
          <a:p>
            <a:endParaRPr lang="en-GB" dirty="0" smtClean="0"/>
          </a:p>
          <a:p>
            <a:r>
              <a:rPr lang="en-GB" dirty="0" smtClean="0"/>
              <a:t>Show DBML designer and Server Explorer in Visual Studio</a:t>
            </a:r>
          </a:p>
          <a:p>
            <a:endParaRPr lang="en-GB" dirty="0" smtClean="0"/>
          </a:p>
          <a:p>
            <a:r>
              <a:rPr lang="en-GB" dirty="0" smtClean="0"/>
              <a:t>Look at C# </a:t>
            </a:r>
            <a:r>
              <a:rPr lang="en-GB" dirty="0" err="1" smtClean="0"/>
              <a:t>LINQtoSQLExample</a:t>
            </a:r>
            <a:r>
              <a:rPr lang="en-GB" dirty="0" smtClean="0"/>
              <a:t> project from the </a:t>
            </a:r>
            <a:r>
              <a:rPr lang="en-GB" dirty="0" err="1" smtClean="0"/>
              <a:t>SqlServerExamples</a:t>
            </a:r>
            <a:r>
              <a:rPr lang="en-GB" dirty="0" smtClean="0"/>
              <a:t> solution in Visual Studio.</a:t>
            </a:r>
          </a:p>
          <a:p>
            <a:endParaRPr lang="en-GB" dirty="0" smtClean="0"/>
          </a:p>
          <a:p>
            <a:r>
              <a:rPr lang="en-GB" dirty="0" smtClean="0"/>
              <a:t>Note the data access layer construction and the use of business entities therein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4D3A-463D-40E4-8AED-493E444586AE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Samples in c:\SQL\Sample.sql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F4D3A-463D-40E4-8AED-493E444586AE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B8302-3B2A-4A9F-9DFC-B9D26BDCA314}" type="datetime1">
              <a:rPr lang="en-US" smtClean="0"/>
              <a:t>9/20/2009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14FB-FE87-463F-AF2F-97CF8229FB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215F5-C0CC-496F-B6CD-7538812114F3}" type="datetime1">
              <a:rPr lang="en-US" smtClean="0"/>
              <a:t>9/20/2009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14FB-FE87-463F-AF2F-97CF8229FB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2BE4-C3C1-490C-8AA3-FFAC678CE243}" type="datetime1">
              <a:rPr lang="en-US" smtClean="0"/>
              <a:t>9/20/2009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14FB-FE87-463F-AF2F-97CF8229FB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6F33-3557-4EEC-A41E-8123C1E3C78A}" type="datetime1">
              <a:rPr lang="en-US" smtClean="0"/>
              <a:t>9/20/2009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14FB-FE87-463F-AF2F-97CF8229FB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00B9-803B-49FE-9115-AA403DCD60CE}" type="datetime1">
              <a:rPr lang="en-US" smtClean="0"/>
              <a:t>9/20/2009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14FB-FE87-463F-AF2F-97CF8229FB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AD9CC-DD09-4C7D-83D3-AEAEFD21276B}" type="datetime1">
              <a:rPr lang="en-US" smtClean="0"/>
              <a:t>9/20/2009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14FB-FE87-463F-AF2F-97CF8229FB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DB2EB-934B-448F-A36F-ACDC99EC2F3F}" type="datetime1">
              <a:rPr lang="en-US" smtClean="0"/>
              <a:t>9/20/2009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14FB-FE87-463F-AF2F-97CF8229FB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FA76F-2DB5-4449-B531-F00C56211EF2}" type="datetime1">
              <a:rPr lang="en-US" smtClean="0"/>
              <a:t>9/20/2009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5314FB-FE87-463F-AF2F-97CF8229FB9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90D1-A75F-4386-A628-3E7C0F07EBA4}" type="datetime1">
              <a:rPr lang="en-US" smtClean="0"/>
              <a:t>9/20/2009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14FB-FE87-463F-AF2F-97CF8229FB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58730-0903-4301-9847-CED2A0C2A1E3}" type="datetime1">
              <a:rPr lang="en-US" smtClean="0"/>
              <a:t>9/20/2009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05314FB-FE87-463F-AF2F-97CF8229FB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5B6AD39-DF23-407F-8EA4-1A8FC93C1A66}" type="datetime1">
              <a:rPr lang="en-US" smtClean="0"/>
              <a:t>9/20/2009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14FB-FE87-463F-AF2F-97CF8229FB9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862C4F0-DC3F-4C03-8ADF-DCB98659E6E0}" type="datetime1">
              <a:rPr lang="en-US" smtClean="0"/>
              <a:t>9/20/2009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brian@blong.com</a:t>
            </a:r>
            <a:endParaRPr lang="en-GB" dirty="0" smtClean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05314FB-FE87-463F-AF2F-97CF8229FB9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cf7n88" TargetMode="External"/><Relationship Id="rId2" Type="http://schemas.openxmlformats.org/officeDocument/2006/relationships/hyperlink" Target="http://www.microsoft.com/downloads/details.aspx?FamilyID=66ab3dbb-bf3e-4f46-9559-ccc6a4f9dc19&amp;displaylang=en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c6y6a3" TargetMode="External"/><Relationship Id="rId2" Type="http://schemas.openxmlformats.org/officeDocument/2006/relationships/hyperlink" Target="http://msftdbprodsamples.codeplex.com/Release/ProjectReleases.aspx?ReleaseId=18407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msdn.microsoft.com/en-us/data/aa937733.asp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sourceforge.net/projects/sqlmetalbuilder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microsoft.com/sqlserver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ql-server-performance.com/" TargetMode="External"/><Relationship Id="rId5" Type="http://schemas.openxmlformats.org/officeDocument/2006/relationships/hyperlink" Target="http://www.functionx.com/sqlserver/" TargetMode="External"/><Relationship Id="rId4" Type="http://schemas.openxmlformats.org/officeDocument/2006/relationships/hyperlink" Target="http://go.microsoft.com/?linkid=9665942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icrosoft.com/sqlserver/2008/en/us/trial-software.asp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icrosoft.com/express/sql/download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icrosoft.com/sqlserver/2008/en/us/compact.asp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Stuff I Now Know About SQL Server for </a:t>
            </a:r>
            <a:r>
              <a:rPr lang="en-GB" dirty="0" smtClean="0"/>
              <a:t>Database Development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Brian Long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5715016"/>
            <a:ext cx="353377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SQL Server 2008 SP1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Available as of 27</a:t>
            </a:r>
            <a:r>
              <a:rPr lang="en-GB" baseline="30000" dirty="0" smtClean="0"/>
              <a:t>th</a:t>
            </a:r>
            <a:r>
              <a:rPr lang="en-GB" dirty="0" smtClean="0"/>
              <a:t> August</a:t>
            </a:r>
          </a:p>
          <a:p>
            <a:r>
              <a:rPr lang="en-GB" dirty="0" smtClean="0"/>
              <a:t>Download from:</a:t>
            </a:r>
            <a:br>
              <a:rPr lang="en-GB" dirty="0" smtClean="0"/>
            </a:br>
            <a:r>
              <a:rPr lang="en-GB" sz="3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2"/>
              </a:rPr>
              <a:t>http://www.microsoft.com/downloads/details.aspx?FamilyID=66ab3dbb-bf3e-4f46-9559-ccc6a4f9dc19&amp;displaylang=en</a:t>
            </a:r>
            <a:endParaRPr lang="en-GB" sz="3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dirty="0" smtClean="0"/>
              <a:t>Or:</a:t>
            </a:r>
            <a:br>
              <a:rPr lang="en-GB" dirty="0" smtClean="0"/>
            </a:br>
            <a:r>
              <a:rPr lang="en-GB" sz="3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http://</a:t>
            </a:r>
            <a:r>
              <a:rPr lang="en-GB" sz="3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tinyurl.com/cf7n88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AdventureWorks</a:t>
            </a:r>
            <a:r>
              <a:rPr lang="en-GB" dirty="0" smtClean="0"/>
              <a:t> Cycle</a:t>
            </a:r>
            <a:r>
              <a:rPr lang="en-GB" baseline="0" dirty="0" smtClean="0"/>
              <a:t> DB sample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aseline="0" dirty="0" smtClean="0"/>
              <a:t>on </a:t>
            </a:r>
            <a:r>
              <a:rPr lang="en-GB" baseline="0" dirty="0" err="1" smtClean="0"/>
              <a:t>CodePlex</a:t>
            </a:r>
            <a:r>
              <a:rPr lang="en-GB" baseline="0" dirty="0" smtClean="0"/>
              <a:t>:</a:t>
            </a:r>
            <a:br>
              <a:rPr lang="en-GB" baseline="0" dirty="0" smtClean="0"/>
            </a:br>
            <a:r>
              <a:rPr lang="en-GB" baseline="0" dirty="0" smtClean="0">
                <a:hlinkClick r:id="rId2"/>
              </a:rPr>
              <a:t>http://msftdbprodsamples.codeplex.com/Release/ProjectReleases.aspx?ReleaseId=18407</a:t>
            </a:r>
            <a:endParaRPr lang="en-GB" dirty="0"/>
          </a:p>
          <a:p>
            <a:r>
              <a:rPr lang="en-GB" baseline="0" dirty="0" smtClean="0"/>
              <a:t>or:</a:t>
            </a:r>
            <a:br>
              <a:rPr lang="en-GB" baseline="0" dirty="0" smtClean="0"/>
            </a:br>
            <a:r>
              <a:rPr lang="en-GB" baseline="0" dirty="0" smtClean="0">
                <a:hlinkClick r:id="rId3"/>
              </a:rPr>
              <a:t>http://tinyurl.com/c6y6a3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/>
              <a:t>Tools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43890" cy="4525963"/>
          </a:xfrm>
        </p:spPr>
        <p:txBody>
          <a:bodyPr/>
          <a:lstStyle/>
          <a:p>
            <a:pPr lvl="0"/>
            <a:r>
              <a:rPr lang="en-GB" dirty="0" smtClean="0"/>
              <a:t>SQL Server Management Studio</a:t>
            </a:r>
          </a:p>
          <a:p>
            <a:pPr lvl="0"/>
            <a:r>
              <a:rPr lang="en-GB" dirty="0" smtClean="0"/>
              <a:t>VS 2008</a:t>
            </a:r>
          </a:p>
          <a:p>
            <a:r>
              <a:rPr lang="en-GB" dirty="0" err="1" smtClean="0"/>
              <a:t>SQLCMD</a:t>
            </a:r>
            <a:endParaRPr lang="en-GB" dirty="0" smtClean="0"/>
          </a:p>
          <a:p>
            <a:r>
              <a:rPr lang="en-GB" dirty="0" smtClean="0"/>
              <a:t>PowerShell</a:t>
            </a:r>
          </a:p>
          <a:p>
            <a:r>
              <a:rPr lang="en-GB" dirty="0" smtClean="0"/>
              <a:t>SQL Server 2008 Feature Pack</a:t>
            </a:r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SQL Server Management Studio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prime GUI for working with SQL Server</a:t>
            </a:r>
          </a:p>
          <a:p>
            <a:r>
              <a:rPr lang="en-GB" dirty="0" smtClean="0"/>
              <a:t>SSMS Express for SQL Server Express (download if not installed through SQL Server 2008 Express With Tools)</a:t>
            </a:r>
          </a:p>
          <a:p>
            <a:r>
              <a:rPr lang="en-GB" dirty="0" smtClean="0"/>
              <a:t>Like SQL Explorer and then </a:t>
            </a:r>
            <a:r>
              <a:rPr lang="en-GB" dirty="0" smtClean="0"/>
              <a:t>some</a:t>
            </a:r>
          </a:p>
          <a:p>
            <a:r>
              <a:rPr lang="en-GB" dirty="0" smtClean="0"/>
              <a:t>Supports query plan display, query analysis, sproc debugging and more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Visual Studio 2008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Server Explorer</a:t>
            </a:r>
          </a:p>
          <a:p>
            <a:pPr lvl="1"/>
            <a:r>
              <a:rPr lang="en-GB" dirty="0" smtClean="0"/>
              <a:t>View table / view data / definitions</a:t>
            </a:r>
          </a:p>
          <a:p>
            <a:pPr lvl="1"/>
            <a:r>
              <a:rPr lang="en-GB" dirty="0" smtClean="0"/>
              <a:t>See sprocs / functions / synonyms / types / CLR assemblies</a:t>
            </a:r>
          </a:p>
          <a:p>
            <a:pPr lvl="1"/>
            <a:r>
              <a:rPr lang="en-GB" dirty="0" smtClean="0"/>
              <a:t>Supports executing &amp; debugging sprocs</a:t>
            </a:r>
          </a:p>
          <a:p>
            <a:r>
              <a:rPr lang="en-GB" dirty="0" smtClean="0"/>
              <a:t>DBML designer for LINQ2SQL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SQLCMD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Console version of </a:t>
            </a:r>
            <a:r>
              <a:rPr lang="en-GB" dirty="0" smtClean="0"/>
              <a:t>SSMS</a:t>
            </a:r>
          </a:p>
          <a:p>
            <a:r>
              <a:rPr lang="en-GB" dirty="0" smtClean="0"/>
              <a:t>Replaces old </a:t>
            </a:r>
            <a:r>
              <a:rPr lang="en-GB" dirty="0" err="1" smtClean="0"/>
              <a:t>osql</a:t>
            </a:r>
            <a:r>
              <a:rPr lang="en-GB" dirty="0" smtClean="0"/>
              <a:t> (SS2000) and older </a:t>
            </a:r>
            <a:r>
              <a:rPr lang="en-GB" dirty="0" err="1" smtClean="0"/>
              <a:t>isql</a:t>
            </a:r>
            <a:r>
              <a:rPr lang="en-GB" dirty="0" smtClean="0"/>
              <a:t> (as of SS2005)</a:t>
            </a:r>
            <a:endParaRPr lang="en-GB" dirty="0" smtClean="0"/>
          </a:p>
          <a:p>
            <a:r>
              <a:rPr lang="en-GB" dirty="0" smtClean="0"/>
              <a:t>Runs .</a:t>
            </a:r>
            <a:r>
              <a:rPr lang="en-GB" dirty="0" err="1" smtClean="0"/>
              <a:t>sql</a:t>
            </a:r>
            <a:r>
              <a:rPr lang="en-GB" dirty="0" smtClean="0"/>
              <a:t> files or interactive </a:t>
            </a:r>
            <a:r>
              <a:rPr lang="en-GB" dirty="0" smtClean="0"/>
              <a:t>execution, as well as OS commands with !!</a:t>
            </a:r>
          </a:p>
          <a:p>
            <a:r>
              <a:rPr lang="en-GB" dirty="0" smtClean="0"/>
              <a:t>Outputs to a text file</a:t>
            </a:r>
            <a:endParaRPr lang="en-GB" dirty="0" smtClean="0"/>
          </a:p>
          <a:p>
            <a:r>
              <a:rPr lang="en-GB" dirty="0" smtClean="0"/>
              <a:t>Good for automated processes and batch procedures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PowerShell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SQL Server 2008 installs:</a:t>
            </a:r>
          </a:p>
          <a:p>
            <a:pPr lvl="1"/>
            <a:r>
              <a:rPr lang="en-GB" dirty="0" smtClean="0"/>
              <a:t>PowerShell 1.0</a:t>
            </a:r>
          </a:p>
          <a:p>
            <a:pPr lvl="1"/>
            <a:r>
              <a:rPr lang="en-GB" dirty="0" smtClean="0"/>
              <a:t>SQL Server snap-ins</a:t>
            </a:r>
          </a:p>
          <a:p>
            <a:pPr lvl="2"/>
            <a:r>
              <a:rPr lang="en-GB" dirty="0" smtClean="0"/>
              <a:t>SQL Server </a:t>
            </a:r>
            <a:r>
              <a:rPr lang="en-GB" dirty="0" err="1" smtClean="0"/>
              <a:t>cmdlets</a:t>
            </a:r>
            <a:r>
              <a:rPr lang="en-GB" dirty="0" smtClean="0"/>
              <a:t> (e.g. Invoke-</a:t>
            </a:r>
            <a:r>
              <a:rPr lang="en-GB" dirty="0" err="1" smtClean="0"/>
              <a:t>Sqlcmd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SQL Server provider (path-based access)</a:t>
            </a:r>
          </a:p>
          <a:p>
            <a:pPr lvl="1"/>
            <a:r>
              <a:rPr lang="en-GB" dirty="0" err="1" smtClean="0"/>
              <a:t>sqlps</a:t>
            </a:r>
            <a:r>
              <a:rPr lang="en-GB" dirty="0" smtClean="0"/>
              <a:t> </a:t>
            </a:r>
            <a:r>
              <a:rPr lang="en-GB" dirty="0" err="1" smtClean="0"/>
              <a:t>Powershell</a:t>
            </a:r>
            <a:r>
              <a:rPr lang="en-GB" dirty="0" smtClean="0"/>
              <a:t> mini-shell</a:t>
            </a:r>
          </a:p>
          <a:p>
            <a:r>
              <a:rPr lang="en-GB" dirty="0" smtClean="0"/>
              <a:t>To run scripts:</a:t>
            </a:r>
          </a:p>
          <a:p>
            <a:pPr lvl="1"/>
            <a:r>
              <a:rPr lang="en-GB" dirty="0" smtClean="0"/>
              <a:t>Set-</a:t>
            </a:r>
            <a:r>
              <a:rPr lang="en-GB" dirty="0" err="1" smtClean="0"/>
              <a:t>ExecutionPolicy</a:t>
            </a:r>
            <a:r>
              <a:rPr lang="en-GB" dirty="0" smtClean="0"/>
              <a:t> </a:t>
            </a:r>
            <a:r>
              <a:rPr lang="en-GB" dirty="0" err="1" smtClean="0"/>
              <a:t>RemoteSigned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SQL Server 2008 Feature Pack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26 free stand-alone tools, components and frameworks</a:t>
            </a:r>
          </a:p>
          <a:p>
            <a:pPr lvl="1"/>
            <a:r>
              <a:rPr lang="en-GB" dirty="0" smtClean="0"/>
              <a:t>Command-line utilities</a:t>
            </a:r>
          </a:p>
          <a:p>
            <a:pPr lvl="1"/>
            <a:r>
              <a:rPr lang="en-GB" dirty="0" smtClean="0"/>
              <a:t>SQL Server Compact 3.5 SP1</a:t>
            </a:r>
          </a:p>
          <a:p>
            <a:pPr lvl="1"/>
            <a:r>
              <a:rPr lang="en-GB" dirty="0" smtClean="0"/>
              <a:t>PHP &amp; JDBC driver</a:t>
            </a:r>
          </a:p>
          <a:p>
            <a:pPr lvl="1"/>
            <a:r>
              <a:rPr lang="en-GB" dirty="0" smtClean="0"/>
              <a:t>SQL Server Management Objects (</a:t>
            </a:r>
            <a:r>
              <a:rPr lang="en-GB" dirty="0" err="1" smtClean="0"/>
              <a:t>SMO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Report Builder</a:t>
            </a:r>
          </a:p>
          <a:p>
            <a:pPr lvl="1"/>
            <a:r>
              <a:rPr lang="en-GB" dirty="0" smtClean="0"/>
              <a:t>Data-mining controls &amp; Office add-ins</a:t>
            </a:r>
          </a:p>
          <a:p>
            <a:pPr lvl="1"/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Win32</a:t>
            </a:r>
          </a:p>
          <a:p>
            <a:pPr lvl="1"/>
            <a:r>
              <a:rPr lang="en-GB" dirty="0" smtClean="0"/>
              <a:t>SQL Native Client (OLEDB / ODBC)</a:t>
            </a:r>
          </a:p>
          <a:p>
            <a:r>
              <a:rPr lang="en-GB" dirty="0" smtClean="0"/>
              <a:t>PHP</a:t>
            </a:r>
          </a:p>
          <a:p>
            <a:pPr lvl="1"/>
            <a:r>
              <a:rPr lang="en-GB" dirty="0" smtClean="0"/>
              <a:t>SQL Server Driver for PHP</a:t>
            </a:r>
          </a:p>
          <a:p>
            <a:r>
              <a:rPr lang="en-GB" dirty="0" smtClean="0"/>
              <a:t>JDBC</a:t>
            </a:r>
          </a:p>
          <a:p>
            <a:pPr lvl="1"/>
            <a:r>
              <a:rPr lang="en-GB" dirty="0" smtClean="0"/>
              <a:t>SQL Server Driver for JDBC</a:t>
            </a:r>
          </a:p>
          <a:p>
            <a:r>
              <a:rPr lang="en-GB" dirty="0" smtClean="0"/>
              <a:t>.NET</a:t>
            </a:r>
          </a:p>
          <a:p>
            <a:pPr lvl="1"/>
            <a:r>
              <a:rPr lang="en-GB" dirty="0" err="1" smtClean="0"/>
              <a:t>SqlClient</a:t>
            </a:r>
            <a:r>
              <a:rPr lang="en-GB" dirty="0" smtClean="0"/>
              <a:t> &amp; </a:t>
            </a:r>
            <a:r>
              <a:rPr lang="en-GB" dirty="0" err="1" smtClean="0"/>
              <a:t>SMO</a:t>
            </a:r>
            <a:endParaRPr lang="en-GB" dirty="0" smtClean="0"/>
          </a:p>
          <a:p>
            <a:pPr lvl="1"/>
            <a:r>
              <a:rPr lang="en-GB" dirty="0" err="1" smtClean="0"/>
              <a:t>LINQtoSQL</a:t>
            </a:r>
            <a:r>
              <a:rPr lang="en-GB" dirty="0" smtClean="0"/>
              <a:t> (L2S)</a:t>
            </a:r>
          </a:p>
          <a:p>
            <a:pPr lvl="1"/>
            <a:r>
              <a:rPr lang="en-GB" dirty="0" smtClean="0"/>
              <a:t>Entity Framework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SQL Native Client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rtl="0" eaLnBrk="1" latinLnBrk="0" hangingPunct="1"/>
            <a:r>
              <a:rPr kumimoji="0" lang="en-GB" sz="3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Single DLL for OLEDB &amp; ODBC</a:t>
            </a:r>
            <a:endParaRPr lang="en-GB" dirty="0" smtClean="0"/>
          </a:p>
          <a:p>
            <a:r>
              <a:rPr lang="en-GB" dirty="0" smtClean="0"/>
              <a:t>Install through:</a:t>
            </a:r>
          </a:p>
          <a:p>
            <a:pPr lvl="1"/>
            <a:r>
              <a:rPr lang="en-GB" dirty="0" smtClean="0"/>
              <a:t>SQL Server 2008 Feature Pack</a:t>
            </a:r>
          </a:p>
          <a:p>
            <a:pPr lvl="1"/>
            <a:r>
              <a:rPr lang="en-GB" dirty="0" smtClean="0">
                <a:hlinkClick r:id="rId3"/>
              </a:rPr>
              <a:t>http://msdn.microsoft.com/en-us/data/aa937733.aspx</a:t>
            </a:r>
            <a:endParaRPr lang="en-GB" dirty="0" smtClean="0"/>
          </a:p>
          <a:p>
            <a:pPr lvl="1"/>
            <a:r>
              <a:rPr lang="en-GB" dirty="0" smtClean="0"/>
              <a:t>Gives regular dataset access through Delphi Win32</a:t>
            </a:r>
          </a:p>
          <a:p>
            <a:r>
              <a:rPr lang="en-GB" dirty="0" smtClean="0"/>
              <a:t>3 </a:t>
            </a:r>
            <a:r>
              <a:rPr lang="en-GB" dirty="0" smtClean="0"/>
              <a:t>providers:</a:t>
            </a:r>
            <a:endParaRPr lang="en-GB" dirty="0" smtClean="0"/>
          </a:p>
          <a:p>
            <a:pPr lvl="1"/>
            <a:r>
              <a:rPr kumimoji="0" lang="en-GB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Microsoft OLE DB Provider for SQL Server (</a:t>
            </a:r>
            <a:r>
              <a:rPr kumimoji="0" lang="en-GB" sz="2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MDAC</a:t>
            </a:r>
            <a:r>
              <a:rPr kumimoji="0" lang="en-GB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kumimoji="0" lang="en-GB" sz="2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WDAC</a:t>
            </a:r>
            <a:r>
              <a:rPr kumimoji="0" lang="en-GB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en-GB" dirty="0" smtClean="0"/>
          </a:p>
          <a:p>
            <a:pPr lvl="1"/>
            <a:r>
              <a:rPr kumimoji="0" lang="en-GB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SQL Native Client (</a:t>
            </a:r>
            <a:r>
              <a:rPr kumimoji="0" lang="en-GB" sz="2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SNAC</a:t>
            </a:r>
            <a:r>
              <a:rPr kumimoji="0" lang="en-GB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9)</a:t>
            </a:r>
          </a:p>
          <a:p>
            <a:pPr lvl="1"/>
            <a:r>
              <a:rPr kumimoji="0" lang="en-GB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SQL Server Native Client 10.0 (</a:t>
            </a:r>
            <a:r>
              <a:rPr kumimoji="0" lang="en-GB" sz="2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SNAC</a:t>
            </a:r>
            <a:r>
              <a:rPr kumimoji="0" lang="en-GB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10)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Stuff to see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Editions</a:t>
            </a:r>
          </a:p>
          <a:p>
            <a:r>
              <a:rPr lang="en-GB" dirty="0" smtClean="0"/>
              <a:t>Service Packs</a:t>
            </a:r>
          </a:p>
          <a:p>
            <a:r>
              <a:rPr lang="en-GB" dirty="0" smtClean="0"/>
              <a:t>Samples</a:t>
            </a:r>
          </a:p>
          <a:p>
            <a:r>
              <a:rPr lang="en-GB" dirty="0" smtClean="0"/>
              <a:t>Tools</a:t>
            </a:r>
          </a:p>
          <a:p>
            <a:r>
              <a:rPr lang="en-GB" dirty="0" smtClean="0"/>
              <a:t>APIs</a:t>
            </a:r>
          </a:p>
          <a:p>
            <a:r>
              <a:rPr lang="en-GB" dirty="0" smtClean="0"/>
              <a:t>T-SQL</a:t>
            </a:r>
          </a:p>
          <a:p>
            <a:r>
              <a:rPr lang="en-GB" dirty="0" smtClean="0"/>
              <a:t>System </a:t>
            </a:r>
            <a:r>
              <a:rPr lang="en-GB" dirty="0" smtClean="0"/>
              <a:t>sprocs &amp; </a:t>
            </a:r>
            <a:r>
              <a:rPr lang="en-GB" dirty="0" err="1" smtClean="0"/>
              <a:t>DMVs</a:t>
            </a:r>
            <a:endParaRPr lang="en-GB" dirty="0" smtClean="0"/>
          </a:p>
          <a:p>
            <a:r>
              <a:rPr lang="en-GB" dirty="0" smtClean="0"/>
              <a:t>SQL CLR</a:t>
            </a:r>
          </a:p>
          <a:p>
            <a:r>
              <a:rPr lang="en-GB" dirty="0" smtClean="0"/>
              <a:t>Web</a:t>
            </a:r>
            <a:r>
              <a:rPr lang="en-GB" baseline="0" dirty="0" smtClean="0"/>
              <a:t> sites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SqlClient</a:t>
            </a:r>
            <a:r>
              <a:rPr lang="en-GB" dirty="0" smtClean="0"/>
              <a:t> &amp; </a:t>
            </a:r>
            <a:r>
              <a:rPr lang="en-GB" dirty="0" err="1" smtClean="0"/>
              <a:t>SMO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.NET Framework provider for SQL</a:t>
            </a:r>
          </a:p>
          <a:p>
            <a:r>
              <a:rPr lang="en-GB" dirty="0" smtClean="0"/>
              <a:t>Gives regular ADO.NET access for all versions of .NET</a:t>
            </a:r>
          </a:p>
          <a:p>
            <a:pPr lvl="1"/>
            <a:r>
              <a:rPr lang="en-GB" dirty="0" err="1" smtClean="0"/>
              <a:t>SqlConnection</a:t>
            </a:r>
            <a:endParaRPr lang="en-GB" dirty="0" smtClean="0"/>
          </a:p>
          <a:p>
            <a:pPr lvl="1"/>
            <a:r>
              <a:rPr lang="en-GB" dirty="0" err="1" smtClean="0"/>
              <a:t>SqlCommand</a:t>
            </a:r>
            <a:endParaRPr lang="en-GB" dirty="0" smtClean="0"/>
          </a:p>
          <a:p>
            <a:pPr lvl="1"/>
            <a:r>
              <a:rPr lang="en-GB" dirty="0" err="1" smtClean="0"/>
              <a:t>SqlDataReader</a:t>
            </a:r>
            <a:endParaRPr lang="en-GB" dirty="0" smtClean="0"/>
          </a:p>
          <a:p>
            <a:pPr lvl="1"/>
            <a:r>
              <a:rPr lang="en-GB" dirty="0" err="1" smtClean="0"/>
              <a:t>SqlDataAdapter</a:t>
            </a:r>
            <a:endParaRPr lang="en-GB" dirty="0" smtClean="0"/>
          </a:p>
          <a:p>
            <a:pPr lvl="1"/>
            <a:r>
              <a:rPr lang="en-GB" dirty="0" err="1" smtClean="0"/>
              <a:t>SqlCommandBuilder</a:t>
            </a:r>
            <a:endParaRPr lang="en-GB" dirty="0" smtClean="0"/>
          </a:p>
          <a:p>
            <a:r>
              <a:rPr lang="en-GB" dirty="0" err="1" smtClean="0"/>
              <a:t>SMO</a:t>
            </a:r>
            <a:r>
              <a:rPr lang="en-GB" dirty="0" smtClean="0"/>
              <a:t> </a:t>
            </a:r>
            <a:r>
              <a:rPr lang="en-GB" dirty="0" smtClean="0"/>
              <a:t>gives access to DB metadata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LINQtoSQL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New to .NET </a:t>
            </a:r>
            <a:r>
              <a:rPr lang="en-GB" dirty="0" smtClean="0"/>
              <a:t>3.5</a:t>
            </a:r>
          </a:p>
          <a:p>
            <a:r>
              <a:rPr lang="en-GB" dirty="0" smtClean="0"/>
              <a:t>Method-based or query expression syntax</a:t>
            </a:r>
          </a:p>
          <a:p>
            <a:r>
              <a:rPr lang="en-GB" dirty="0" smtClean="0"/>
              <a:t>Requires business entity classes to abstract the DB – data access layer</a:t>
            </a:r>
          </a:p>
          <a:p>
            <a:pPr lvl="1"/>
            <a:r>
              <a:rPr lang="en-GB" dirty="0" smtClean="0"/>
              <a:t>Visual Studio DBML designer</a:t>
            </a:r>
          </a:p>
          <a:p>
            <a:pPr lvl="1"/>
            <a:r>
              <a:rPr lang="en-GB" dirty="0" err="1" smtClean="0"/>
              <a:t>SqlMetal</a:t>
            </a:r>
            <a:r>
              <a:rPr lang="en-GB" dirty="0" smtClean="0"/>
              <a:t>: Windows SDK</a:t>
            </a:r>
          </a:p>
          <a:p>
            <a:pPr lvl="2"/>
            <a:r>
              <a:rPr lang="en-GB" dirty="0" smtClean="0"/>
              <a:t>Defines data access layer using partial classes for the business entities</a:t>
            </a:r>
          </a:p>
          <a:p>
            <a:pPr lvl="2"/>
            <a:r>
              <a:rPr lang="en-GB" dirty="0" smtClean="0"/>
              <a:t>Includes all defined relationships</a:t>
            </a:r>
          </a:p>
          <a:p>
            <a:pPr lvl="2"/>
            <a:r>
              <a:rPr lang="en-GB" dirty="0" smtClean="0"/>
              <a:t>Optionally supports views/sprocs/functions</a:t>
            </a:r>
          </a:p>
          <a:p>
            <a:pPr marL="1005840" marR="0" lvl="2" indent="-25603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Arial"/>
              <a:buChar char="○"/>
              <a:tabLst/>
              <a:defRPr/>
            </a:pPr>
            <a:r>
              <a:rPr kumimoji="0" lang="en-GB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Barfs on </a:t>
            </a:r>
            <a:r>
              <a:rPr kumimoji="0" lang="en-GB" sz="24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UDTs</a:t>
            </a:r>
            <a:endParaRPr lang="en-GB" dirty="0" smtClean="0"/>
          </a:p>
          <a:p>
            <a:pPr lvl="1"/>
            <a:r>
              <a:rPr lang="en-GB" dirty="0" err="1" smtClean="0"/>
              <a:t>SqlMetal</a:t>
            </a:r>
            <a:r>
              <a:rPr lang="en-GB" dirty="0" smtClean="0"/>
              <a:t> Builder: </a:t>
            </a:r>
            <a:r>
              <a:rPr lang="en-GB" dirty="0" smtClean="0">
                <a:hlinkClick r:id="rId3"/>
              </a:rPr>
              <a:t>http://sourceforge.net/projects/sqlmetalbuilder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Entity Framework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Not restricted to SQL Server</a:t>
            </a:r>
          </a:p>
          <a:p>
            <a:r>
              <a:rPr lang="en-GB" dirty="0" smtClean="0"/>
              <a:t>Frighteningly complex</a:t>
            </a:r>
          </a:p>
          <a:p>
            <a:r>
              <a:rPr lang="en-GB" dirty="0" smtClean="0"/>
              <a:t>Viewed with dubious eyes…</a:t>
            </a:r>
            <a:endParaRPr lang="en-GB" dirty="0" smtClean="0"/>
          </a:p>
          <a:p>
            <a:r>
              <a:rPr lang="en-GB" dirty="0" smtClean="0"/>
              <a:t>…</a:t>
            </a:r>
            <a:r>
              <a:rPr lang="en-GB" dirty="0" err="1" smtClean="0"/>
              <a:t>WinFS</a:t>
            </a:r>
            <a:r>
              <a:rPr lang="en-GB" dirty="0" smtClean="0"/>
              <a:t> </a:t>
            </a:r>
            <a:r>
              <a:rPr lang="en-GB" dirty="0" smtClean="0"/>
              <a:t>hangover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T-SQL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EXEC[UTE] optional (mostly) but good for IntelliSense</a:t>
            </a:r>
          </a:p>
          <a:p>
            <a:r>
              <a:rPr lang="en-GB" dirty="0" smtClean="0"/>
              <a:t>Grouping</a:t>
            </a:r>
          </a:p>
          <a:p>
            <a:pPr lvl="1"/>
            <a:r>
              <a:rPr lang="en-GB" dirty="0" smtClean="0"/>
              <a:t>Filtered</a:t>
            </a:r>
          </a:p>
          <a:p>
            <a:pPr lvl="1"/>
            <a:r>
              <a:rPr lang="en-GB" dirty="0" smtClean="0"/>
              <a:t>Sub/super-totals: ROLLUP/CUBE</a:t>
            </a:r>
          </a:p>
          <a:p>
            <a:r>
              <a:rPr lang="en-GB" dirty="0" smtClean="0"/>
              <a:t>Ranking: RANK / </a:t>
            </a:r>
            <a:r>
              <a:rPr lang="en-GB" dirty="0" err="1" smtClean="0"/>
              <a:t>DENSE_RANK</a:t>
            </a:r>
            <a:r>
              <a:rPr lang="en-GB" dirty="0" smtClean="0"/>
              <a:t> / </a:t>
            </a:r>
            <a:r>
              <a:rPr lang="en-GB" dirty="0" err="1" smtClean="0"/>
              <a:t>ROW_NUMBER</a:t>
            </a:r>
            <a:r>
              <a:rPr lang="en-GB" dirty="0" smtClean="0"/>
              <a:t> / </a:t>
            </a:r>
            <a:r>
              <a:rPr lang="en-GB" dirty="0" err="1" smtClean="0"/>
              <a:t>NTILE</a:t>
            </a:r>
            <a:endParaRPr lang="en-GB" dirty="0" smtClean="0"/>
          </a:p>
          <a:p>
            <a:r>
              <a:rPr lang="en-GB" dirty="0" smtClean="0"/>
              <a:t>Crosstabs: </a:t>
            </a:r>
            <a:r>
              <a:rPr lang="en-GB" dirty="0" smtClean="0"/>
              <a:t>PIVOT / </a:t>
            </a:r>
            <a:r>
              <a:rPr lang="en-GB" dirty="0" err="1" smtClean="0"/>
              <a:t>UNPIVOT</a:t>
            </a:r>
            <a:endParaRPr lang="en-GB" dirty="0" smtClean="0"/>
          </a:p>
          <a:p>
            <a:r>
              <a:rPr lang="en-GB" dirty="0" smtClean="0"/>
              <a:t>CTEs </a:t>
            </a:r>
            <a:r>
              <a:rPr lang="en-GB" dirty="0" smtClean="0"/>
              <a:t>- named </a:t>
            </a:r>
            <a:r>
              <a:rPr lang="en-GB" dirty="0" err="1" smtClean="0"/>
              <a:t>subqueries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System sprocs &amp; </a:t>
            </a:r>
            <a:r>
              <a:rPr lang="en-GB" dirty="0" err="1" smtClean="0"/>
              <a:t>DMVs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757758"/>
          </a:xfrm>
        </p:spPr>
        <p:txBody>
          <a:bodyPr>
            <a:normAutofit fontScale="70000" lnSpcReduction="20000"/>
          </a:bodyPr>
          <a:lstStyle/>
          <a:p>
            <a:pPr rtl="0" eaLnBrk="1" latinLnBrk="0" hangingPunct="1"/>
            <a:r>
              <a:rPr kumimoji="0" lang="en-GB" sz="3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Enumerate tables/sprocs</a:t>
            </a:r>
          </a:p>
          <a:p>
            <a:pPr lvl="1"/>
            <a:r>
              <a:rPr kumimoji="0" lang="en-GB" sz="2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sp_tables</a:t>
            </a:r>
            <a:r>
              <a:rPr kumimoji="0" lang="en-GB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kumimoji="0" lang="en-GB" sz="2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sp_stored_procedures</a:t>
            </a:r>
            <a:endParaRPr kumimoji="0" lang="en-GB" sz="2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0" eaLnBrk="1" latinLnBrk="0" hangingPunct="1"/>
            <a:r>
              <a:rPr lang="en-GB" dirty="0" smtClean="0"/>
              <a:t>Pull apart tables</a:t>
            </a:r>
          </a:p>
          <a:p>
            <a:pPr lvl="1"/>
            <a:r>
              <a:rPr lang="en-GB" dirty="0" err="1" smtClean="0"/>
              <a:t>s</a:t>
            </a:r>
            <a:r>
              <a:rPr kumimoji="0" lang="en-GB" sz="2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p_columns</a:t>
            </a:r>
            <a:r>
              <a:rPr kumimoji="0" lang="en-GB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dirty="0" err="1" smtClean="0"/>
              <a:t>s</a:t>
            </a:r>
            <a:r>
              <a:rPr kumimoji="0" lang="en-GB" sz="2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p_helpindex</a:t>
            </a:r>
            <a:r>
              <a:rPr kumimoji="0" lang="en-GB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dirty="0" err="1" smtClean="0"/>
              <a:t>s</a:t>
            </a:r>
            <a:r>
              <a:rPr kumimoji="0" lang="en-GB" sz="2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p_help</a:t>
            </a:r>
            <a:endParaRPr kumimoji="0" lang="en-GB" sz="2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0" eaLnBrk="1" latinLnBrk="0" hangingPunct="1"/>
            <a:r>
              <a:rPr lang="en-GB" dirty="0" smtClean="0"/>
              <a:t>Dependencies</a:t>
            </a:r>
          </a:p>
          <a:p>
            <a:pPr lvl="1"/>
            <a:r>
              <a:rPr lang="en-GB" dirty="0" err="1" smtClean="0"/>
              <a:t>s</a:t>
            </a:r>
            <a:r>
              <a:rPr kumimoji="0" lang="en-GB" sz="2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p_depends</a:t>
            </a:r>
            <a:endParaRPr kumimoji="0" lang="en-GB" sz="2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0" eaLnBrk="1" latinLnBrk="0" hangingPunct="1"/>
            <a:r>
              <a:rPr lang="en-GB" dirty="0" smtClean="0"/>
              <a:t>Dump sproc/view SQL</a:t>
            </a:r>
          </a:p>
          <a:p>
            <a:pPr lvl="1"/>
            <a:r>
              <a:rPr lang="en-GB" dirty="0" err="1" smtClean="0"/>
              <a:t>s</a:t>
            </a:r>
            <a:r>
              <a:rPr kumimoji="0" lang="en-GB" sz="2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p_helptext</a:t>
            </a:r>
            <a:endParaRPr kumimoji="0" lang="en-GB" sz="2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0" eaLnBrk="1" latinLnBrk="0" hangingPunct="1"/>
            <a:r>
              <a:rPr lang="en-GB" dirty="0" smtClean="0"/>
              <a:t>Space stats for DB/table</a:t>
            </a:r>
          </a:p>
          <a:p>
            <a:pPr lvl="1"/>
            <a:r>
              <a:rPr lang="en-GB" dirty="0" err="1" smtClean="0"/>
              <a:t>s</a:t>
            </a:r>
            <a:r>
              <a:rPr kumimoji="0" lang="en-GB" sz="2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p_spaceused</a:t>
            </a:r>
            <a:endParaRPr kumimoji="0" lang="en-GB" sz="2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0" eaLnBrk="1" latinLnBrk="0" hangingPunct="1"/>
            <a:r>
              <a:rPr lang="en-GB" dirty="0" smtClean="0"/>
              <a:t>Users/roles in DB</a:t>
            </a:r>
          </a:p>
          <a:p>
            <a:pPr lvl="1"/>
            <a:r>
              <a:rPr lang="en-GB" dirty="0" err="1" smtClean="0"/>
              <a:t>s</a:t>
            </a:r>
            <a:r>
              <a:rPr kumimoji="0" lang="en-GB" sz="2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p_helpuser</a:t>
            </a:r>
            <a:endParaRPr kumimoji="0" lang="en-GB" sz="2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0" eaLnBrk="1" latinLnBrk="0" hangingPunct="1"/>
            <a:r>
              <a:rPr lang="en-GB" dirty="0" smtClean="0"/>
              <a:t>Active session/connection analysis</a:t>
            </a:r>
          </a:p>
          <a:p>
            <a:pPr lvl="1"/>
            <a:r>
              <a:rPr lang="en-GB" dirty="0" err="1" smtClean="0"/>
              <a:t>s</a:t>
            </a:r>
            <a:r>
              <a:rPr kumimoji="0" lang="en-GB" sz="2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p_who</a:t>
            </a:r>
            <a:r>
              <a:rPr kumimoji="0" lang="en-GB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dirty="0" smtClean="0"/>
              <a:t>s</a:t>
            </a:r>
            <a:r>
              <a:rPr kumimoji="0" lang="en-GB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p_who2, </a:t>
            </a:r>
            <a:r>
              <a:rPr kumimoji="0" lang="en-GB" sz="2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sys.dm_exec_sessions</a:t>
            </a:r>
            <a:r>
              <a:rPr kumimoji="0" lang="en-GB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kumimoji="0" lang="en-GB" sz="2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sys.dm_exec_connections</a:t>
            </a:r>
            <a:r>
              <a:rPr kumimoji="0" lang="en-GB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kumimoji="0" lang="en-GB" sz="2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sys.dm_exec_requests</a:t>
            </a:r>
            <a:r>
              <a:rPr kumimoji="0" lang="en-GB" sz="2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kumimoji="0" lang="en-GB" sz="26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sys.dm_exec_sql_text</a:t>
            </a:r>
            <a:endParaRPr kumimoji="0" lang="en-GB" sz="2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0" eaLnBrk="1" latinLnBrk="0" hangingPunct="1"/>
            <a:endParaRPr kumimoji="0" lang="en-GB" sz="3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SQL CLR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.NET code running inside </a:t>
            </a:r>
            <a:r>
              <a:rPr lang="en-GB" dirty="0" smtClean="0"/>
              <a:t>SQL Server:</a:t>
            </a:r>
          </a:p>
          <a:p>
            <a:pPr lvl="1"/>
            <a:r>
              <a:rPr lang="en-GB" dirty="0" smtClean="0"/>
              <a:t>Stored procedures</a:t>
            </a:r>
          </a:p>
          <a:p>
            <a:pPr lvl="1"/>
            <a:r>
              <a:rPr lang="en-GB" dirty="0" smtClean="0"/>
              <a:t>Functions</a:t>
            </a:r>
          </a:p>
          <a:p>
            <a:pPr lvl="1"/>
            <a:r>
              <a:rPr lang="en-GB" dirty="0" smtClean="0"/>
              <a:t>Triggers</a:t>
            </a:r>
          </a:p>
          <a:p>
            <a:pPr lvl="1"/>
            <a:r>
              <a:rPr lang="en-GB" dirty="0" smtClean="0"/>
              <a:t>Data types, e.g.</a:t>
            </a:r>
          </a:p>
          <a:p>
            <a:pPr lvl="2"/>
            <a:r>
              <a:rPr lang="en-GB" dirty="0" smtClean="0"/>
              <a:t>Geometry</a:t>
            </a:r>
          </a:p>
          <a:p>
            <a:pPr lvl="2"/>
            <a:r>
              <a:rPr lang="en-GB" dirty="0" smtClean="0"/>
              <a:t>Geography</a:t>
            </a:r>
          </a:p>
          <a:p>
            <a:pPr lvl="2"/>
            <a:r>
              <a:rPr lang="en-GB" dirty="0" err="1" smtClean="0"/>
              <a:t>HierarchyId</a:t>
            </a:r>
            <a:endParaRPr lang="en-GB" dirty="0" smtClean="0"/>
          </a:p>
          <a:p>
            <a:r>
              <a:rPr lang="en-GB" dirty="0" smtClean="0"/>
              <a:t>Needs </a:t>
            </a:r>
            <a:r>
              <a:rPr lang="en-GB" dirty="0" smtClean="0"/>
              <a:t>enabling to execute (not to set up)</a:t>
            </a:r>
            <a:endParaRPr lang="en-GB" dirty="0" smtClean="0"/>
          </a:p>
          <a:p>
            <a:r>
              <a:rPr lang="en-GB" dirty="0" smtClean="0"/>
              <a:t>Steps</a:t>
            </a:r>
          </a:p>
          <a:p>
            <a:pPr lvl="1"/>
            <a:r>
              <a:rPr lang="en-GB" dirty="0" smtClean="0"/>
              <a:t>Map assembly (CREATE ASSEMBLY)</a:t>
            </a:r>
          </a:p>
          <a:p>
            <a:pPr lvl="1"/>
            <a:r>
              <a:rPr lang="en-GB" dirty="0" smtClean="0"/>
              <a:t>Map function etc. (e.g. CREATE FUNCTION)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Web sites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MS SQL Server home page</a:t>
            </a:r>
          </a:p>
          <a:p>
            <a:pPr lvl="1"/>
            <a:r>
              <a:rPr lang="en-GB" dirty="0" smtClean="0">
                <a:hlinkClick r:id="rId3"/>
              </a:rPr>
              <a:t>http://</a:t>
            </a:r>
            <a:r>
              <a:rPr lang="en-GB" dirty="0" smtClean="0">
                <a:hlinkClick r:id="rId3"/>
              </a:rPr>
              <a:t>microsoft.com/sqlserver</a:t>
            </a:r>
            <a:endParaRPr lang="en-GB" dirty="0" smtClean="0"/>
          </a:p>
          <a:p>
            <a:r>
              <a:rPr lang="en-GB" dirty="0" smtClean="0"/>
              <a:t>SQL Server 2008 Developer Training Kit</a:t>
            </a:r>
            <a:endParaRPr lang="en-GB" dirty="0" smtClean="0">
              <a:hlinkClick r:id="rId4"/>
            </a:endParaRPr>
          </a:p>
          <a:p>
            <a:pPr lvl="1"/>
            <a:r>
              <a:rPr lang="en-GB" dirty="0" smtClean="0">
                <a:hlinkClick r:id="rId4"/>
              </a:rPr>
              <a:t>http://go.microsoft.com/?linkid=9665942</a:t>
            </a:r>
            <a:endParaRPr lang="en-GB" dirty="0" smtClean="0"/>
          </a:p>
          <a:p>
            <a:r>
              <a:rPr lang="en-GB" dirty="0" smtClean="0"/>
              <a:t>SQL Server Tutorials</a:t>
            </a:r>
            <a:endParaRPr lang="en-GB" dirty="0" smtClean="0"/>
          </a:p>
          <a:p>
            <a:pPr lvl="1"/>
            <a:r>
              <a:rPr lang="en-GB" dirty="0" smtClean="0">
                <a:hlinkClick r:id="rId5"/>
              </a:rPr>
              <a:t>http://www.functionx.com/sqlserver/</a:t>
            </a:r>
            <a:endParaRPr lang="en-GB" dirty="0" smtClean="0"/>
          </a:p>
          <a:p>
            <a:r>
              <a:rPr lang="en-GB" dirty="0" smtClean="0"/>
              <a:t>SQL Server Performance</a:t>
            </a:r>
          </a:p>
          <a:p>
            <a:pPr lvl="1"/>
            <a:r>
              <a:rPr lang="en-GB" dirty="0" smtClean="0">
                <a:hlinkClick r:id="rId6"/>
              </a:rPr>
              <a:t>http</a:t>
            </a:r>
            <a:r>
              <a:rPr lang="en-GB" dirty="0" smtClean="0">
                <a:hlinkClick r:id="rId6"/>
              </a:rPr>
              <a:t>://</a:t>
            </a:r>
            <a:r>
              <a:rPr lang="en-GB" dirty="0" smtClean="0">
                <a:hlinkClick r:id="rId6"/>
              </a:rPr>
              <a:t>www.sql-server-performance.com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287"/>
            <a:ext cx="9119746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1500174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GB" sz="6000" b="1" dirty="0" smtClean="0"/>
              <a:t>Goodbye</a:t>
            </a:r>
            <a:endParaRPr lang="en-GB" sz="6000" b="1" dirty="0"/>
          </a:p>
        </p:txBody>
      </p:sp>
      <p:pic>
        <p:nvPicPr>
          <p:cNvPr id="6" name="Content Placeholder 5" descr="Waving Hand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3714752"/>
            <a:ext cx="1809762" cy="1357322"/>
          </a:xfrm>
        </p:spPr>
      </p:pic>
      <p:pic>
        <p:nvPicPr>
          <p:cNvPr id="7" name="Content Placeholder 5" descr="Waving Ha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6182" y="3714752"/>
            <a:ext cx="1809762" cy="1357322"/>
          </a:xfrm>
          <a:prstGeom prst="rect">
            <a:avLst/>
          </a:prstGeom>
        </p:spPr>
      </p:pic>
      <p:pic>
        <p:nvPicPr>
          <p:cNvPr id="8" name="Content Placeholder 5" descr="Waving Han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3714752"/>
            <a:ext cx="1809762" cy="1357322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SQL Server 2008 Versions*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686319"/>
          </a:xfrm>
        </p:spPr>
        <p:txBody>
          <a:bodyPr>
            <a:normAutofit fontScale="92500" lnSpcReduction="10000"/>
          </a:bodyPr>
          <a:lstStyle/>
          <a:p>
            <a:pPr marL="550926" indent="-514350"/>
            <a:r>
              <a:rPr lang="en-GB" dirty="0" smtClean="0"/>
              <a:t>Enterprise Edition</a:t>
            </a:r>
          </a:p>
          <a:p>
            <a:pPr marL="550926" indent="-514350"/>
            <a:r>
              <a:rPr lang="en-GB" dirty="0" smtClean="0"/>
              <a:t>Standard Edition</a:t>
            </a:r>
          </a:p>
          <a:p>
            <a:pPr marL="550926" indent="-514350"/>
            <a:r>
              <a:rPr lang="en-GB" dirty="0" smtClean="0"/>
              <a:t>Evaluation Edition</a:t>
            </a:r>
          </a:p>
          <a:p>
            <a:pPr marL="550926" indent="-514350"/>
            <a:r>
              <a:rPr lang="en-GB" dirty="0" smtClean="0"/>
              <a:t>Express </a:t>
            </a:r>
            <a:r>
              <a:rPr lang="en-GB" dirty="0" smtClean="0"/>
              <a:t>Edition</a:t>
            </a:r>
            <a:endParaRPr lang="en-US" u="sng" dirty="0" smtClean="0"/>
          </a:p>
          <a:p>
            <a:pPr marL="550926" indent="-514350"/>
            <a:r>
              <a:rPr lang="en-GB" dirty="0" smtClean="0"/>
              <a:t>Developer Edition</a:t>
            </a:r>
          </a:p>
          <a:p>
            <a:pPr marL="550926" indent="-514350"/>
            <a:r>
              <a:rPr lang="en-US" dirty="0" smtClean="0"/>
              <a:t>Compact </a:t>
            </a:r>
            <a:r>
              <a:rPr lang="en-US" dirty="0" smtClean="0"/>
              <a:t>Edition</a:t>
            </a:r>
          </a:p>
          <a:p>
            <a:pPr marL="550926" indent="-514350"/>
            <a:endParaRPr lang="en-US" dirty="0" smtClean="0"/>
          </a:p>
          <a:p>
            <a:pPr marL="550926" indent="-514350"/>
            <a:endParaRPr lang="en-US" dirty="0" smtClean="0"/>
          </a:p>
          <a:p>
            <a:pPr marL="550926" indent="-514350"/>
            <a:endParaRPr lang="en-US" dirty="0" smtClean="0"/>
          </a:p>
          <a:p>
            <a:pPr marL="550926" indent="-514350">
              <a:buNone/>
            </a:pPr>
            <a:r>
              <a:rPr lang="en-US" sz="1600" dirty="0" smtClean="0"/>
              <a:t>*That </a:t>
            </a:r>
            <a:r>
              <a:rPr lang="en-US" sz="1600" dirty="0" smtClean="0"/>
              <a:t>are potentially interesting </a:t>
            </a:r>
            <a:r>
              <a:rPr lang="en-US" sz="1600" dirty="0" smtClean="0"/>
              <a:t>to us as developers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SQL Server Enterprise Edition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0" lang="en-GB" sz="3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Core engine</a:t>
            </a:r>
          </a:p>
          <a:p>
            <a:r>
              <a:rPr lang="en-GB" dirty="0" smtClean="0"/>
              <a:t>All the t</a:t>
            </a:r>
            <a:r>
              <a:rPr kumimoji="0" lang="en-GB" sz="3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ools</a:t>
            </a:r>
          </a:p>
          <a:p>
            <a:r>
              <a:rPr lang="en-GB" dirty="0" smtClean="0"/>
              <a:t>C</a:t>
            </a:r>
            <a:r>
              <a:rPr kumimoji="0" lang="en-GB" sz="3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luster support</a:t>
            </a:r>
          </a:p>
          <a:p>
            <a:r>
              <a:rPr lang="en-GB" dirty="0" smtClean="0"/>
              <a:t>High-end price tag, e.g. from Amazon:</a:t>
            </a:r>
            <a:br>
              <a:rPr lang="en-GB" dirty="0" smtClean="0"/>
            </a:br>
            <a:r>
              <a:rPr lang="en-GB" dirty="0" smtClean="0"/>
              <a:t>25 client = £12,342.37</a:t>
            </a:r>
            <a:br>
              <a:rPr lang="en-GB" dirty="0" smtClean="0"/>
            </a:br>
            <a:r>
              <a:rPr lang="en-GB" dirty="0" smtClean="0"/>
              <a:t>1 processor = £22,088.27</a:t>
            </a:r>
            <a:endParaRPr kumimoji="0" lang="en-GB" sz="3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SQL Server Standard Edition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0" lang="en-GB" sz="3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Some high-end functionality from Enterprise Edition removed, e.g.:</a:t>
            </a:r>
          </a:p>
          <a:p>
            <a:pPr lvl="1"/>
            <a:r>
              <a:rPr lang="en-GB" sz="2600" dirty="0" smtClean="0"/>
              <a:t>Parallel mode data mining</a:t>
            </a:r>
          </a:p>
          <a:p>
            <a:pPr lvl="1"/>
            <a:r>
              <a:rPr kumimoji="0" lang="en-GB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Advanced analysis, integration, data warehousing, ‘always on’ &amp; scalability services</a:t>
            </a:r>
          </a:p>
          <a:p>
            <a:r>
              <a:rPr lang="en-GB" dirty="0" smtClean="0"/>
              <a:t>More accessible price tag, e.g. from Amazon:</a:t>
            </a:r>
            <a:br>
              <a:rPr lang="en-GB" dirty="0" smtClean="0"/>
            </a:br>
            <a:r>
              <a:rPr lang="en-GB" dirty="0" smtClean="0"/>
              <a:t>10 client = £2,499.99</a:t>
            </a:r>
            <a:br>
              <a:rPr lang="en-GB" dirty="0" smtClean="0"/>
            </a:br>
            <a:r>
              <a:rPr lang="en-GB" dirty="0" smtClean="0"/>
              <a:t>1 processor = £4,999.99</a:t>
            </a:r>
            <a:endParaRPr kumimoji="0" lang="en-GB" sz="30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SQL Server Evaluation Edition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Same product as Enterprise Edition</a:t>
            </a:r>
          </a:p>
          <a:p>
            <a:r>
              <a:rPr lang="en-GB" dirty="0" smtClean="0"/>
              <a:t>After 180 days the server service stops but all the tools continue to function</a:t>
            </a:r>
          </a:p>
          <a:p>
            <a:r>
              <a:rPr lang="en-GB" dirty="0" smtClean="0"/>
              <a:t>£0</a:t>
            </a:r>
          </a:p>
          <a:p>
            <a:r>
              <a:rPr lang="en-GB" dirty="0" smtClean="0">
                <a:hlinkClick r:id="rId2"/>
              </a:rPr>
              <a:t>http://www.microsoft.com/sqlserver/2008/en/us/trial-software.aspx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SQL Server Express Edition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Scaled down version, replacing </a:t>
            </a:r>
            <a:r>
              <a:rPr lang="en-GB" dirty="0" err="1" smtClean="0"/>
              <a:t>MSDE</a:t>
            </a:r>
            <a:endParaRPr lang="en-GB" dirty="0" smtClean="0"/>
          </a:p>
          <a:p>
            <a:r>
              <a:rPr lang="en-GB" dirty="0" smtClean="0"/>
              <a:t>Comes with Visual Studio</a:t>
            </a:r>
          </a:p>
          <a:p>
            <a:r>
              <a:rPr lang="en-GB" dirty="0" smtClean="0"/>
              <a:t>Limited to use 1 processor (all cores), 1GB RAM &amp; maximum 4GB DB files</a:t>
            </a:r>
          </a:p>
          <a:p>
            <a:r>
              <a:rPr lang="en-GB" dirty="0" smtClean="0"/>
              <a:t>DBs are .</a:t>
            </a:r>
            <a:r>
              <a:rPr lang="en-GB" dirty="0" err="1" smtClean="0"/>
              <a:t>mdf</a:t>
            </a:r>
            <a:r>
              <a:rPr lang="en-GB" dirty="0" smtClean="0"/>
              <a:t> files -&gt; </a:t>
            </a:r>
            <a:r>
              <a:rPr lang="en-GB" dirty="0" err="1" smtClean="0"/>
              <a:t>XCOPY</a:t>
            </a:r>
            <a:r>
              <a:rPr lang="en-GB" dirty="0" smtClean="0"/>
              <a:t> </a:t>
            </a:r>
            <a:r>
              <a:rPr lang="en-GB" dirty="0" smtClean="0"/>
              <a:t>deploy</a:t>
            </a:r>
          </a:p>
          <a:p>
            <a:r>
              <a:rPr lang="en-GB" dirty="0" smtClean="0"/>
              <a:t>Distributable</a:t>
            </a:r>
            <a:endParaRPr lang="en-GB" dirty="0" smtClean="0"/>
          </a:p>
          <a:p>
            <a:r>
              <a:rPr lang="en-GB" dirty="0" smtClean="0"/>
              <a:t>£0</a:t>
            </a:r>
          </a:p>
          <a:p>
            <a:r>
              <a:rPr lang="en-US" u="sng" dirty="0" smtClean="0">
                <a:hlinkClick r:id="rId2"/>
              </a:rPr>
              <a:t>http://www.microsoft.com/express/sql/download/</a:t>
            </a:r>
            <a:endParaRPr lang="en-US" dirty="0" smtClean="0"/>
          </a:p>
          <a:p>
            <a:r>
              <a:rPr lang="en-US" dirty="0" smtClean="0"/>
              <a:t>Management tools, full-text search / reporting services can be downloaded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SQL Server Developer Edition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20624" marR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en-GB" sz="3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Same product as Enterprise Edition</a:t>
            </a:r>
            <a:endParaRPr lang="en-GB" sz="3000" dirty="0" smtClean="0"/>
          </a:p>
          <a:p>
            <a:r>
              <a:rPr kumimoji="0" lang="en-GB" sz="3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Licensed for development/testing, not production use</a:t>
            </a:r>
          </a:p>
          <a:p>
            <a:r>
              <a:rPr kumimoji="0" lang="en-GB" sz="3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~£45</a:t>
            </a:r>
          </a:p>
          <a:p>
            <a:r>
              <a:rPr lang="en-GB" dirty="0" smtClean="0"/>
              <a:t>Students get it free through Microsoft </a:t>
            </a:r>
            <a:r>
              <a:rPr lang="en-GB" dirty="0" err="1" smtClean="0"/>
              <a:t>DreamSpark</a:t>
            </a:r>
            <a:endParaRPr lang="en-GB" dirty="0" smtClean="0"/>
          </a:p>
          <a:p>
            <a:r>
              <a:rPr lang="en-GB" dirty="0" smtClean="0"/>
              <a:t>Advisable to get this if likely to spend much time playing with SQL Server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SQL Server Compact Edition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2919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Different codebase (SQL Mobile ported to desktop native code)</a:t>
            </a:r>
          </a:p>
          <a:p>
            <a:r>
              <a:rPr lang="en-US" dirty="0" smtClean="0"/>
              <a:t>File-based</a:t>
            </a:r>
          </a:p>
          <a:p>
            <a:r>
              <a:rPr lang="en-US" dirty="0" smtClean="0"/>
              <a:t>No service – app-hosted</a:t>
            </a:r>
          </a:p>
          <a:p>
            <a:r>
              <a:rPr lang="en-US" dirty="0" smtClean="0"/>
              <a:t>Reduced </a:t>
            </a:r>
            <a:r>
              <a:rPr lang="en-US" dirty="0" smtClean="0"/>
              <a:t>features (reduced data types, no sprocs/views etc.)</a:t>
            </a:r>
          </a:p>
          <a:p>
            <a:r>
              <a:rPr lang="en-US" dirty="0" smtClean="0"/>
              <a:t>Supports </a:t>
            </a:r>
            <a:r>
              <a:rPr lang="en-US" dirty="0" err="1" smtClean="0"/>
              <a:t>XCOPY</a:t>
            </a:r>
            <a:r>
              <a:rPr lang="en-US" dirty="0" smtClean="0"/>
              <a:t> deploy</a:t>
            </a:r>
          </a:p>
          <a:p>
            <a:r>
              <a:rPr lang="en-US" dirty="0" smtClean="0"/>
              <a:t>Sync-capable (briefcase…)</a:t>
            </a:r>
          </a:p>
          <a:p>
            <a:r>
              <a:rPr lang="en-US" dirty="0" smtClean="0"/>
              <a:t>Light (1MB) &amp; lean (&amp; mean</a:t>
            </a:r>
            <a:r>
              <a:rPr lang="en-US" dirty="0" smtClean="0"/>
              <a:t>)</a:t>
            </a:r>
          </a:p>
          <a:p>
            <a:r>
              <a:rPr lang="en-US" dirty="0" smtClean="0"/>
              <a:t>£0</a:t>
            </a:r>
            <a:endParaRPr lang="en-US" dirty="0" smtClean="0"/>
          </a:p>
          <a:p>
            <a:r>
              <a:rPr lang="en-GB" dirty="0" smtClean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www.microsoft.com/sqlserver/2008/en/us/compact.aspx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brian@blong.com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12069</TotalTime>
  <Words>1300</Words>
  <Application>Microsoft Office PowerPoint</Application>
  <PresentationFormat>On-screen Show (4:3)</PresentationFormat>
  <Paragraphs>321</Paragraphs>
  <Slides>28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Technic</vt:lpstr>
      <vt:lpstr>Stuff I Now Know About SQL Server for Database Development</vt:lpstr>
      <vt:lpstr>Stuff to see</vt:lpstr>
      <vt:lpstr>SQL Server 2008 Versions*</vt:lpstr>
      <vt:lpstr>SQL Server Enterprise Edition</vt:lpstr>
      <vt:lpstr>SQL Server Standard Edition</vt:lpstr>
      <vt:lpstr>SQL Server Evaluation Edition</vt:lpstr>
      <vt:lpstr>SQL Server Express Edition</vt:lpstr>
      <vt:lpstr>SQL Server Developer Edition</vt:lpstr>
      <vt:lpstr>SQL Server Compact Edition</vt:lpstr>
      <vt:lpstr>SQL Server 2008 SP1</vt:lpstr>
      <vt:lpstr>AdventureWorks Cycle DB sample</vt:lpstr>
      <vt:lpstr>Tools</vt:lpstr>
      <vt:lpstr>SQL Server Management Studio</vt:lpstr>
      <vt:lpstr>Visual Studio 2008</vt:lpstr>
      <vt:lpstr>SQLCMD</vt:lpstr>
      <vt:lpstr>PowerShell</vt:lpstr>
      <vt:lpstr>SQL Server 2008 Feature Pack</vt:lpstr>
      <vt:lpstr>APIs</vt:lpstr>
      <vt:lpstr>SQL Native Client</vt:lpstr>
      <vt:lpstr>SqlClient &amp; SMO</vt:lpstr>
      <vt:lpstr>LINQtoSQL</vt:lpstr>
      <vt:lpstr>Entity Framework</vt:lpstr>
      <vt:lpstr>T-SQL</vt:lpstr>
      <vt:lpstr>System sprocs &amp; DMVs</vt:lpstr>
      <vt:lpstr>SQL CLR</vt:lpstr>
      <vt:lpstr>Web sites</vt:lpstr>
      <vt:lpstr>Slide 27</vt:lpstr>
      <vt:lpstr>Goodbye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Stuff I Now Know About SQL Server for Database Development</dc:title>
  <dc:creator>Brian</dc:creator>
  <cp:lastModifiedBy>Brian</cp:lastModifiedBy>
  <cp:revision>414</cp:revision>
  <dcterms:created xsi:type="dcterms:W3CDTF">2009-09-08T10:29:30Z</dcterms:created>
  <dcterms:modified xsi:type="dcterms:W3CDTF">2009-09-20T21:36:25Z</dcterms:modified>
</cp:coreProperties>
</file>