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1" r:id="rId1"/>
    <p:sldMasterId id="2147484543" r:id="rId2"/>
    <p:sldMasterId id="2147484561" r:id="rId3"/>
  </p:sldMasterIdLst>
  <p:notesMasterIdLst>
    <p:notesMasterId r:id="rId86"/>
  </p:notesMasterIdLst>
  <p:sldIdLst>
    <p:sldId id="256" r:id="rId4"/>
    <p:sldId id="341" r:id="rId5"/>
    <p:sldId id="343" r:id="rId6"/>
    <p:sldId id="260" r:id="rId7"/>
    <p:sldId id="277" r:id="rId8"/>
    <p:sldId id="279" r:id="rId9"/>
    <p:sldId id="281" r:id="rId10"/>
    <p:sldId id="278" r:id="rId11"/>
    <p:sldId id="284" r:id="rId12"/>
    <p:sldId id="283" r:id="rId13"/>
    <p:sldId id="349" r:id="rId14"/>
    <p:sldId id="285" r:id="rId15"/>
    <p:sldId id="288" r:id="rId16"/>
    <p:sldId id="286" r:id="rId17"/>
    <p:sldId id="258" r:id="rId18"/>
    <p:sldId id="302" r:id="rId19"/>
    <p:sldId id="301" r:id="rId20"/>
    <p:sldId id="308" r:id="rId21"/>
    <p:sldId id="265" r:id="rId22"/>
    <p:sldId id="257" r:id="rId23"/>
    <p:sldId id="358" r:id="rId24"/>
    <p:sldId id="280" r:id="rId25"/>
    <p:sldId id="287" r:id="rId26"/>
    <p:sldId id="294" r:id="rId27"/>
    <p:sldId id="351" r:id="rId28"/>
    <p:sldId id="267" r:id="rId29"/>
    <p:sldId id="353" r:id="rId30"/>
    <p:sldId id="268" r:id="rId31"/>
    <p:sldId id="354" r:id="rId32"/>
    <p:sldId id="290" r:id="rId33"/>
    <p:sldId id="355" r:id="rId34"/>
    <p:sldId id="291" r:id="rId35"/>
    <p:sldId id="352" r:id="rId36"/>
    <p:sldId id="292" r:id="rId37"/>
    <p:sldId id="293" r:id="rId38"/>
    <p:sldId id="328" r:id="rId39"/>
    <p:sldId id="298" r:id="rId40"/>
    <p:sldId id="299" r:id="rId41"/>
    <p:sldId id="329" r:id="rId42"/>
    <p:sldId id="330" r:id="rId43"/>
    <p:sldId id="331" r:id="rId44"/>
    <p:sldId id="307" r:id="rId45"/>
    <p:sldId id="311" r:id="rId46"/>
    <p:sldId id="332" r:id="rId47"/>
    <p:sldId id="312" r:id="rId48"/>
    <p:sldId id="314" r:id="rId49"/>
    <p:sldId id="335" r:id="rId50"/>
    <p:sldId id="315" r:id="rId51"/>
    <p:sldId id="333" r:id="rId52"/>
    <p:sldId id="334" r:id="rId53"/>
    <p:sldId id="306" r:id="rId54"/>
    <p:sldId id="304" r:id="rId55"/>
    <p:sldId id="310" r:id="rId56"/>
    <p:sldId id="336" r:id="rId57"/>
    <p:sldId id="316" r:id="rId58"/>
    <p:sldId id="337" r:id="rId59"/>
    <p:sldId id="319" r:id="rId60"/>
    <p:sldId id="317" r:id="rId61"/>
    <p:sldId id="338" r:id="rId62"/>
    <p:sldId id="339" r:id="rId63"/>
    <p:sldId id="340" r:id="rId64"/>
    <p:sldId id="321" r:id="rId65"/>
    <p:sldId id="309" r:id="rId66"/>
    <p:sldId id="360" r:id="rId67"/>
    <p:sldId id="361" r:id="rId68"/>
    <p:sldId id="362" r:id="rId69"/>
    <p:sldId id="363" r:id="rId70"/>
    <p:sldId id="364" r:id="rId71"/>
    <p:sldId id="365" r:id="rId72"/>
    <p:sldId id="326" r:id="rId73"/>
    <p:sldId id="327" r:id="rId74"/>
    <p:sldId id="324" r:id="rId75"/>
    <p:sldId id="345" r:id="rId76"/>
    <p:sldId id="300" r:id="rId77"/>
    <p:sldId id="359" r:id="rId78"/>
    <p:sldId id="344" r:id="rId79"/>
    <p:sldId id="346" r:id="rId80"/>
    <p:sldId id="356" r:id="rId81"/>
    <p:sldId id="348" r:id="rId82"/>
    <p:sldId id="347" r:id="rId83"/>
    <p:sldId id="366" r:id="rId84"/>
    <p:sldId id="263"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343"/>
    <a:srgbClr val="FF0000"/>
    <a:srgbClr val="FF5B5B"/>
    <a:srgbClr val="FF696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9" autoAdjust="0"/>
    <p:restoredTop sz="92581" autoAdjust="0"/>
  </p:normalViewPr>
  <p:slideViewPr>
    <p:cSldViewPr snapToGrid="0">
      <p:cViewPr varScale="1">
        <p:scale>
          <a:sx n="67" d="100"/>
          <a:sy n="67" d="100"/>
        </p:scale>
        <p:origin x="-102" y="-10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42"/>
  <c:chart>
    <c:title>
      <c:tx>
        <c:rich>
          <a:bodyPr/>
          <a:lstStyle/>
          <a:p>
            <a:pPr>
              <a:defRPr sz="3200"/>
            </a:pPr>
            <a:r>
              <a:rPr lang="en-GB" sz="3200" dirty="0"/>
              <a:t>Digital Universe</a:t>
            </a:r>
          </a:p>
        </c:rich>
      </c:tx>
      <c:layout/>
    </c:title>
    <c:plotArea>
      <c:layout>
        <c:manualLayout>
          <c:layoutTarget val="inner"/>
          <c:xMode val="edge"/>
          <c:yMode val="edge"/>
          <c:x val="9.0583101427187951E-2"/>
          <c:y val="0.12045607839217558"/>
          <c:w val="0.882609144388255"/>
          <c:h val="0.79593927345823956"/>
        </c:manualLayout>
      </c:layout>
      <c:barChart>
        <c:barDir val="col"/>
        <c:grouping val="clustered"/>
        <c:ser>
          <c:idx val="0"/>
          <c:order val="0"/>
          <c:spPr>
            <a:solidFill>
              <a:srgbClr val="00B0F0"/>
            </a:solidFill>
            <a:ln w="19050">
              <a:solidFill>
                <a:sysClr val="windowText" lastClr="000000"/>
              </a:solidFill>
            </a:ln>
            <a:scene3d>
              <a:camera prst="orthographicFront"/>
              <a:lightRig rig="threePt" dir="t"/>
            </a:scene3d>
            <a:sp3d/>
          </c:spPr>
          <c:cat>
            <c:numRef>
              <c:f>Sheet1!$A$1:$A$6</c:f>
              <c:numCache>
                <c:formatCode>General</c:formatCode>
                <c:ptCount val="6"/>
                <c:pt idx="0">
                  <c:v>2006</c:v>
                </c:pt>
                <c:pt idx="1">
                  <c:v>2007</c:v>
                </c:pt>
                <c:pt idx="2">
                  <c:v>2008</c:v>
                </c:pt>
                <c:pt idx="3">
                  <c:v>2009</c:v>
                </c:pt>
                <c:pt idx="4">
                  <c:v>2010</c:v>
                </c:pt>
                <c:pt idx="5">
                  <c:v>2011</c:v>
                </c:pt>
              </c:numCache>
            </c:numRef>
          </c:cat>
          <c:val>
            <c:numRef>
              <c:f>Sheet1!$B$1:$B$6</c:f>
              <c:numCache>
                <c:formatCode>General</c:formatCode>
                <c:ptCount val="6"/>
                <c:pt idx="0">
                  <c:v>161</c:v>
                </c:pt>
                <c:pt idx="1">
                  <c:v>280</c:v>
                </c:pt>
                <c:pt idx="2">
                  <c:v>500</c:v>
                </c:pt>
                <c:pt idx="3">
                  <c:v>800</c:v>
                </c:pt>
                <c:pt idx="4">
                  <c:v>1200</c:v>
                </c:pt>
                <c:pt idx="5">
                  <c:v>1800</c:v>
                </c:pt>
              </c:numCache>
            </c:numRef>
          </c:val>
        </c:ser>
        <c:gapWidth val="75"/>
        <c:axId val="140649600"/>
        <c:axId val="141345920"/>
      </c:barChart>
      <c:catAx>
        <c:axId val="140649600"/>
        <c:scaling>
          <c:orientation val="minMax"/>
        </c:scaling>
        <c:axPos val="b"/>
        <c:numFmt formatCode="General" sourceLinked="1"/>
        <c:majorTickMark val="cross"/>
        <c:tickLblPos val="nextTo"/>
        <c:txPr>
          <a:bodyPr/>
          <a:lstStyle/>
          <a:p>
            <a:pPr>
              <a:defRPr sz="1800"/>
            </a:pPr>
            <a:endParaRPr lang="en-US"/>
          </a:p>
        </c:txPr>
        <c:crossAx val="141345920"/>
        <c:crosses val="autoZero"/>
        <c:auto val="1"/>
        <c:lblAlgn val="ctr"/>
        <c:lblOffset val="5"/>
        <c:tickLblSkip val="1"/>
      </c:catAx>
      <c:valAx>
        <c:axId val="141345920"/>
        <c:scaling>
          <c:orientation val="minMax"/>
        </c:scaling>
        <c:axPos val="l"/>
        <c:majorGridlines/>
        <c:numFmt formatCode="General" sourceLinked="1"/>
        <c:majorTickMark val="none"/>
        <c:tickLblPos val="nextTo"/>
        <c:txPr>
          <a:bodyPr/>
          <a:lstStyle/>
          <a:p>
            <a:pPr>
              <a:defRPr sz="1800"/>
            </a:pPr>
            <a:endParaRPr lang="en-US"/>
          </a:p>
        </c:txPr>
        <c:crossAx val="140649600"/>
        <c:crosses val="autoZero"/>
        <c:crossBetween val="between"/>
        <c:majorUnit val="400"/>
      </c:valAx>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0.79577</cdr:x>
      <cdr:y>0.14104</cdr:y>
    </cdr:from>
    <cdr:to>
      <cdr:x>0.98624</cdr:x>
      <cdr:y>0.19041</cdr:y>
    </cdr:to>
    <cdr:sp macro="" textlink="">
      <cdr:nvSpPr>
        <cdr:cNvPr id="2" name="TextBox 1"/>
        <cdr:cNvSpPr txBox="1"/>
      </cdr:nvSpPr>
      <cdr:spPr>
        <a:xfrm xmlns:a="http://schemas.openxmlformats.org/drawingml/2006/main">
          <a:off x="7162800" y="952501"/>
          <a:ext cx="1714501"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a:solidFill>
                <a:schemeClr val="bg1"/>
              </a:solidFill>
            </a:rPr>
            <a:t>1.8 ZettaBytes!!</a:t>
          </a:r>
        </a:p>
      </cdr:txBody>
    </cdr:sp>
  </cdr:relSizeAnchor>
  <cdr:relSizeAnchor xmlns:cdr="http://schemas.openxmlformats.org/drawingml/2006/chartDrawing">
    <cdr:from>
      <cdr:x>0.09312</cdr:x>
      <cdr:y>0.79549</cdr:y>
    </cdr:from>
    <cdr:to>
      <cdr:x>0.2582</cdr:x>
      <cdr:y>0.84485</cdr:y>
    </cdr:to>
    <cdr:sp macro="" textlink="">
      <cdr:nvSpPr>
        <cdr:cNvPr id="3" name="TextBox 2"/>
        <cdr:cNvSpPr txBox="1"/>
      </cdr:nvSpPr>
      <cdr:spPr>
        <a:xfrm xmlns:a="http://schemas.openxmlformats.org/drawingml/2006/main">
          <a:off x="838201" y="5372101"/>
          <a:ext cx="1485902" cy="333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a:solidFill>
                <a:schemeClr val="bg1"/>
              </a:solidFill>
            </a:rPr>
            <a:t>161 ExaBytes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8ADBA-AAC9-495B-8C05-85C189CE54FF}" type="datetimeFigureOut">
              <a:rPr lang="en-GB" smtClean="0"/>
              <a:pPr/>
              <a:t>11/03/2012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DE256-20AF-4C9D-9DC8-3164EDA2784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service</a:t>
            </a:r>
            <a:r>
              <a:rPr lang="en-GB" baseline="0" dirty="0" smtClean="0"/>
              <a:t> that is </a:t>
            </a:r>
            <a:r>
              <a:rPr lang="en-GB" b="1" baseline="0" dirty="0" smtClean="0"/>
              <a:t>Consistent</a:t>
            </a:r>
            <a:r>
              <a:rPr lang="en-GB" baseline="0" dirty="0" smtClean="0"/>
              <a:t> operates fully or not at all. (Consistent here differs from the C in ACID which describes a property of database transactions that ensure data will never be persisted that breaks certain pre-set constraints) This usually translates to the idea that multiple values for the same piece of data are not allowed.</a:t>
            </a:r>
          </a:p>
          <a:p>
            <a:endParaRPr lang="en-GB" baseline="0" dirty="0" smtClean="0"/>
          </a:p>
          <a:p>
            <a:r>
              <a:rPr lang="en-GB" b="1" baseline="0" dirty="0" smtClean="0"/>
              <a:t>Availability</a:t>
            </a:r>
            <a:r>
              <a:rPr lang="en-GB" baseline="0" dirty="0" smtClean="0"/>
              <a:t> means just that – a service is available. Funny thing about availability is that it most often deserts you when you need it the most – during busy periods. A service that’s available but not accessible is no benefit to anyone.</a:t>
            </a:r>
          </a:p>
          <a:p>
            <a:endParaRPr lang="en-GB" baseline="0" dirty="0" smtClean="0"/>
          </a:p>
          <a:p>
            <a:r>
              <a:rPr lang="en-GB" baseline="0" dirty="0" smtClean="0"/>
              <a:t>A service that is </a:t>
            </a:r>
            <a:r>
              <a:rPr lang="en-GB" b="1" baseline="0" dirty="0" smtClean="0"/>
              <a:t>Partition Tolerant </a:t>
            </a:r>
            <a:r>
              <a:rPr lang="en-GB" baseline="0" dirty="0" smtClean="0"/>
              <a:t>can survive network partitions.</a:t>
            </a:r>
          </a:p>
          <a:p>
            <a:endParaRPr lang="en-GB" baseline="0" dirty="0" smtClean="0"/>
          </a:p>
          <a:p>
            <a:r>
              <a:rPr lang="en-GB" dirty="0" smtClean="0"/>
              <a:t>The CAP theorem says</a:t>
            </a:r>
            <a:r>
              <a:rPr lang="en-GB" baseline="0" dirty="0" smtClean="0"/>
              <a:t> that you can only have two of the three.</a:t>
            </a:r>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18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20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Before we move onto </a:t>
            </a:r>
            <a:r>
              <a:rPr lang="en-GB" dirty="0" err="1" smtClean="0"/>
              <a:t>NoSQL</a:t>
            </a:r>
            <a:r>
              <a:rPr lang="en-GB" dirty="0" smtClean="0"/>
              <a:t> databases,</a:t>
            </a:r>
            <a:r>
              <a:rPr lang="en-GB" baseline="0" dirty="0" smtClean="0"/>
              <a:t> I just want to make it clear that IT IS POSSIBLE to scale horizontally with traditional RDBMS. However, there’s a number of drawbacks:</a:t>
            </a:r>
          </a:p>
          <a:p>
            <a:pPr marL="0" marR="0" indent="0" algn="l" defTabSz="914400" rtl="0" eaLnBrk="1" fontAlgn="auto" latinLnBrk="0" hangingPunct="1">
              <a:lnSpc>
                <a:spcPct val="100000"/>
              </a:lnSpc>
              <a:spcBef>
                <a:spcPts val="0"/>
              </a:spcBef>
              <a:spcAft>
                <a:spcPts val="0"/>
              </a:spcAft>
              <a:buClrTx/>
              <a:buSzTx/>
              <a:buFontTx/>
              <a:buChar char="-"/>
              <a:tabLst/>
              <a:defRPr/>
            </a:pPr>
            <a:r>
              <a:rPr lang="en-GB" baseline="0" dirty="0" smtClean="0"/>
              <a:t> you have to implement client-side hashing yourself, which is not that hard and even some of the </a:t>
            </a:r>
            <a:r>
              <a:rPr lang="en-GB" baseline="0" dirty="0" err="1" smtClean="0"/>
              <a:t>NoSQL</a:t>
            </a:r>
            <a:r>
              <a:rPr lang="en-GB" baseline="0" dirty="0" smtClean="0"/>
              <a:t> DBs don’t provide clustering out of the box and requires manual implementation for client side hashing</a:t>
            </a:r>
          </a:p>
          <a:p>
            <a:pPr marL="0" marR="0" indent="0" algn="l" defTabSz="914400" rtl="0" eaLnBrk="1" fontAlgn="auto" latinLnBrk="0" hangingPunct="1">
              <a:lnSpc>
                <a:spcPct val="100000"/>
              </a:lnSpc>
              <a:spcBef>
                <a:spcPts val="0"/>
              </a:spcBef>
              <a:spcAft>
                <a:spcPts val="0"/>
              </a:spcAft>
              <a:buClrTx/>
              <a:buSzTx/>
              <a:buFontTx/>
              <a:buChar char="-"/>
              <a:tabLst/>
              <a:defRPr/>
            </a:pPr>
            <a:r>
              <a:rPr lang="en-GB" baseline="0" dirty="0" smtClean="0"/>
              <a:t> once you’ve </a:t>
            </a:r>
            <a:r>
              <a:rPr lang="en-GB" baseline="0" dirty="0" err="1" smtClean="0"/>
              <a:t>sharded</a:t>
            </a:r>
            <a:r>
              <a:rPr lang="en-GB" baseline="0" dirty="0" smtClean="0"/>
              <a:t> your db, it means queries against a particular table now needs to be made across all the </a:t>
            </a:r>
            <a:r>
              <a:rPr lang="en-GB" baseline="0" dirty="0" err="1" smtClean="0"/>
              <a:t>sharded</a:t>
            </a:r>
            <a:r>
              <a:rPr lang="en-GB" baseline="0" dirty="0" smtClean="0"/>
              <a:t> nodes, making the orchestration and collection of results more complex</a:t>
            </a:r>
          </a:p>
          <a:p>
            <a:pPr marL="0" marR="0" indent="0" algn="l" defTabSz="914400" rtl="0" eaLnBrk="1" fontAlgn="auto" latinLnBrk="0" hangingPunct="1">
              <a:lnSpc>
                <a:spcPct val="100000"/>
              </a:lnSpc>
              <a:spcBef>
                <a:spcPts val="0"/>
              </a:spcBef>
              <a:spcAft>
                <a:spcPts val="0"/>
              </a:spcAft>
              <a:buClrTx/>
              <a:buSzTx/>
              <a:buFontTx/>
              <a:buChar char="-"/>
              <a:tabLst/>
              <a:defRPr/>
            </a:pPr>
            <a:r>
              <a:rPr lang="en-GB" baseline="0" dirty="0" smtClean="0"/>
              <a:t> also, cross-node transactions is almost a no-go, and it’s difficult to enforce consistency and isolation in a distributed environment too, some specialized </a:t>
            </a:r>
            <a:r>
              <a:rPr lang="en-GB" baseline="0" dirty="0" err="1" smtClean="0"/>
              <a:t>NoSQL</a:t>
            </a:r>
            <a:r>
              <a:rPr lang="en-GB" baseline="0" dirty="0" smtClean="0"/>
              <a:t> DBs are designed to solve that problem but to force a similar solution onto a general purposed RDBMS is a recipe for disaster</a:t>
            </a:r>
          </a:p>
          <a:p>
            <a:pPr marL="0" marR="0" indent="0" algn="l" defTabSz="914400" rtl="0" eaLnBrk="1" fontAlgn="auto" latinLnBrk="0" hangingPunct="1">
              <a:lnSpc>
                <a:spcPct val="100000"/>
              </a:lnSpc>
              <a:spcBef>
                <a:spcPts val="0"/>
              </a:spcBef>
              <a:spcAft>
                <a:spcPts val="0"/>
              </a:spcAft>
              <a:buClrTx/>
              <a:buSzTx/>
              <a:buFontTx/>
              <a:buChar char="-"/>
              <a:tabLst/>
              <a:defRPr/>
            </a:pPr>
            <a:r>
              <a:rPr lang="en-GB" baseline="0" dirty="0" smtClean="0"/>
              <a:t> schema updates on a large db is painful, schema update on a massive multi-node db cluster is a pain worse than death...</a:t>
            </a:r>
          </a:p>
        </p:txBody>
      </p:sp>
      <p:sp>
        <p:nvSpPr>
          <p:cNvPr id="4" name="Slide Number Placeholder 3"/>
          <p:cNvSpPr>
            <a:spLocks noGrp="1"/>
          </p:cNvSpPr>
          <p:nvPr>
            <p:ph type="sldNum" sz="quarter" idx="10"/>
          </p:nvPr>
        </p:nvSpPr>
        <p:spPr/>
        <p:txBody>
          <a:bodyPr/>
          <a:lstStyle/>
          <a:p>
            <a:fld id="{6D0DE256-20AF-4C9D-9DC8-3164EDA27844}" type="slidenum">
              <a:rPr lang="en-GB" smtClean="0"/>
              <a:pPr/>
              <a:t>24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Redis</a:t>
            </a:r>
            <a:r>
              <a:rPr lang="en-GB" dirty="0" smtClean="0"/>
              <a:t> is</a:t>
            </a:r>
            <a:r>
              <a:rPr lang="en-GB" baseline="0" dirty="0" smtClean="0"/>
              <a:t> very good at quirky stuff you’d never thought of using a database for before!</a:t>
            </a:r>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63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Atomicity </a:t>
            </a:r>
            <a:r>
              <a:rPr lang="en-GB" dirty="0" smtClean="0"/>
              <a:t>– a transaction</a:t>
            </a:r>
            <a:r>
              <a:rPr lang="en-GB" baseline="0" dirty="0" smtClean="0"/>
              <a:t> is all or nothing.</a:t>
            </a:r>
          </a:p>
          <a:p>
            <a:endParaRPr lang="en-GB" baseline="0" dirty="0" smtClean="0"/>
          </a:p>
          <a:p>
            <a:r>
              <a:rPr lang="en-GB" b="1" baseline="0" dirty="0" smtClean="0"/>
              <a:t>Consistency </a:t>
            </a:r>
            <a:r>
              <a:rPr lang="en-GB" baseline="0" dirty="0" smtClean="0"/>
              <a:t>– only valid data is written to the database.</a:t>
            </a:r>
          </a:p>
          <a:p>
            <a:endParaRPr lang="en-GB" baseline="0" dirty="0" smtClean="0"/>
          </a:p>
          <a:p>
            <a:r>
              <a:rPr lang="en-GB" b="1" dirty="0" smtClean="0"/>
              <a:t>Isolation </a:t>
            </a:r>
            <a:r>
              <a:rPr lang="en-GB" dirty="0" smtClean="0"/>
              <a:t>– pretend</a:t>
            </a:r>
            <a:r>
              <a:rPr lang="en-GB" baseline="0" dirty="0" smtClean="0"/>
              <a:t> all transactions are happening serially and the data is correct.</a:t>
            </a:r>
          </a:p>
          <a:p>
            <a:endParaRPr lang="en-GB" baseline="0" dirty="0" smtClean="0"/>
          </a:p>
          <a:p>
            <a:r>
              <a:rPr lang="en-GB" b="1" baseline="0" dirty="0" smtClean="0"/>
              <a:t>Durability </a:t>
            </a:r>
            <a:r>
              <a:rPr lang="en-GB" baseline="0" dirty="0" smtClean="0"/>
              <a:t>– what you write is what you get.</a:t>
            </a:r>
          </a:p>
          <a:p>
            <a:endParaRPr lang="en-GB" baseline="0" dirty="0" smtClean="0"/>
          </a:p>
          <a:p>
            <a:r>
              <a:rPr lang="en-GB" dirty="0" smtClean="0"/>
              <a:t>Problem with ACID is that trying</a:t>
            </a:r>
            <a:r>
              <a:rPr lang="en-GB" baseline="0" dirty="0" smtClean="0"/>
              <a:t>  to guarantee atomic transactions  across multiple nodes and making sure that all data is consistent and update is HARD. To guarantee ACID under load is down right impossible, which was the premises of Eric Brewer’s CAP theorem as we saw earlier.</a:t>
            </a:r>
          </a:p>
          <a:p>
            <a:endParaRPr lang="en-GB" baseline="0" dirty="0" smtClean="0"/>
          </a:p>
          <a:p>
            <a:r>
              <a:rPr lang="en-GB" dirty="0" smtClean="0"/>
              <a:t>However, to minimise down</a:t>
            </a:r>
            <a:r>
              <a:rPr lang="en-GB" baseline="0" dirty="0" smtClean="0"/>
              <a:t>time, we need multiple nodes to handle node failures, and to make a scalable system we also need many nodes to handle lots and lots of reads and writes.</a:t>
            </a:r>
          </a:p>
        </p:txBody>
      </p:sp>
      <p:sp>
        <p:nvSpPr>
          <p:cNvPr id="4" name="Slide Number Placeholder 3"/>
          <p:cNvSpPr>
            <a:spLocks noGrp="1"/>
          </p:cNvSpPr>
          <p:nvPr>
            <p:ph type="sldNum" sz="quarter" idx="10"/>
          </p:nvPr>
        </p:nvSpPr>
        <p:spPr/>
        <p:txBody>
          <a:bodyPr/>
          <a:lstStyle/>
          <a:p>
            <a:fld id="{6D0DE256-20AF-4C9D-9DC8-3164EDA27844}" type="slidenum">
              <a:rPr lang="en-GB" smtClean="0"/>
              <a:pPr/>
              <a:t>71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a:t>
            </a:r>
            <a:r>
              <a:rPr lang="en-GB" baseline="0" dirty="0" smtClean="0"/>
              <a:t> you can’t have all of the ACID guarantees you can still have two of CAP, which again, stands for:</a:t>
            </a:r>
          </a:p>
          <a:p>
            <a:r>
              <a:rPr lang="en-GB" b="1" baseline="0" dirty="0" smtClean="0"/>
              <a:t>Consistency</a:t>
            </a:r>
            <a:r>
              <a:rPr lang="en-GB" baseline="0" dirty="0" smtClean="0"/>
              <a:t> – data is correct all the time</a:t>
            </a:r>
          </a:p>
          <a:p>
            <a:r>
              <a:rPr lang="en-GB" b="1" baseline="0" dirty="0" smtClean="0"/>
              <a:t>Availability</a:t>
            </a:r>
            <a:r>
              <a:rPr lang="en-GB" baseline="0" dirty="0" smtClean="0"/>
              <a:t> – you can read and write your data all the time</a:t>
            </a:r>
          </a:p>
          <a:p>
            <a:r>
              <a:rPr lang="en-GB" b="1" baseline="0" dirty="0" smtClean="0"/>
              <a:t>Partition</a:t>
            </a:r>
            <a:r>
              <a:rPr lang="en-GB" baseline="0" dirty="0" smtClean="0"/>
              <a:t> </a:t>
            </a:r>
            <a:r>
              <a:rPr lang="en-GB" b="1" baseline="0" dirty="0" smtClean="0"/>
              <a:t>Tolerance</a:t>
            </a:r>
            <a:r>
              <a:rPr lang="en-GB" baseline="0" dirty="0" smtClean="0"/>
              <a:t> – if one or more node fails the system still works and becomes consistent when the system comes online</a:t>
            </a:r>
          </a:p>
          <a:p>
            <a:endParaRPr lang="en-GB" baseline="0" dirty="0" smtClean="0"/>
          </a:p>
          <a:p>
            <a:r>
              <a:rPr lang="en-GB" baseline="0" dirty="0" smtClean="0"/>
              <a:t>If you drop the consistency guarantee and accept that things will become ‘eventually consistent’ then you can start building highly scalable systems using an architectural approach known as BASE:</a:t>
            </a:r>
          </a:p>
          <a:p>
            <a:r>
              <a:rPr lang="en-GB" b="1" baseline="0" dirty="0" smtClean="0"/>
              <a:t>Basically Available </a:t>
            </a:r>
            <a:r>
              <a:rPr lang="en-GB" baseline="0" dirty="0" smtClean="0"/>
              <a:t>– system seems to work all the time</a:t>
            </a:r>
          </a:p>
          <a:p>
            <a:r>
              <a:rPr lang="en-GB" b="1" baseline="0" dirty="0" smtClean="0"/>
              <a:t>Soft State </a:t>
            </a:r>
            <a:r>
              <a:rPr lang="en-GB" baseline="0" dirty="0" smtClean="0"/>
              <a:t>– the state doesn’t have to be consistent all the time</a:t>
            </a:r>
          </a:p>
          <a:p>
            <a:r>
              <a:rPr lang="en-GB" b="1" baseline="0" dirty="0" smtClean="0"/>
              <a:t>Eventually Consistent </a:t>
            </a:r>
            <a:r>
              <a:rPr lang="en-GB" baseline="0" dirty="0" smtClean="0"/>
              <a:t>– becomes consistent at some later time</a:t>
            </a:r>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72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a:t>
            </a:r>
            <a:r>
              <a:rPr lang="en-GB" baseline="0" dirty="0" smtClean="0"/>
              <a:t> lastly, I’d like to make a honorary mention of a new product from Google that’s likely going to be a complete and utter game changer for the analytics industry.</a:t>
            </a:r>
          </a:p>
          <a:p>
            <a:endParaRPr lang="en-GB" baseline="0" dirty="0" smtClean="0"/>
          </a:p>
          <a:p>
            <a:r>
              <a:rPr lang="en-GB" baseline="0" dirty="0" smtClean="0"/>
              <a:t>With </a:t>
            </a:r>
            <a:r>
              <a:rPr lang="en-GB" baseline="0" dirty="0" err="1" smtClean="0"/>
              <a:t>BigQuery</a:t>
            </a:r>
            <a:r>
              <a:rPr lang="en-GB" baseline="0" dirty="0" smtClean="0"/>
              <a:t>, you can easily load billions of rows of data from Google Cloud Storage in CSV format and start running ad-hoc analysis over them in seconds.</a:t>
            </a:r>
          </a:p>
          <a:p>
            <a:endParaRPr lang="en-GB" baseline="0" dirty="0" smtClean="0"/>
          </a:p>
          <a:p>
            <a:r>
              <a:rPr lang="en-GB" baseline="0" dirty="0" smtClean="0"/>
              <a:t>To make queries against data table in </a:t>
            </a:r>
            <a:r>
              <a:rPr lang="en-GB" baseline="0" dirty="0" err="1" smtClean="0"/>
              <a:t>BigQuery</a:t>
            </a:r>
            <a:r>
              <a:rPr lang="en-GB" baseline="0" dirty="0" smtClean="0"/>
              <a:t>, you can use a SQL-like syntax  and output the summary data to a Google spreadsheet directly. In fact, you can write your queries in ‘app script’ and trigger them directly from the Google spreadsheet as you would a macro in Excel!</a:t>
            </a:r>
          </a:p>
          <a:p>
            <a:endParaRPr lang="en-GB" baseline="0" dirty="0" smtClean="0"/>
          </a:p>
          <a:p>
            <a:r>
              <a:rPr lang="en-GB" baseline="0" dirty="0" smtClean="0"/>
              <a:t>There is also a Predication API which makes analysing your data to give predication a snip!</a:t>
            </a:r>
          </a:p>
          <a:p>
            <a:endParaRPr lang="en-GB" baseline="0" dirty="0" smtClean="0"/>
          </a:p>
          <a:p>
            <a:r>
              <a:rPr lang="en-GB" baseline="0" dirty="0" smtClean="0"/>
              <a:t>However, it’s still early days and there are a lot of limitations on table joins. And you need to remember that </a:t>
            </a:r>
            <a:r>
              <a:rPr lang="en-GB" baseline="0" dirty="0" err="1" smtClean="0"/>
              <a:t>BigQuery</a:t>
            </a:r>
            <a:r>
              <a:rPr lang="en-GB" baseline="0" dirty="0" smtClean="0"/>
              <a:t> is NOT a database system, it doesn’t support table indexes or other database management features. But it’s a great tool for running analysis on vast amounts of data at a great speed.</a:t>
            </a:r>
          </a:p>
        </p:txBody>
      </p:sp>
      <p:sp>
        <p:nvSpPr>
          <p:cNvPr id="4" name="Slide Number Placeholder 3"/>
          <p:cNvSpPr>
            <a:spLocks noGrp="1"/>
          </p:cNvSpPr>
          <p:nvPr>
            <p:ph type="sldNum" sz="quarter" idx="10"/>
          </p:nvPr>
        </p:nvSpPr>
        <p:spPr/>
        <p:txBody>
          <a:bodyPr/>
          <a:lstStyle/>
          <a:p>
            <a:fld id="{6D0DE256-20AF-4C9D-9DC8-3164EDA27844}" type="slidenum">
              <a:rPr lang="en-GB" smtClean="0"/>
              <a:pPr/>
              <a:t>80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5 </a:t>
            </a:r>
            <a:r>
              <a:rPr lang="en-GB" dirty="0" err="1" smtClean="0"/>
              <a:t>exabytes</a:t>
            </a:r>
            <a:r>
              <a:rPr lang="en-GB" dirty="0" smtClean="0"/>
              <a:t> of data from the dawn of civilization to 2003. Now we</a:t>
            </a:r>
            <a:r>
              <a:rPr lang="en-GB" baseline="0" dirty="0" smtClean="0"/>
              <a:t> generate that much data every 2 days.</a:t>
            </a:r>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The challenge facing many developers operating within the web/social space is how to cope with ever increasing volumes of data, and that challenge is commonly referred to as ‘Big Data’. Given that the size of the digital universe is predicated to continue to grow exponentially for the foreseeable future, life is not </a:t>
            </a:r>
            <a:r>
              <a:rPr lang="en-GB" baseline="0" dirty="0" err="1" smtClean="0"/>
              <a:t>gonna</a:t>
            </a:r>
            <a:r>
              <a:rPr lang="en-GB" baseline="0" dirty="0" smtClean="0"/>
              <a:t> get easier for us developers anytime soon!</a:t>
            </a:r>
          </a:p>
        </p:txBody>
      </p:sp>
      <p:sp>
        <p:nvSpPr>
          <p:cNvPr id="4" name="Slide Number Placeholder 3"/>
          <p:cNvSpPr>
            <a:spLocks noGrp="1"/>
          </p:cNvSpPr>
          <p:nvPr>
            <p:ph type="sldNum" sz="quarter" idx="10"/>
          </p:nvPr>
        </p:nvSpPr>
        <p:spPr/>
        <p:txBody>
          <a:bodyPr/>
          <a:lstStyle/>
          <a:p>
            <a:fld id="{6D0DE256-20AF-4C9D-9DC8-3164EDA27844}"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Just</a:t>
            </a:r>
            <a:r>
              <a:rPr lang="en-GB" baseline="0" dirty="0" smtClean="0"/>
              <a:t> how big does your data have to be for it to be considered a ‘Big Data’? Understandably, it is a moving target, but generally speaking, when you cross over the terabyte threshold you’re starting to step into the ‘Big Data’ zone of pain.</a:t>
            </a:r>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how exactly do</a:t>
            </a:r>
            <a:r>
              <a:rPr lang="en-GB" baseline="0" dirty="0" smtClean="0"/>
              <a:t> we tame the beast that is ‘Big Data’?</a:t>
            </a:r>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traditional wisdom says</a:t>
            </a:r>
            <a:r>
              <a:rPr lang="en-GB" baseline="0" dirty="0" smtClean="0"/>
              <a:t> that we should get bigger servers! And sure, it’ll work, to some extent, but it’ll cost you! In fact, the further up the food chain you go, the less value you get for your money as the cost of the hardware goes up exponentially.</a:t>
            </a:r>
          </a:p>
        </p:txBody>
      </p:sp>
      <p:sp>
        <p:nvSpPr>
          <p:cNvPr id="4" name="Slide Number Placeholder 3"/>
          <p:cNvSpPr>
            <a:spLocks noGrp="1"/>
          </p:cNvSpPr>
          <p:nvPr>
            <p:ph type="sldNum" sz="quarter" idx="10"/>
          </p:nvPr>
        </p:nvSpPr>
        <p:spPr/>
        <p:txBody>
          <a:bodyPr/>
          <a:lstStyle/>
          <a:p>
            <a:fld id="{6D0DE256-20AF-4C9D-9DC8-3164EDA27844}"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 consider scaling purely</a:t>
            </a:r>
            <a:r>
              <a:rPr lang="en-GB" baseline="0" dirty="0" smtClean="0"/>
              <a:t> as a function of cost, then if you can keep your cost under control and make sure that it increases proportionally to the increases in scale then it’s happy days all around! You’re happy, your boss is happy, marketing’s happy, and the shareholders are happy.</a:t>
            </a:r>
          </a:p>
          <a:p>
            <a:endParaRPr lang="en-GB" baseline="0" dirty="0" smtClean="0"/>
          </a:p>
          <a:p>
            <a:r>
              <a:rPr lang="en-GB" baseline="0" dirty="0" smtClean="0"/>
              <a:t>On the other hand, if you choose to fight big data with big hardware, then your cost to scale ratio is likely to clime significantly, leaving you out of pocket. And when everyone decides to play that game, it’ll undoubtedly make some people very happy...</a:t>
            </a:r>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 unless</a:t>
            </a:r>
            <a:r>
              <a:rPr lang="en-GB" baseline="0" dirty="0" smtClean="0"/>
              <a:t> you’re in the business of selling expensive hardware to developers you’re probably not the one laughing...</a:t>
            </a:r>
          </a:p>
          <a:p>
            <a:endParaRPr lang="en-GB" baseline="0" dirty="0" smtClean="0"/>
          </a:p>
          <a:p>
            <a:r>
              <a:rPr lang="en-GB" baseline="0" dirty="0" smtClean="0"/>
              <a:t>And since most of that hardware investment is made up-front, as a company, possibly a start up, you’ll be taking on a significant risk and god forbid if things don’t pan out for you...</a:t>
            </a:r>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2000, Eric Brewer</a:t>
            </a:r>
            <a:r>
              <a:rPr lang="en-GB" baseline="0" dirty="0" smtClean="0"/>
              <a:t> gave a</a:t>
            </a:r>
            <a:r>
              <a:rPr lang="en-GB" dirty="0" smtClean="0"/>
              <a:t> keynote speech at</a:t>
            </a:r>
            <a:r>
              <a:rPr lang="en-GB" baseline="0" dirty="0" smtClean="0"/>
              <a:t> the ACM Symposium on the Principles of Distributed Computing, in which he said that as applications become more web-based we should stop worrying about data consistency, because if we want high availability in these new distributed applications, then guaranteed consistency of data is something we cannot have.</a:t>
            </a:r>
          </a:p>
          <a:p>
            <a:endParaRPr lang="en-GB" baseline="0" dirty="0" smtClean="0"/>
          </a:p>
          <a:p>
            <a:r>
              <a:rPr lang="en-GB" baseline="0" dirty="0" smtClean="0"/>
              <a:t>There are three core systemic requirements that exists in a special relationship when it comes to designing and deploying applications in a distributed environment – </a:t>
            </a:r>
            <a:r>
              <a:rPr lang="en-GB" b="1" baseline="0" dirty="0" smtClean="0"/>
              <a:t>Consistency</a:t>
            </a:r>
            <a:r>
              <a:rPr lang="en-GB" baseline="0" dirty="0" smtClean="0"/>
              <a:t>, </a:t>
            </a:r>
            <a:r>
              <a:rPr lang="en-GB" b="1" baseline="0" dirty="0" smtClean="0"/>
              <a:t>Availability </a:t>
            </a:r>
            <a:r>
              <a:rPr lang="en-GB" baseline="0" dirty="0" smtClean="0"/>
              <a:t>and </a:t>
            </a:r>
            <a:r>
              <a:rPr lang="en-GB" b="1" baseline="0" dirty="0" smtClean="0"/>
              <a:t>Partition Tolerance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6D0DE256-20AF-4C9D-9DC8-3164EDA27844}"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8546" name="Picture 2" descr="http://www.istartedsomething.com/wp-content/uploads/2007/10/darkaurora.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strips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95E41CB9-D92F-471A-99AC-40ED9598F0DA}" type="datetimeFigureOut">
              <a:rPr lang="en-GB" smtClean="0"/>
              <a:pPr/>
              <a:t>11/03/2012</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4CBC38F-34C4-4155-B788-CDA1BBCCA99A}" type="slidenum">
              <a:rPr lang="en-GB" smtClean="0"/>
              <a:pPr/>
              <a:t>‹#›</a:t>
            </a:fld>
            <a:endParaRPr lang="en-GB" dirty="0"/>
          </a:p>
        </p:txBody>
      </p:sp>
      <p:sp>
        <p:nvSpPr>
          <p:cNvPr id="6" name="Title 1"/>
          <p:cNvSpPr>
            <a:spLocks noGrp="1"/>
          </p:cNvSpPr>
          <p:nvPr>
            <p:ph type="title" hasCustomPrompt="1"/>
          </p:nvPr>
        </p:nvSpPr>
        <p:spPr>
          <a:xfrm>
            <a:off x="333487" y="311972"/>
            <a:ext cx="8358692" cy="1105666"/>
          </a:xfrm>
          <a:prstGeom prst="rect">
            <a:avLst/>
          </a:prstGeom>
        </p:spPr>
        <p:txBody>
          <a:bodyPr>
            <a:normAutofit/>
          </a:bodyPr>
          <a:lstStyle>
            <a:lvl1pPr>
              <a:defRPr sz="6000" b="1">
                <a:solidFill>
                  <a:schemeClr val="bg1"/>
                </a:solidFill>
                <a:latin typeface="+mn-lt"/>
              </a:defRPr>
            </a:lvl1pPr>
          </a:lstStyle>
          <a:p>
            <a:r>
              <a:rPr lang="en-US" dirty="0" smtClean="0"/>
              <a:t>Master title</a:t>
            </a:r>
            <a:endParaRPr lang="en-GB" dirty="0"/>
          </a:p>
        </p:txBody>
      </p:sp>
    </p:spTree>
  </p:cSld>
  <p:clrMapOvr>
    <a:masterClrMapping/>
  </p:clrMapOvr>
  <p:transition spd="med">
    <p:strips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245" y="322728"/>
            <a:ext cx="8353313" cy="1084151"/>
          </a:xfrm>
          <a:prstGeom prst="rect">
            <a:avLst/>
          </a:prstGeom>
        </p:spPr>
        <p:txBody>
          <a:bodyPr>
            <a:normAutofit/>
          </a:bodyPr>
          <a:lstStyle>
            <a:lvl1pPr>
              <a:defRPr sz="6000" b="1">
                <a:solidFill>
                  <a:schemeClr val="bg1"/>
                </a:solidFill>
                <a:latin typeface="+mn-lt"/>
              </a:defRPr>
            </a:lvl1pPr>
          </a:lstStyle>
          <a:p>
            <a:r>
              <a:rPr lang="en-US" dirty="0" smtClean="0"/>
              <a:t>Master title</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E41CB9-D92F-471A-99AC-40ED9598F0DA}" type="datetimeFigureOut">
              <a:rPr lang="en-GB" smtClean="0"/>
              <a:pPr/>
              <a:t>11/03/2012</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4CBC38F-34C4-4155-B788-CDA1BBCCA99A}" type="slidenum">
              <a:rPr lang="en-GB" smtClean="0"/>
              <a:pPr/>
              <a:t>‹#›</a:t>
            </a:fld>
            <a:endParaRPr lang="en-GB" dirty="0"/>
          </a:p>
        </p:txBody>
      </p:sp>
      <p:sp>
        <p:nvSpPr>
          <p:cNvPr id="6" name="Text Placeholder 2"/>
          <p:cNvSpPr>
            <a:spLocks noGrp="1"/>
          </p:cNvSpPr>
          <p:nvPr>
            <p:ph type="body" idx="1" hasCustomPrompt="1"/>
          </p:nvPr>
        </p:nvSpPr>
        <p:spPr>
          <a:xfrm>
            <a:off x="344775" y="1535113"/>
            <a:ext cx="4040188" cy="639762"/>
          </a:xfrm>
          <a:prstGeom prst="rect">
            <a:avLst/>
          </a:prstGeom>
        </p:spPr>
        <p:txBody>
          <a:bodyPr anchor="b">
            <a:noAutofit/>
          </a:bodyPr>
          <a:lstStyle>
            <a:lvl1pPr marL="0" indent="0">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7" name="Content Placeholder 3"/>
          <p:cNvSpPr>
            <a:spLocks noGrp="1"/>
          </p:cNvSpPr>
          <p:nvPr>
            <p:ph sz="half" idx="2"/>
          </p:nvPr>
        </p:nvSpPr>
        <p:spPr>
          <a:xfrm>
            <a:off x="344775" y="2174875"/>
            <a:ext cx="4040188" cy="3633814"/>
          </a:xfrm>
          <a:prstGeom prst="rect">
            <a:avLst/>
          </a:prstGeom>
        </p:spPr>
        <p:txBody>
          <a:bodyPr/>
          <a:lstStyle>
            <a:lvl1pPr>
              <a:lnSpc>
                <a:spcPct val="100000"/>
              </a:lnSpc>
              <a:defRPr sz="26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9" name="Content Placeholder 5"/>
          <p:cNvSpPr>
            <a:spLocks noGrp="1"/>
          </p:cNvSpPr>
          <p:nvPr>
            <p:ph sz="quarter" idx="4"/>
          </p:nvPr>
        </p:nvSpPr>
        <p:spPr>
          <a:xfrm>
            <a:off x="4645025" y="2174875"/>
            <a:ext cx="4041775" cy="3633814"/>
          </a:xfrm>
          <a:prstGeom prst="rect">
            <a:avLst/>
          </a:prstGeom>
        </p:spPr>
        <p:txBody>
          <a:bodyPr/>
          <a:lstStyle>
            <a:lvl1pPr>
              <a:lnSpc>
                <a:spcPct val="100000"/>
              </a:lnSpc>
              <a:defRPr sz="26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strips dir="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E41CB9-D92F-471A-99AC-40ED9598F0DA}" type="datetimeFigureOut">
              <a:rPr lang="en-GB" smtClean="0"/>
              <a:pPr/>
              <a:t>11/03/2012</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4CBC38F-34C4-4155-B788-CDA1BBCCA99A}" type="slidenum">
              <a:rPr lang="en-GB" smtClean="0"/>
              <a:pPr/>
              <a:t>‹#›</a:t>
            </a:fld>
            <a:endParaRPr lang="en-GB" dirty="0"/>
          </a:p>
        </p:txBody>
      </p:sp>
    </p:spTree>
  </p:cSld>
  <p:clrMapOvr>
    <a:masterClrMapping/>
  </p:clrMapOvr>
  <p:transition spd="med">
    <p:strips dir="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srcRect/>
          <a:stretch>
            <a:fillRect/>
          </a:stretch>
        </p:blipFill>
        <p:spPr bwMode="auto">
          <a:xfrm>
            <a:off x="-1" y="0"/>
            <a:ext cx="9140969" cy="6858000"/>
          </a:xfrm>
          <a:prstGeom prst="rect">
            <a:avLst/>
          </a:prstGeom>
          <a:noFill/>
          <a:ln w="9525">
            <a:noFill/>
            <a:miter lim="800000"/>
            <a:headEnd/>
            <a:tailEnd/>
          </a:ln>
        </p:spPr>
      </p:pic>
      <p:sp>
        <p:nvSpPr>
          <p:cNvPr id="6" name="Content Placeholder 2"/>
          <p:cNvSpPr>
            <a:spLocks noGrp="1"/>
          </p:cNvSpPr>
          <p:nvPr>
            <p:ph idx="1" hasCustomPrompt="1"/>
          </p:nvPr>
        </p:nvSpPr>
        <p:spPr>
          <a:xfrm>
            <a:off x="4067174" y="4343400"/>
            <a:ext cx="5076825" cy="1714500"/>
          </a:xfrm>
          <a:prstGeom prst="rect">
            <a:avLst/>
          </a:prstGeom>
        </p:spPr>
        <p:txBody>
          <a:bodyPr>
            <a:noAutofit/>
          </a:bodyPr>
          <a:lstStyle>
            <a:lvl1pPr marL="432000">
              <a:lnSpc>
                <a:spcPct val="150000"/>
              </a:lnSpc>
              <a:buNone/>
              <a:defRPr sz="4400" b="1" baseline="0">
                <a:solidFill>
                  <a:schemeClr val="tx1">
                    <a:lumMod val="75000"/>
                    <a:lumOff val="25000"/>
                  </a:schemeClr>
                </a:solidFill>
                <a:latin typeface="Segoe Print" pitchFamily="2" charset="0"/>
                <a:cs typeface="Calibri" pitchFamily="34" charset="0"/>
              </a:defRPr>
            </a:lvl1pPr>
            <a:lvl2pPr>
              <a:lnSpc>
                <a:spcPct val="150000"/>
              </a:lnSpc>
              <a:defRPr sz="3200">
                <a:solidFill>
                  <a:schemeClr val="bg1"/>
                </a:solidFill>
                <a:latin typeface="Calibri" pitchFamily="34" charset="0"/>
                <a:cs typeface="Calibri" pitchFamily="34" charset="0"/>
              </a:defRPr>
            </a:lvl2pPr>
            <a:lvl3pPr>
              <a:lnSpc>
                <a:spcPct val="150000"/>
              </a:lnSpc>
              <a:defRPr sz="2800">
                <a:solidFill>
                  <a:schemeClr val="bg1"/>
                </a:solidFill>
                <a:latin typeface="Calibri" pitchFamily="34" charset="0"/>
                <a:cs typeface="Calibri" pitchFamily="34" charset="0"/>
              </a:defRPr>
            </a:lvl3pPr>
            <a:lvl4pPr>
              <a:lnSpc>
                <a:spcPct val="150000"/>
              </a:lnSpc>
              <a:defRPr sz="2400">
                <a:solidFill>
                  <a:schemeClr val="bg1"/>
                </a:solidFill>
                <a:latin typeface="Calibri" pitchFamily="34" charset="0"/>
                <a:cs typeface="Calibri" pitchFamily="34" charset="0"/>
              </a:defRPr>
            </a:lvl4pPr>
            <a:lvl5pPr>
              <a:lnSpc>
                <a:spcPct val="150000"/>
              </a:lnSpc>
              <a:defRPr sz="2400">
                <a:solidFill>
                  <a:schemeClr val="bg1"/>
                </a:solidFill>
                <a:latin typeface="Calibri" pitchFamily="34" charset="0"/>
                <a:cs typeface="Calibri" pitchFamily="34" charset="0"/>
              </a:defRPr>
            </a:lvl5pPr>
          </a:lstStyle>
          <a:p>
            <a:pPr lvl="0"/>
            <a:r>
              <a:rPr lang="en-US" dirty="0" smtClean="0"/>
              <a:t>Click to edit Demo title</a:t>
            </a:r>
            <a:endParaRPr lang="en-GB" dirty="0"/>
          </a:p>
        </p:txBody>
      </p:sp>
      <p:sp>
        <p:nvSpPr>
          <p:cNvPr id="4" name="TextBox 3"/>
          <p:cNvSpPr txBox="1"/>
          <p:nvPr userDrawn="1"/>
        </p:nvSpPr>
        <p:spPr>
          <a:xfrm>
            <a:off x="7613325" y="6581001"/>
            <a:ext cx="1530675" cy="276999"/>
          </a:xfrm>
          <a:prstGeom prst="rect">
            <a:avLst/>
          </a:prstGeom>
          <a:noFill/>
        </p:spPr>
        <p:txBody>
          <a:bodyPr wrap="none" rtlCol="0">
            <a:spAutoFit/>
          </a:bodyPr>
          <a:lstStyle/>
          <a:p>
            <a:r>
              <a:rPr lang="en-GB" sz="1200" dirty="0" smtClean="0"/>
              <a:t>Image by Mike Rohde</a:t>
            </a:r>
            <a:endParaRPr lang="en-GB" sz="1200" dirty="0"/>
          </a:p>
        </p:txBody>
      </p:sp>
    </p:spTree>
  </p:cSld>
  <p:clrMapOvr>
    <a:masterClrMapping/>
  </p:clrMapOvr>
  <p:transition spd="med">
    <p:strips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noAutofit/>
          </a:bodyPr>
          <a:lstStyle>
            <a:lvl1pPr algn="l">
              <a:defRPr sz="6600" b="1" cap="all">
                <a:solidFill>
                  <a:schemeClr val="tx1"/>
                </a:solidFill>
                <a:latin typeface="+mn-lt"/>
              </a:defRPr>
            </a:lvl1pPr>
          </a:lstStyle>
          <a:p>
            <a:r>
              <a:rPr lang="en-US" dirty="0" smtClean="0"/>
              <a:t>Master title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normAutofit/>
          </a:bodyPr>
          <a:lstStyle>
            <a:lvl1pPr marL="0" indent="0">
              <a:buNone/>
              <a:defRPr sz="28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41CB9-D92F-471A-99AC-40ED9598F0DA}" type="datetimeFigureOut">
              <a:rPr lang="en-GB" smtClean="0"/>
              <a:pPr/>
              <a:t>11/03/2012</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4CBC38F-34C4-4155-B788-CDA1BBCCA99A}" type="slidenum">
              <a:rPr lang="en-GB" smtClean="0"/>
              <a:pPr/>
              <a:t>‹#›</a:t>
            </a:fld>
            <a:endParaRPr lang="en-GB" dirty="0"/>
          </a:p>
        </p:txBody>
      </p:sp>
    </p:spTree>
  </p:cSld>
  <p:clrMapOvr>
    <a:masterClrMapping/>
  </p:clrMapOvr>
  <p:transition spd="med">
    <p:strips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3487" y="311972"/>
            <a:ext cx="8358692" cy="1105666"/>
          </a:xfrm>
          <a:prstGeom prst="rect">
            <a:avLst/>
          </a:prstGeom>
        </p:spPr>
        <p:txBody>
          <a:bodyPr>
            <a:normAutofit/>
          </a:bodyPr>
          <a:lstStyle>
            <a:lvl1pPr>
              <a:defRPr sz="6000" b="1">
                <a:latin typeface="+mn-lt"/>
              </a:defRPr>
            </a:lvl1pPr>
          </a:lstStyle>
          <a:p>
            <a:r>
              <a:rPr lang="en-US" dirty="0" smtClean="0"/>
              <a:t>Master title</a:t>
            </a:r>
            <a:endParaRPr lang="en-GB" dirty="0"/>
          </a:p>
        </p:txBody>
      </p:sp>
      <p:sp>
        <p:nvSpPr>
          <p:cNvPr id="3" name="Content Placeholder 2"/>
          <p:cNvSpPr>
            <a:spLocks noGrp="1"/>
          </p:cNvSpPr>
          <p:nvPr>
            <p:ph idx="1"/>
          </p:nvPr>
        </p:nvSpPr>
        <p:spPr>
          <a:xfrm>
            <a:off x="344245" y="1600200"/>
            <a:ext cx="8337176" cy="4165899"/>
          </a:xfrm>
          <a:prstGeom prst="rect">
            <a:avLst/>
          </a:prstGeom>
        </p:spPr>
        <p:txBody>
          <a:bodyPr>
            <a:normAutofit/>
          </a:bodyPr>
          <a:lstStyle>
            <a:lvl1pPr marL="432000">
              <a:lnSpc>
                <a:spcPct val="150000"/>
              </a:lnSpc>
              <a:defRPr sz="3600">
                <a:latin typeface="Calibri" pitchFamily="34" charset="0"/>
                <a:cs typeface="Calibri" pitchFamily="34" charset="0"/>
              </a:defRPr>
            </a:lvl1pPr>
            <a:lvl2pPr>
              <a:lnSpc>
                <a:spcPct val="150000"/>
              </a:lnSpc>
              <a:defRPr sz="3200">
                <a:latin typeface="Calibri" pitchFamily="34" charset="0"/>
                <a:cs typeface="Calibri" pitchFamily="34" charset="0"/>
              </a:defRPr>
            </a:lvl2pPr>
            <a:lvl3pPr>
              <a:lnSpc>
                <a:spcPct val="150000"/>
              </a:lnSpc>
              <a:defRPr sz="2800">
                <a:latin typeface="Calibri" pitchFamily="34" charset="0"/>
                <a:cs typeface="Calibri" pitchFamily="34" charset="0"/>
              </a:defRPr>
            </a:lvl3pPr>
            <a:lvl4pPr>
              <a:lnSpc>
                <a:spcPct val="150000"/>
              </a:lnSpc>
              <a:defRPr sz="2400">
                <a:latin typeface="Calibri" pitchFamily="34" charset="0"/>
                <a:cs typeface="Calibri" pitchFamily="34" charset="0"/>
              </a:defRPr>
            </a:lvl4pPr>
            <a:lvl5pPr>
              <a:lnSpc>
                <a:spcPct val="150000"/>
              </a:lnSpc>
              <a:defRPr sz="240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41CB9-D92F-471A-99AC-40ED9598F0DA}" type="datetimeFigureOut">
              <a:rPr lang="en-GB" smtClean="0"/>
              <a:pPr/>
              <a:t>11/03/2012</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4CBC38F-34C4-4155-B788-CDA1BBCCA99A}" type="slidenum">
              <a:rPr lang="en-GB" smtClean="0"/>
              <a:pPr/>
              <a:t>‹#›</a:t>
            </a:fld>
            <a:endParaRPr lang="en-GB" dirty="0"/>
          </a:p>
        </p:txBody>
      </p:sp>
    </p:spTree>
  </p:cSld>
  <p:clrMapOvr>
    <a:masterClrMapping/>
  </p:clrMapOvr>
  <p:transition spd="med">
    <p:strips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245" y="322728"/>
            <a:ext cx="8353313" cy="1084151"/>
          </a:xfrm>
          <a:prstGeom prst="rect">
            <a:avLst/>
          </a:prstGeom>
        </p:spPr>
        <p:txBody>
          <a:bodyPr>
            <a:normAutofit/>
          </a:bodyPr>
          <a:lstStyle>
            <a:lvl1pPr>
              <a:defRPr sz="6000" b="1">
                <a:latin typeface="+mn-lt"/>
              </a:defRPr>
            </a:lvl1pPr>
          </a:lstStyle>
          <a:p>
            <a:r>
              <a:rPr lang="en-US" dirty="0" smtClean="0"/>
              <a:t>Master title</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E41CB9-D92F-471A-99AC-40ED9598F0DA}" type="datetimeFigureOut">
              <a:rPr lang="en-GB" smtClean="0"/>
              <a:pPr/>
              <a:t>11/03/2012</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4CBC38F-34C4-4155-B788-CDA1BBCCA99A}" type="slidenum">
              <a:rPr lang="en-GB" smtClean="0"/>
              <a:pPr/>
              <a:t>‹#›</a:t>
            </a:fld>
            <a:endParaRPr lang="en-GB" dirty="0"/>
          </a:p>
        </p:txBody>
      </p:sp>
    </p:spTree>
  </p:cSld>
  <p:clrMapOvr>
    <a:masterClrMapping/>
  </p:clrMapOvr>
  <p:transition spd="med">
    <p:strips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245" y="322728"/>
            <a:ext cx="8353313" cy="1084151"/>
          </a:xfrm>
          <a:prstGeom prst="rect">
            <a:avLst/>
          </a:prstGeom>
        </p:spPr>
        <p:txBody>
          <a:bodyPr>
            <a:normAutofit/>
          </a:bodyPr>
          <a:lstStyle>
            <a:lvl1pPr>
              <a:defRPr sz="6000" b="1">
                <a:latin typeface="+mn-lt"/>
              </a:defRPr>
            </a:lvl1pPr>
          </a:lstStyle>
          <a:p>
            <a:r>
              <a:rPr lang="en-US" dirty="0" smtClean="0"/>
              <a:t>Master title</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E41CB9-D92F-471A-99AC-40ED9598F0DA}" type="datetimeFigureOut">
              <a:rPr lang="en-GB" smtClean="0"/>
              <a:pPr/>
              <a:t>11/03/2012</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4CBC38F-34C4-4155-B788-CDA1BBCCA99A}" type="slidenum">
              <a:rPr lang="en-GB" smtClean="0"/>
              <a:pPr/>
              <a:t>‹#›</a:t>
            </a:fld>
            <a:endParaRPr lang="en-GB" dirty="0"/>
          </a:p>
        </p:txBody>
      </p:sp>
      <p:sp>
        <p:nvSpPr>
          <p:cNvPr id="6" name="Text Placeholder 2"/>
          <p:cNvSpPr>
            <a:spLocks noGrp="1"/>
          </p:cNvSpPr>
          <p:nvPr>
            <p:ph type="body" idx="1" hasCustomPrompt="1"/>
          </p:nvPr>
        </p:nvSpPr>
        <p:spPr>
          <a:xfrm>
            <a:off x="344775" y="1535113"/>
            <a:ext cx="4040188" cy="639762"/>
          </a:xfrm>
          <a:prstGeom prst="rect">
            <a:avLst/>
          </a:prstGeo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7" name="Content Placeholder 3"/>
          <p:cNvSpPr>
            <a:spLocks noGrp="1"/>
          </p:cNvSpPr>
          <p:nvPr>
            <p:ph sz="half" idx="2"/>
          </p:nvPr>
        </p:nvSpPr>
        <p:spPr>
          <a:xfrm>
            <a:off x="344775" y="2174875"/>
            <a:ext cx="4040188" cy="3633814"/>
          </a:xfrm>
          <a:prstGeom prst="rect">
            <a:avLst/>
          </a:prstGeom>
        </p:spPr>
        <p:txBody>
          <a:bodyPr/>
          <a:lstStyle>
            <a:lvl1pPr>
              <a:lnSpc>
                <a:spcPct val="100000"/>
              </a:lnSpc>
              <a:defRPr sz="2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4"/>
          <p:cNvSpPr>
            <a:spLocks noGrp="1"/>
          </p:cNvSpPr>
          <p:nvPr>
            <p:ph type="body" sz="quarter" idx="3" hasCustomPrompt="1"/>
          </p:nvPr>
        </p:nvSpPr>
        <p:spPr>
          <a:xfrm>
            <a:off x="4645025" y="1535113"/>
            <a:ext cx="4041775" cy="639762"/>
          </a:xfrm>
          <a:prstGeom prst="rect">
            <a:avLst/>
          </a:prstGeo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9" name="Content Placeholder 5"/>
          <p:cNvSpPr>
            <a:spLocks noGrp="1"/>
          </p:cNvSpPr>
          <p:nvPr>
            <p:ph sz="quarter" idx="4"/>
          </p:nvPr>
        </p:nvSpPr>
        <p:spPr>
          <a:xfrm>
            <a:off x="4645025" y="2174875"/>
            <a:ext cx="4041775" cy="3633814"/>
          </a:xfrm>
          <a:prstGeom prst="rect">
            <a:avLst/>
          </a:prstGeom>
        </p:spPr>
        <p:txBody>
          <a:bodyPr/>
          <a:lstStyle>
            <a:lvl1pPr>
              <a:lnSpc>
                <a:spcPct val="100000"/>
              </a:lnSpc>
              <a:defRPr sz="2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strips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E41CB9-D92F-471A-99AC-40ED9598F0DA}" type="datetimeFigureOut">
              <a:rPr lang="en-GB" smtClean="0"/>
              <a:pPr/>
              <a:t>11/03/2012</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4CBC38F-34C4-4155-B788-CDA1BBCCA99A}" type="slidenum">
              <a:rPr lang="en-GB" smtClean="0"/>
              <a:pPr/>
              <a:t>‹#›</a:t>
            </a:fld>
            <a:endParaRPr lang="en-GB" dirty="0"/>
          </a:p>
        </p:txBody>
      </p:sp>
    </p:spTree>
  </p:cSld>
  <p:clrMapOvr>
    <a:masterClrMapping/>
  </p:clrMapOvr>
  <p:transition spd="med">
    <p:strips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E41CB9-D92F-471A-99AC-40ED9598F0DA}" type="datetimeFigureOut">
              <a:rPr lang="en-GB" smtClean="0"/>
              <a:pPr/>
              <a:t>11/03/2012</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4CBC38F-34C4-4155-B788-CDA1BBCCA99A}" type="slidenum">
              <a:rPr lang="en-GB" smtClean="0"/>
              <a:pPr/>
              <a:t>‹#›</a:t>
            </a:fld>
            <a:endParaRPr lang="en-GB" dirty="0"/>
          </a:p>
        </p:txBody>
      </p:sp>
    </p:spTree>
  </p:cSld>
  <p:clrMapOvr>
    <a:masterClrMapping/>
  </p:clrMapOvr>
  <p:transition spd="med">
    <p:strips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noAutofit/>
          </a:bodyPr>
          <a:lstStyle>
            <a:lvl1pPr algn="l">
              <a:defRPr sz="6600" b="1" cap="all">
                <a:solidFill>
                  <a:schemeClr val="bg1"/>
                </a:solidFill>
                <a:latin typeface="+mn-lt"/>
              </a:defRPr>
            </a:lvl1pPr>
          </a:lstStyle>
          <a:p>
            <a:r>
              <a:rPr lang="en-US" dirty="0" smtClean="0"/>
              <a:t>Master title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E41CB9-D92F-471A-99AC-40ED9598F0DA}" type="datetimeFigureOut">
              <a:rPr lang="en-GB" smtClean="0"/>
              <a:pPr/>
              <a:t>11/03/2012</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4CBC38F-34C4-4155-B788-CDA1BBCCA99A}" type="slidenum">
              <a:rPr lang="en-GB" smtClean="0"/>
              <a:pPr/>
              <a:t>‹#›</a:t>
            </a:fld>
            <a:endParaRPr lang="en-GB" dirty="0"/>
          </a:p>
        </p:txBody>
      </p:sp>
    </p:spTree>
  </p:cSld>
  <p:clrMapOvr>
    <a:masterClrMapping/>
  </p:clrMapOvr>
  <p:transition spd="med">
    <p:strips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3487" y="311972"/>
            <a:ext cx="8358692" cy="1105666"/>
          </a:xfrm>
          <a:prstGeom prst="rect">
            <a:avLst/>
          </a:prstGeom>
        </p:spPr>
        <p:txBody>
          <a:bodyPr>
            <a:normAutofit/>
          </a:bodyPr>
          <a:lstStyle>
            <a:lvl1pPr>
              <a:defRPr sz="6000" b="1">
                <a:solidFill>
                  <a:schemeClr val="bg1"/>
                </a:solidFill>
                <a:latin typeface="+mn-lt"/>
              </a:defRPr>
            </a:lvl1pPr>
          </a:lstStyle>
          <a:p>
            <a:r>
              <a:rPr lang="en-US" dirty="0" smtClean="0"/>
              <a:t>Master title</a:t>
            </a:r>
            <a:endParaRPr lang="en-GB" dirty="0"/>
          </a:p>
        </p:txBody>
      </p:sp>
      <p:sp>
        <p:nvSpPr>
          <p:cNvPr id="3" name="Content Placeholder 2"/>
          <p:cNvSpPr>
            <a:spLocks noGrp="1"/>
          </p:cNvSpPr>
          <p:nvPr>
            <p:ph idx="1"/>
          </p:nvPr>
        </p:nvSpPr>
        <p:spPr>
          <a:xfrm>
            <a:off x="344245" y="1600200"/>
            <a:ext cx="8337176" cy="4165899"/>
          </a:xfrm>
          <a:prstGeom prst="rect">
            <a:avLst/>
          </a:prstGeom>
        </p:spPr>
        <p:txBody>
          <a:bodyPr>
            <a:normAutofit/>
          </a:bodyPr>
          <a:lstStyle>
            <a:lvl1pPr marL="432000">
              <a:lnSpc>
                <a:spcPct val="150000"/>
              </a:lnSpc>
              <a:defRPr sz="3600">
                <a:solidFill>
                  <a:schemeClr val="bg1"/>
                </a:solidFill>
                <a:latin typeface="Calibri" pitchFamily="34" charset="0"/>
                <a:cs typeface="Calibri" pitchFamily="34" charset="0"/>
              </a:defRPr>
            </a:lvl1pPr>
            <a:lvl2pPr>
              <a:lnSpc>
                <a:spcPct val="150000"/>
              </a:lnSpc>
              <a:defRPr sz="3200">
                <a:solidFill>
                  <a:schemeClr val="bg1"/>
                </a:solidFill>
                <a:latin typeface="Calibri" pitchFamily="34" charset="0"/>
                <a:cs typeface="Calibri" pitchFamily="34" charset="0"/>
              </a:defRPr>
            </a:lvl2pPr>
            <a:lvl3pPr>
              <a:lnSpc>
                <a:spcPct val="150000"/>
              </a:lnSpc>
              <a:defRPr sz="2800">
                <a:solidFill>
                  <a:schemeClr val="bg1"/>
                </a:solidFill>
                <a:latin typeface="Calibri" pitchFamily="34" charset="0"/>
                <a:cs typeface="Calibri" pitchFamily="34" charset="0"/>
              </a:defRPr>
            </a:lvl3pPr>
            <a:lvl4pPr>
              <a:lnSpc>
                <a:spcPct val="150000"/>
              </a:lnSpc>
              <a:defRPr sz="2400">
                <a:solidFill>
                  <a:schemeClr val="bg1"/>
                </a:solidFill>
                <a:latin typeface="Calibri" pitchFamily="34" charset="0"/>
                <a:cs typeface="Calibri" pitchFamily="34" charset="0"/>
              </a:defRPr>
            </a:lvl4pPr>
            <a:lvl5pPr>
              <a:lnSpc>
                <a:spcPct val="150000"/>
              </a:lnSpc>
              <a:defRPr sz="2400">
                <a:solidFill>
                  <a:schemeClr val="bg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med">
    <p:strips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5b9b86c1-6b86-43db-9663-ca3f43edc3f2" descr="86C27C9B-ADA5-4A4C-A343-2BA1A5E91BEA@gamesys"/>
          <p:cNvPicPr>
            <a:picLocks noChangeAspect="1" noChangeArrowheads="1"/>
          </p:cNvPicPr>
          <p:nvPr userDrawn="1"/>
        </p:nvPicPr>
        <p:blipFill>
          <a:blip r:embed="rId9" cstate="print"/>
          <a:srcRect/>
          <a:stretch>
            <a:fillRect/>
          </a:stretch>
        </p:blipFill>
        <p:spPr bwMode="auto">
          <a:xfrm>
            <a:off x="0" y="0"/>
            <a:ext cx="9144000" cy="68632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2" r:id="rId1"/>
    <p:sldLayoutId id="2147484534" r:id="rId2"/>
    <p:sldLayoutId id="2147484533" r:id="rId3"/>
    <p:sldLayoutId id="2147484537" r:id="rId4"/>
    <p:sldLayoutId id="2147484555" r:id="rId5"/>
    <p:sldLayoutId id="2147484538" r:id="rId6"/>
    <p:sldLayoutId id="2147484540" r:id="rId7"/>
  </p:sldLayoutIdLst>
  <p:transition spd="med">
    <p:strips dir="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00b7b55c-c027-4902-ab21-fc5effff5922" descr="7B47269B-4315-4F86-88B2-B8151EDE2784@gamesys"/>
          <p:cNvPicPr>
            <a:picLocks noChangeAspect="1" noChangeArrowheads="1"/>
          </p:cNvPicPr>
          <p:nvPr userDrawn="1"/>
        </p:nvPicPr>
        <p:blipFill>
          <a:blip r:embed="rId8" cstate="print"/>
          <a:srcRect/>
          <a:stretch>
            <a:fillRect/>
          </a:stretch>
        </p:blipFill>
        <p:spPr bwMode="auto">
          <a:xfrm>
            <a:off x="0" y="0"/>
            <a:ext cx="9144000" cy="68632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60" r:id="rId1"/>
    <p:sldLayoutId id="2147484559" r:id="rId2"/>
    <p:sldLayoutId id="2147484556" r:id="rId3"/>
    <p:sldLayoutId id="2147484557" r:id="rId4"/>
    <p:sldLayoutId id="2147484558" r:id="rId5"/>
    <p:sldLayoutId id="2147484563" r:id="rId6"/>
  </p:sldLayoutIdLst>
  <p:transition spd="med">
    <p:strips dir="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41CB9-D92F-471A-99AC-40ED9598F0DA}" type="datetimeFigureOut">
              <a:rPr lang="en-GB" smtClean="0"/>
              <a:pPr/>
              <a:t>11/03/2012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BC38F-34C4-4155-B788-CDA1BBCCA99A}" type="slidenum">
              <a:rPr lang="en-GB" smtClean="0"/>
              <a:pPr/>
              <a:t>‹#›</a:t>
            </a:fld>
            <a:endParaRPr lang="en-GB" dirty="0"/>
          </a:p>
        </p:txBody>
      </p:sp>
      <p:sp>
        <p:nvSpPr>
          <p:cNvPr id="11" name="Flowchart: Alternate Process 10"/>
          <p:cNvSpPr/>
          <p:nvPr/>
        </p:nvSpPr>
        <p:spPr>
          <a:xfrm>
            <a:off x="457200" y="274638"/>
            <a:ext cx="8229600" cy="6446837"/>
          </a:xfrm>
          <a:prstGeom prst="flowChartAlternateProcess">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flames.png"/>
          <p:cNvPicPr>
            <a:picLocks noChangeAspect="1"/>
          </p:cNvPicPr>
          <p:nvPr userDrawn="1"/>
        </p:nvPicPr>
        <p:blipFill>
          <a:blip r:embed="rId3" cstate="print"/>
          <a:stretch>
            <a:fillRect/>
          </a:stretch>
        </p:blipFill>
        <p:spPr>
          <a:xfrm>
            <a:off x="0" y="0"/>
            <a:ext cx="9143998" cy="6857998"/>
          </a:xfrm>
          <a:prstGeom prst="rect">
            <a:avLst/>
          </a:prstGeom>
        </p:spPr>
      </p:pic>
    </p:spTree>
  </p:cSld>
  <p:clrMap bg1="lt1" tx1="dk1" bg2="lt2" tx2="dk2" accent1="accent1" accent2="accent2" accent3="accent3" accent4="accent4" accent5="accent5" accent6="accent6" hlink="hlink" folHlink="folHlink"/>
  <p:sldLayoutIdLst>
    <p:sldLayoutId id="2147484562" r:id="rId1"/>
  </p:sldLayoutIdLst>
  <p:transition spd="med">
    <p:strips dir="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04257" y="1586140"/>
            <a:ext cx="6539594" cy="1212848"/>
          </a:xfrm>
          <a:prstGeom prst="rect">
            <a:avLst/>
          </a:prstGeom>
        </p:spPr>
        <p:txBody>
          <a:bodyPr>
            <a:noAutofit/>
          </a:bodyPr>
          <a:lstStyle/>
          <a:p>
            <a:pPr>
              <a:tabLst>
                <a:tab pos="2155825" algn="l"/>
              </a:tabLst>
            </a:pPr>
            <a:r>
              <a:rPr lang="en-GB" sz="13800" b="1" dirty="0" smtClean="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haroni" pitchFamily="2" charset="-79"/>
                <a:cs typeface="Aharoni" pitchFamily="2" charset="-79"/>
              </a:rPr>
              <a:t>NOSQL</a:t>
            </a:r>
            <a:endParaRPr lang="en-GB" sz="13800" b="1" dirty="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haroni" pitchFamily="2" charset="-79"/>
              <a:cs typeface="Aharoni" pitchFamily="2" charset="-79"/>
            </a:endParaRPr>
          </a:p>
        </p:txBody>
      </p:sp>
      <p:sp>
        <p:nvSpPr>
          <p:cNvPr id="5" name="TextBox 4"/>
          <p:cNvSpPr txBox="1"/>
          <p:nvPr/>
        </p:nvSpPr>
        <p:spPr>
          <a:xfrm>
            <a:off x="2943575" y="3374572"/>
            <a:ext cx="2953053" cy="954107"/>
          </a:xfrm>
          <a:prstGeom prst="rect">
            <a:avLst/>
          </a:prstGeom>
          <a:noFill/>
        </p:spPr>
        <p:txBody>
          <a:bodyPr wrap="none" rtlCol="0">
            <a:spAutoFit/>
          </a:bodyPr>
          <a:lstStyle/>
          <a:p>
            <a:pPr algn="ctr"/>
            <a:r>
              <a:rPr lang="en-GB" sz="2800" dirty="0" smtClean="0">
                <a:solidFill>
                  <a:schemeClr val="bg1"/>
                </a:solidFill>
              </a:rPr>
              <a:t>Yan Cui</a:t>
            </a:r>
          </a:p>
          <a:p>
            <a:r>
              <a:rPr lang="en-GB" sz="2800" dirty="0" smtClean="0">
                <a:solidFill>
                  <a:schemeClr val="bg1"/>
                </a:solidFill>
              </a:rPr>
              <a:t>@</a:t>
            </a:r>
            <a:r>
              <a:rPr lang="en-GB" sz="2800" dirty="0" err="1" smtClean="0">
                <a:solidFill>
                  <a:schemeClr val="bg1"/>
                </a:solidFill>
              </a:rPr>
              <a:t>theburningmonk</a:t>
            </a:r>
            <a:endParaRPr lang="en-GB" sz="2800" dirty="0">
              <a:solidFill>
                <a:schemeClr val="bg1"/>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Vertical Scaling</a:t>
            </a:r>
            <a:endParaRPr lang="en-GB" dirty="0"/>
          </a:p>
        </p:txBody>
      </p:sp>
      <p:graphicFrame>
        <p:nvGraphicFramePr>
          <p:cNvPr id="4" name="Content Placeholder 3"/>
          <p:cNvGraphicFramePr>
            <a:graphicFrameLocks noGrp="1"/>
          </p:cNvGraphicFramePr>
          <p:nvPr>
            <p:ph idx="1"/>
          </p:nvPr>
        </p:nvGraphicFramePr>
        <p:xfrm>
          <a:off x="344488" y="1378257"/>
          <a:ext cx="8336937" cy="4216737"/>
        </p:xfrm>
        <a:graphic>
          <a:graphicData uri="http://schemas.openxmlformats.org/drawingml/2006/table">
            <a:tbl>
              <a:tblPr firstRow="1" bandRow="1">
                <a:tableStyleId>{5C22544A-7EE6-4342-B048-85BDC9FD1C3A}</a:tableStyleId>
              </a:tblPr>
              <a:tblGrid>
                <a:gridCol w="4431929"/>
                <a:gridCol w="3905008"/>
              </a:tblGrid>
              <a:tr h="369577">
                <a:tc>
                  <a:txBody>
                    <a:bodyPr/>
                    <a:lstStyle/>
                    <a:p>
                      <a:r>
                        <a:rPr lang="en-GB" dirty="0" smtClean="0"/>
                        <a:t>Server</a:t>
                      </a:r>
                      <a:endParaRPr lang="en-GB" dirty="0"/>
                    </a:p>
                  </a:txBody>
                  <a:tcPr marL="93797" marR="93797"/>
                </a:tc>
                <a:tc>
                  <a:txBody>
                    <a:bodyPr/>
                    <a:lstStyle/>
                    <a:p>
                      <a:r>
                        <a:rPr lang="en-GB" dirty="0" smtClean="0"/>
                        <a:t>Cost</a:t>
                      </a:r>
                      <a:endParaRPr lang="en-GB" dirty="0"/>
                    </a:p>
                  </a:txBody>
                  <a:tcPr marL="93797" marR="93797"/>
                </a:tc>
              </a:tr>
              <a:tr h="369577">
                <a:tc>
                  <a:txBody>
                    <a:bodyPr/>
                    <a:lstStyle/>
                    <a:p>
                      <a:r>
                        <a:rPr lang="en-GB" b="1" dirty="0" err="1" smtClean="0"/>
                        <a:t>PowerEdge</a:t>
                      </a:r>
                      <a:r>
                        <a:rPr lang="en-GB" b="1" dirty="0" smtClean="0"/>
                        <a:t> T110 II</a:t>
                      </a:r>
                      <a:r>
                        <a:rPr lang="en-GB" dirty="0" smtClean="0"/>
                        <a:t> (basic)</a:t>
                      </a:r>
                    </a:p>
                    <a:p>
                      <a:r>
                        <a:rPr lang="en-GB" dirty="0" smtClean="0"/>
                        <a:t>8 GB,</a:t>
                      </a:r>
                      <a:r>
                        <a:rPr lang="en-GB" baseline="0" dirty="0" smtClean="0"/>
                        <a:t> 3.1 </a:t>
                      </a:r>
                      <a:r>
                        <a:rPr lang="en-GB" baseline="0" dirty="0" err="1" smtClean="0"/>
                        <a:t>Ghz</a:t>
                      </a:r>
                      <a:r>
                        <a:rPr lang="en-GB" baseline="0" dirty="0" smtClean="0"/>
                        <a:t> Quad 4T</a:t>
                      </a:r>
                      <a:endParaRPr lang="en-GB" dirty="0"/>
                    </a:p>
                  </a:txBody>
                  <a:tcPr marL="93797" marR="93797"/>
                </a:tc>
                <a:tc>
                  <a:txBody>
                    <a:bodyPr/>
                    <a:lstStyle/>
                    <a:p>
                      <a:r>
                        <a:rPr lang="en-GB" dirty="0" smtClean="0"/>
                        <a:t>$1,350</a:t>
                      </a:r>
                      <a:endParaRPr lang="en-GB" dirty="0"/>
                    </a:p>
                  </a:txBody>
                  <a:tcPr marL="93797" marR="93797" anchor="ctr"/>
                </a:tc>
              </a:tr>
              <a:tr h="369577">
                <a:tc>
                  <a:txBody>
                    <a:bodyPr/>
                    <a:lstStyle/>
                    <a:p>
                      <a:r>
                        <a:rPr lang="en-GB" b="1" dirty="0" err="1" smtClean="0"/>
                        <a:t>PowerEdge</a:t>
                      </a:r>
                      <a:r>
                        <a:rPr lang="en-GB" b="1" dirty="0" smtClean="0"/>
                        <a:t> T110 II</a:t>
                      </a:r>
                      <a:r>
                        <a:rPr lang="en-GB" baseline="0" dirty="0" smtClean="0"/>
                        <a:t> (basic)</a:t>
                      </a:r>
                    </a:p>
                    <a:p>
                      <a:r>
                        <a:rPr lang="en-GB" baseline="0" dirty="0" smtClean="0"/>
                        <a:t>32 GB, 3.4 </a:t>
                      </a:r>
                      <a:r>
                        <a:rPr lang="en-GB" baseline="0" dirty="0" err="1" smtClean="0"/>
                        <a:t>Ghz</a:t>
                      </a:r>
                      <a:r>
                        <a:rPr lang="en-GB" baseline="0" dirty="0" smtClean="0"/>
                        <a:t> Quad 8T</a:t>
                      </a:r>
                      <a:endParaRPr lang="en-GB" dirty="0"/>
                    </a:p>
                  </a:txBody>
                  <a:tcPr marL="93797" marR="93797"/>
                </a:tc>
                <a:tc>
                  <a:txBody>
                    <a:bodyPr/>
                    <a:lstStyle/>
                    <a:p>
                      <a:r>
                        <a:rPr lang="en-GB" dirty="0" smtClean="0"/>
                        <a:t>$12,103</a:t>
                      </a:r>
                      <a:endParaRPr lang="en-GB" dirty="0"/>
                    </a:p>
                  </a:txBody>
                  <a:tcPr marL="93797" marR="93797" anchor="ctr"/>
                </a:tc>
              </a:tr>
              <a:tr h="369577">
                <a:tc>
                  <a:txBody>
                    <a:bodyPr/>
                    <a:lstStyle/>
                    <a:p>
                      <a:r>
                        <a:rPr lang="en-GB" b="1" dirty="0" err="1" smtClean="0"/>
                        <a:t>PowerEdge</a:t>
                      </a:r>
                      <a:r>
                        <a:rPr lang="en-GB" b="1" dirty="0" smtClean="0"/>
                        <a:t> C2100</a:t>
                      </a:r>
                      <a:endParaRPr lang="en-GB" b="1" baseline="0" dirty="0" smtClean="0"/>
                    </a:p>
                    <a:p>
                      <a:r>
                        <a:rPr lang="en-GB" dirty="0" smtClean="0"/>
                        <a:t>192</a:t>
                      </a:r>
                      <a:r>
                        <a:rPr lang="en-GB" baseline="0" dirty="0" smtClean="0"/>
                        <a:t> GB, 2 x 3 </a:t>
                      </a:r>
                      <a:r>
                        <a:rPr lang="en-GB" baseline="0" dirty="0" err="1" smtClean="0"/>
                        <a:t>Ghz</a:t>
                      </a:r>
                      <a:endParaRPr lang="en-GB" dirty="0"/>
                    </a:p>
                  </a:txBody>
                  <a:tcPr marL="93797" marR="93797"/>
                </a:tc>
                <a:tc>
                  <a:txBody>
                    <a:bodyPr/>
                    <a:lstStyle/>
                    <a:p>
                      <a:r>
                        <a:rPr lang="en-GB" dirty="0" smtClean="0"/>
                        <a:t>$19,960</a:t>
                      </a:r>
                      <a:endParaRPr lang="en-GB" dirty="0"/>
                    </a:p>
                  </a:txBody>
                  <a:tcPr marL="93797" marR="93797" anchor="ctr"/>
                </a:tc>
              </a:tr>
              <a:tr h="369577">
                <a:tc>
                  <a:txBody>
                    <a:bodyPr/>
                    <a:lstStyle/>
                    <a:p>
                      <a:r>
                        <a:rPr lang="en-GB" b="1" dirty="0" smtClean="0"/>
                        <a:t>IBM System x3850 X5</a:t>
                      </a:r>
                    </a:p>
                    <a:p>
                      <a:r>
                        <a:rPr lang="en-GB" baseline="0" dirty="0" smtClean="0"/>
                        <a:t>2048 GB, </a:t>
                      </a:r>
                      <a:r>
                        <a:rPr lang="en-GB" dirty="0" smtClean="0"/>
                        <a:t>8 x 2.4</a:t>
                      </a:r>
                      <a:r>
                        <a:rPr lang="en-GB" baseline="0" dirty="0" smtClean="0"/>
                        <a:t> </a:t>
                      </a:r>
                      <a:r>
                        <a:rPr lang="en-GB" baseline="0" dirty="0" err="1" smtClean="0"/>
                        <a:t>Ghz</a:t>
                      </a:r>
                      <a:endParaRPr lang="en-GB" dirty="0"/>
                    </a:p>
                  </a:txBody>
                  <a:tcPr marL="93797" marR="93797"/>
                </a:tc>
                <a:tc>
                  <a:txBody>
                    <a:bodyPr/>
                    <a:lstStyle/>
                    <a:p>
                      <a:r>
                        <a:rPr lang="en-GB" dirty="0" smtClean="0"/>
                        <a:t>$646,605</a:t>
                      </a:r>
                      <a:endParaRPr lang="en-GB" dirty="0"/>
                    </a:p>
                  </a:txBody>
                  <a:tcPr marL="93797" marR="93797" anchor="ctr"/>
                </a:tc>
              </a:tr>
              <a:tr h="369577">
                <a:tc>
                  <a:txBody>
                    <a:bodyPr/>
                    <a:lstStyle/>
                    <a:p>
                      <a:r>
                        <a:rPr lang="en-GB" b="1" dirty="0" smtClean="0"/>
                        <a:t>Blue Gene/P</a:t>
                      </a:r>
                    </a:p>
                    <a:p>
                      <a:r>
                        <a:rPr lang="en-GB" dirty="0" smtClean="0"/>
                        <a:t>14</a:t>
                      </a:r>
                      <a:r>
                        <a:rPr lang="en-GB" baseline="0" dirty="0" smtClean="0"/>
                        <a:t> teraflops, 4096 CPUs</a:t>
                      </a:r>
                      <a:endParaRPr lang="en-GB" dirty="0"/>
                    </a:p>
                  </a:txBody>
                  <a:tcPr marL="93797" marR="93797"/>
                </a:tc>
                <a:tc>
                  <a:txBody>
                    <a:bodyPr/>
                    <a:lstStyle/>
                    <a:p>
                      <a:r>
                        <a:rPr lang="en-GB" dirty="0" smtClean="0"/>
                        <a:t>$1,300,000</a:t>
                      </a:r>
                      <a:endParaRPr lang="en-GB" dirty="0"/>
                    </a:p>
                  </a:txBody>
                  <a:tcPr marL="93797" marR="93797" anchor="ctr"/>
                </a:tc>
              </a:tr>
              <a:tr h="646760">
                <a:tc>
                  <a:txBody>
                    <a:bodyPr/>
                    <a:lstStyle/>
                    <a:p>
                      <a:r>
                        <a:rPr lang="en-GB" b="1" dirty="0" smtClean="0"/>
                        <a:t>K Computer </a:t>
                      </a:r>
                      <a:r>
                        <a:rPr lang="en-GB" dirty="0" smtClean="0"/>
                        <a:t>(fastest super computer)</a:t>
                      </a:r>
                    </a:p>
                    <a:p>
                      <a:r>
                        <a:rPr lang="en-GB" dirty="0" smtClean="0"/>
                        <a:t>10 </a:t>
                      </a:r>
                      <a:r>
                        <a:rPr lang="en-GB" dirty="0" err="1" smtClean="0"/>
                        <a:t>petaflops</a:t>
                      </a:r>
                      <a:r>
                        <a:rPr lang="en-GB" dirty="0" smtClean="0"/>
                        <a:t>,</a:t>
                      </a:r>
                      <a:r>
                        <a:rPr lang="en-GB" baseline="0" dirty="0" smtClean="0"/>
                        <a:t> 705,024 cores, 1,377 TB</a:t>
                      </a:r>
                      <a:endParaRPr lang="en-GB" dirty="0"/>
                    </a:p>
                  </a:txBody>
                  <a:tcPr marL="93797" marR="93797"/>
                </a:tc>
                <a:tc>
                  <a:txBody>
                    <a:bodyPr/>
                    <a:lstStyle/>
                    <a:p>
                      <a:r>
                        <a:rPr lang="en-GB" dirty="0" smtClean="0"/>
                        <a:t>$10,000,000</a:t>
                      </a:r>
                      <a:r>
                        <a:rPr lang="en-GB" baseline="0" dirty="0" smtClean="0"/>
                        <a:t> </a:t>
                      </a:r>
                    </a:p>
                    <a:p>
                      <a:r>
                        <a:rPr lang="en-GB" baseline="0" dirty="0" smtClean="0"/>
                        <a:t>annual </a:t>
                      </a:r>
                      <a:r>
                        <a:rPr lang="en-GB" b="1" baseline="0" dirty="0" smtClean="0"/>
                        <a:t>operating</a:t>
                      </a:r>
                      <a:r>
                        <a:rPr lang="en-GB" baseline="0" dirty="0" smtClean="0"/>
                        <a:t> cost</a:t>
                      </a:r>
                      <a:endParaRPr lang="en-GB" dirty="0"/>
                    </a:p>
                  </a:txBody>
                  <a:tcPr marL="93797" marR="93797"/>
                </a:tc>
              </a:tr>
            </a:tbl>
          </a:graphicData>
        </a:graphic>
      </p:graphicFrame>
    </p:spTree>
  </p:cSld>
  <p:clrMapOvr>
    <a:masterClrMapping/>
  </p:clrMapOvr>
  <p:transition spd="med">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Horizontal Scaling</a:t>
            </a:r>
            <a:endParaRPr lang="en-GB" dirty="0"/>
          </a:p>
        </p:txBody>
      </p:sp>
      <p:sp>
        <p:nvSpPr>
          <p:cNvPr id="3" name="Content Placeholder 2"/>
          <p:cNvSpPr>
            <a:spLocks noGrp="1"/>
          </p:cNvSpPr>
          <p:nvPr>
            <p:ph idx="1"/>
          </p:nvPr>
        </p:nvSpPr>
        <p:spPr/>
        <p:txBody>
          <a:bodyPr/>
          <a:lstStyle/>
          <a:p>
            <a:r>
              <a:rPr lang="en-GB" dirty="0" smtClean="0"/>
              <a:t>Incremental scaling</a:t>
            </a:r>
          </a:p>
          <a:p>
            <a:r>
              <a:rPr lang="en-GB" dirty="0" smtClean="0"/>
              <a:t>Cost grows incrementally</a:t>
            </a:r>
          </a:p>
          <a:p>
            <a:r>
              <a:rPr lang="en-GB" dirty="0" smtClean="0"/>
              <a:t>Easy to scale down</a:t>
            </a:r>
          </a:p>
          <a:p>
            <a:r>
              <a:rPr lang="en-GB" dirty="0" smtClean="0"/>
              <a:t>Linear gains</a:t>
            </a:r>
          </a:p>
          <a:p>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srcRect/>
          <a:stretch>
            <a:fillRect/>
          </a:stretch>
        </p:blipFill>
        <p:spPr bwMode="auto">
          <a:xfrm>
            <a:off x="1333733" y="411472"/>
            <a:ext cx="6309941" cy="5344784"/>
          </a:xfrm>
          <a:prstGeom prst="rect">
            <a:avLst/>
          </a:prstGeom>
          <a:noFill/>
          <a:ln w="9525">
            <a:noFill/>
            <a:miter lim="800000"/>
            <a:headEnd/>
            <a:tailEnd/>
          </a:ln>
        </p:spPr>
      </p:pic>
      <p:pic>
        <p:nvPicPr>
          <p:cNvPr id="50181" name="Picture 5" descr="C:\Users\theburningmonk\AppData\Local\Microsoft\Windows\Temporary Internet Files\Content.IE5\LFMA2HKG\MC900139599[1].wmf"/>
          <p:cNvPicPr>
            <a:picLocks noChangeAspect="1" noChangeArrowheads="1"/>
          </p:cNvPicPr>
          <p:nvPr/>
        </p:nvPicPr>
        <p:blipFill>
          <a:blip r:embed="rId4" cstate="print"/>
          <a:srcRect/>
          <a:stretch>
            <a:fillRect/>
          </a:stretch>
        </p:blipFill>
        <p:spPr bwMode="auto">
          <a:xfrm>
            <a:off x="2783752" y="997232"/>
            <a:ext cx="1259788" cy="1683824"/>
          </a:xfrm>
          <a:prstGeom prst="rect">
            <a:avLst/>
          </a:prstGeom>
          <a:noFill/>
        </p:spPr>
      </p:pic>
      <p:cxnSp>
        <p:nvCxnSpPr>
          <p:cNvPr id="16" name="Straight Connector 15"/>
          <p:cNvCxnSpPr/>
          <p:nvPr/>
        </p:nvCxnSpPr>
        <p:spPr>
          <a:xfrm flipV="1">
            <a:off x="2379216" y="3701988"/>
            <a:ext cx="5095782" cy="1305018"/>
          </a:xfrm>
          <a:prstGeom prst="line">
            <a:avLst/>
          </a:prstGeom>
          <a:ln w="63500" cap="rnd">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009992" y="2707689"/>
            <a:ext cx="2567380" cy="1473224"/>
            <a:chOff x="5072136" y="2663301"/>
            <a:chExt cx="2567380" cy="1473224"/>
          </a:xfrm>
        </p:grpSpPr>
        <p:pic>
          <p:nvPicPr>
            <p:cNvPr id="1029" name="Picture 5" descr="C:\Users\theburningmonk\AppData\Local\Microsoft\Windows\Temporary Internet Files\Content.IE5\LFMA2HKG\MC900383592[1].wmf"/>
            <p:cNvPicPr>
              <a:picLocks noChangeAspect="1" noChangeArrowheads="1"/>
            </p:cNvPicPr>
            <p:nvPr/>
          </p:nvPicPr>
          <p:blipFill>
            <a:blip r:embed="rId5" cstate="print"/>
            <a:srcRect/>
            <a:stretch>
              <a:fillRect/>
            </a:stretch>
          </p:blipFill>
          <p:spPr bwMode="auto">
            <a:xfrm>
              <a:off x="5072136" y="3127549"/>
              <a:ext cx="845868" cy="1008976"/>
            </a:xfrm>
            <a:prstGeom prst="rect">
              <a:avLst/>
            </a:prstGeom>
            <a:noFill/>
          </p:spPr>
        </p:pic>
        <p:pic>
          <p:nvPicPr>
            <p:cNvPr id="1030" name="Picture 6" descr="C:\Users\theburningmonk\AppData\Local\Microsoft\Windows\Temporary Internet Files\Content.IE5\30ALC3JX\MC900383578[1].wmf"/>
            <p:cNvPicPr>
              <a:picLocks noChangeAspect="1" noChangeArrowheads="1"/>
            </p:cNvPicPr>
            <p:nvPr/>
          </p:nvPicPr>
          <p:blipFill>
            <a:blip r:embed="rId6" cstate="print"/>
            <a:srcRect/>
            <a:stretch>
              <a:fillRect/>
            </a:stretch>
          </p:blipFill>
          <p:spPr bwMode="auto">
            <a:xfrm>
              <a:off x="6544169" y="2663301"/>
              <a:ext cx="1095347" cy="1150735"/>
            </a:xfrm>
            <a:prstGeom prst="rect">
              <a:avLst/>
            </a:prstGeom>
            <a:noFill/>
          </p:spPr>
        </p:pic>
        <p:pic>
          <p:nvPicPr>
            <p:cNvPr id="1032" name="Picture 8" descr="C:\Users\theburningmonk\AppData\Local\Microsoft\Windows\Temporary Internet Files\Content.IE5\WWRWV81L\MC900383552[1].wmf"/>
            <p:cNvPicPr>
              <a:picLocks noChangeAspect="1" noChangeArrowheads="1"/>
            </p:cNvPicPr>
            <p:nvPr/>
          </p:nvPicPr>
          <p:blipFill>
            <a:blip r:embed="rId7" cstate="print"/>
            <a:srcRect/>
            <a:stretch>
              <a:fillRect/>
            </a:stretch>
          </p:blipFill>
          <p:spPr bwMode="auto">
            <a:xfrm>
              <a:off x="5733722" y="3006994"/>
              <a:ext cx="865318" cy="1059502"/>
            </a:xfrm>
            <a:prstGeom prst="rect">
              <a:avLst/>
            </a:prstGeom>
            <a:noFill/>
          </p:spPr>
        </p:pic>
      </p:grpSp>
      <p:sp>
        <p:nvSpPr>
          <p:cNvPr id="20" name="Freeform 19"/>
          <p:cNvSpPr/>
          <p:nvPr/>
        </p:nvSpPr>
        <p:spPr>
          <a:xfrm>
            <a:off x="2388093" y="985421"/>
            <a:ext cx="2024109" cy="4021585"/>
          </a:xfrm>
          <a:custGeom>
            <a:avLst/>
            <a:gdLst>
              <a:gd name="connsiteX0" fmla="*/ 0 w 2139519"/>
              <a:gd name="connsiteY0" fmla="*/ 4021585 h 4021585"/>
              <a:gd name="connsiteX1" fmla="*/ 1571348 w 2139519"/>
              <a:gd name="connsiteY1" fmla="*/ 2467993 h 4021585"/>
              <a:gd name="connsiteX2" fmla="*/ 2139519 w 2139519"/>
              <a:gd name="connsiteY2" fmla="*/ 0 h 4021585"/>
            </a:gdLst>
            <a:ahLst/>
            <a:cxnLst>
              <a:cxn ang="0">
                <a:pos x="connsiteX0" y="connsiteY0"/>
              </a:cxn>
              <a:cxn ang="0">
                <a:pos x="connsiteX1" y="connsiteY1"/>
              </a:cxn>
              <a:cxn ang="0">
                <a:pos x="connsiteX2" y="connsiteY2"/>
              </a:cxn>
            </a:cxnLst>
            <a:rect l="l" t="t" r="r" b="b"/>
            <a:pathLst>
              <a:path w="2139519" h="4021585">
                <a:moveTo>
                  <a:pt x="0" y="4021585"/>
                </a:moveTo>
                <a:cubicBezTo>
                  <a:pt x="607381" y="3579921"/>
                  <a:pt x="1214762" y="3138257"/>
                  <a:pt x="1571348" y="2467993"/>
                </a:cubicBezTo>
                <a:cubicBezTo>
                  <a:pt x="1927934" y="1797729"/>
                  <a:pt x="2033726" y="898864"/>
                  <a:pt x="2139519" y="0"/>
                </a:cubicBezTo>
              </a:path>
            </a:pathLst>
          </a:custGeom>
          <a:ln w="635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50181"/>
                                        </p:tgtEl>
                                        <p:attrNameLst>
                                          <p:attrName>style.visibility</p:attrName>
                                        </p:attrNameLst>
                                      </p:cBhvr>
                                      <p:to>
                                        <p:strVal val="visible"/>
                                      </p:to>
                                    </p:set>
                                    <p:animEffect transition="in" filter="dissolve">
                                      <p:cBhvr>
                                        <p:cTn id="21" dur="1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www.deliveringhappiness.com/wp-content/uploads/2011/10/happyb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2" name="Picture 4" descr="http://www.deliveringhappiness.com/wp-content/uploads/2011/10/happyball.jpg"/>
          <p:cNvPicPr>
            <a:picLocks noChangeAspect="1" noChangeArrowheads="1"/>
          </p:cNvPicPr>
          <p:nvPr/>
        </p:nvPicPr>
        <p:blipFill>
          <a:blip r:embed="rId3" cstate="print"/>
          <a:srcRect/>
          <a:stretch>
            <a:fillRect/>
          </a:stretch>
        </p:blipFill>
        <p:spPr bwMode="auto">
          <a:xfrm>
            <a:off x="0" y="0"/>
            <a:ext cx="9144001" cy="6858000"/>
          </a:xfrm>
          <a:prstGeom prst="rect">
            <a:avLst/>
          </a:prstGeom>
          <a:noFill/>
        </p:spPr>
      </p:pic>
      <p:sp>
        <p:nvSpPr>
          <p:cNvPr id="6" name="TextBox 5"/>
          <p:cNvSpPr txBox="1"/>
          <p:nvPr/>
        </p:nvSpPr>
        <p:spPr>
          <a:xfrm>
            <a:off x="3835153" y="2148394"/>
            <a:ext cx="318568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sz="3200" b="1" dirty="0" smtClean="0">
                <a:solidFill>
                  <a:schemeClr val="bg1"/>
                </a:solidFill>
              </a:rPr>
              <a:t>Hardware Vendor</a:t>
            </a:r>
            <a:endParaRPr lang="en-GB" sz="3200" b="1" dirty="0">
              <a:solidFill>
                <a:schemeClr val="bg1"/>
              </a:solidFill>
            </a:endParaRPr>
          </a:p>
        </p:txBody>
      </p:sp>
    </p:spTree>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maxcdn.creativeadawards.com/wp-content/uploads/2009/12/Work-for-Food-l.jpg"/>
          <p:cNvPicPr>
            <a:picLocks noChangeAspect="1" noChangeArrowheads="1"/>
          </p:cNvPicPr>
          <p:nvPr/>
        </p:nvPicPr>
        <p:blipFill>
          <a:blip r:embed="rId2" cstate="print"/>
          <a:srcRect l="2319" t="434" r="2823" b="10416"/>
          <a:stretch>
            <a:fillRect/>
          </a:stretch>
        </p:blipFill>
        <p:spPr bwMode="auto">
          <a:xfrm>
            <a:off x="346229" y="346229"/>
            <a:ext cx="8353888" cy="5468645"/>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I</a:t>
            </a:r>
            <a:r>
              <a:rPr lang="en-GB" sz="4800" dirty="0" smtClean="0"/>
              <a:t>ntroducing</a:t>
            </a:r>
            <a:r>
              <a:rPr lang="en-GB" dirty="0" smtClean="0"/>
              <a:t> </a:t>
            </a:r>
            <a:r>
              <a:rPr lang="en-GB" dirty="0" err="1" smtClean="0"/>
              <a:t>NoSql</a:t>
            </a:r>
            <a:endParaRPr lang="en-GB" dirty="0"/>
          </a:p>
        </p:txBody>
      </p:sp>
      <p:sp>
        <p:nvSpPr>
          <p:cNvPr id="5" name="Text Placeholder 4"/>
          <p:cNvSpPr>
            <a:spLocks noGrp="1"/>
          </p:cNvSpPr>
          <p:nvPr>
            <p:ph type="body" idx="1"/>
          </p:nvPr>
        </p:nvSpPr>
        <p:spPr/>
        <p:txBody>
          <a:bodyPr/>
          <a:lstStyle/>
          <a:p>
            <a:r>
              <a:rPr lang="en-GB" dirty="0" smtClean="0"/>
              <a:t>Here’s an alternative…</a:t>
            </a:r>
            <a:endParaRPr lang="en-GB" dirty="0"/>
          </a:p>
        </p:txBody>
      </p:sp>
    </p:spTree>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NOSQL is …</a:t>
            </a:r>
            <a:endParaRPr lang="en-GB" dirty="0"/>
          </a:p>
        </p:txBody>
      </p:sp>
      <p:sp>
        <p:nvSpPr>
          <p:cNvPr id="3" name="Content Placeholder 2"/>
          <p:cNvSpPr>
            <a:spLocks noGrp="1"/>
          </p:cNvSpPr>
          <p:nvPr>
            <p:ph idx="1"/>
          </p:nvPr>
        </p:nvSpPr>
        <p:spPr/>
        <p:txBody>
          <a:bodyPr>
            <a:normAutofit/>
          </a:bodyPr>
          <a:lstStyle/>
          <a:p>
            <a:pPr>
              <a:lnSpc>
                <a:spcPct val="160000"/>
              </a:lnSpc>
            </a:pPr>
            <a:r>
              <a:rPr lang="en-GB" dirty="0" smtClean="0"/>
              <a:t>No SQL</a:t>
            </a:r>
          </a:p>
          <a:p>
            <a:pPr>
              <a:lnSpc>
                <a:spcPct val="160000"/>
              </a:lnSpc>
            </a:pPr>
            <a:r>
              <a:rPr lang="en-GB" dirty="0" smtClean="0"/>
              <a:t>Not Only SQL</a:t>
            </a:r>
          </a:p>
          <a:p>
            <a:pPr>
              <a:lnSpc>
                <a:spcPct val="160000"/>
              </a:lnSpc>
            </a:pPr>
            <a:r>
              <a:rPr lang="en-GB" dirty="0" smtClean="0"/>
              <a:t>A movement away from relational model</a:t>
            </a:r>
          </a:p>
          <a:p>
            <a:pPr>
              <a:lnSpc>
                <a:spcPct val="160000"/>
              </a:lnSpc>
            </a:pPr>
            <a:r>
              <a:rPr lang="en-GB" dirty="0" smtClean="0"/>
              <a:t>Consisted of 4 main types of DBs</a:t>
            </a:r>
          </a:p>
        </p:txBody>
      </p:sp>
      <p:cxnSp>
        <p:nvCxnSpPr>
          <p:cNvPr id="5" name="Straight Connector 4"/>
          <p:cNvCxnSpPr/>
          <p:nvPr/>
        </p:nvCxnSpPr>
        <p:spPr>
          <a:xfrm>
            <a:off x="752475" y="2162175"/>
            <a:ext cx="16192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NOSQL is …</a:t>
            </a:r>
            <a:endParaRPr lang="en-GB" dirty="0"/>
          </a:p>
        </p:txBody>
      </p:sp>
      <p:sp>
        <p:nvSpPr>
          <p:cNvPr id="3" name="Content Placeholder 2"/>
          <p:cNvSpPr>
            <a:spLocks noGrp="1"/>
          </p:cNvSpPr>
          <p:nvPr>
            <p:ph idx="1"/>
          </p:nvPr>
        </p:nvSpPr>
        <p:spPr/>
        <p:txBody>
          <a:bodyPr>
            <a:normAutofit/>
          </a:bodyPr>
          <a:lstStyle/>
          <a:p>
            <a:pPr>
              <a:lnSpc>
                <a:spcPct val="160000"/>
              </a:lnSpc>
            </a:pPr>
            <a:r>
              <a:rPr lang="en-GB" dirty="0" smtClean="0"/>
              <a:t>Hard</a:t>
            </a:r>
          </a:p>
          <a:p>
            <a:pPr>
              <a:lnSpc>
                <a:spcPct val="160000"/>
              </a:lnSpc>
            </a:pPr>
            <a:r>
              <a:rPr lang="en-GB" dirty="0" smtClean="0"/>
              <a:t>A new dimension of trade-offs</a:t>
            </a:r>
          </a:p>
          <a:p>
            <a:pPr>
              <a:lnSpc>
                <a:spcPct val="160000"/>
              </a:lnSpc>
            </a:pPr>
            <a:r>
              <a:rPr lang="en-GB" dirty="0" smtClean="0"/>
              <a:t>CAP theorem</a:t>
            </a:r>
          </a:p>
        </p:txBody>
      </p:sp>
      <p:cxnSp>
        <p:nvCxnSpPr>
          <p:cNvPr id="4" name="Straight Connector 3"/>
          <p:cNvCxnSpPr/>
          <p:nvPr/>
        </p:nvCxnSpPr>
        <p:spPr>
          <a:xfrm>
            <a:off x="752475" y="2162175"/>
            <a:ext cx="11144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CAP Theorem</a:t>
            </a:r>
            <a:endParaRPr lang="en-GB" dirty="0"/>
          </a:p>
        </p:txBody>
      </p:sp>
      <p:sp>
        <p:nvSpPr>
          <p:cNvPr id="7" name="Isosceles Triangle 6"/>
          <p:cNvSpPr/>
          <p:nvPr/>
        </p:nvSpPr>
        <p:spPr>
          <a:xfrm>
            <a:off x="2714625" y="1907299"/>
            <a:ext cx="3444620" cy="2969501"/>
          </a:xfrm>
          <a:prstGeom prst="triangl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TextBox 7"/>
          <p:cNvSpPr txBox="1"/>
          <p:nvPr/>
        </p:nvSpPr>
        <p:spPr>
          <a:xfrm>
            <a:off x="4143375" y="1143000"/>
            <a:ext cx="585417" cy="923330"/>
          </a:xfrm>
          <a:prstGeom prst="rect">
            <a:avLst/>
          </a:prstGeom>
          <a:noFill/>
        </p:spPr>
        <p:txBody>
          <a:bodyPr wrap="none" rtlCol="0">
            <a:spAutoFit/>
          </a:bodyPr>
          <a:lstStyle/>
          <a:p>
            <a:r>
              <a:rPr lang="en-GB" sz="5400" dirty="0" smtClean="0">
                <a:solidFill>
                  <a:schemeClr val="bg1"/>
                </a:solidFill>
              </a:rPr>
              <a:t>A</a:t>
            </a:r>
            <a:endParaRPr lang="en-GB" sz="5400" dirty="0">
              <a:solidFill>
                <a:schemeClr val="bg1"/>
              </a:solidFill>
            </a:endParaRPr>
          </a:p>
        </p:txBody>
      </p:sp>
      <p:sp>
        <p:nvSpPr>
          <p:cNvPr id="9" name="TextBox 8"/>
          <p:cNvSpPr txBox="1"/>
          <p:nvPr/>
        </p:nvSpPr>
        <p:spPr>
          <a:xfrm>
            <a:off x="6162675" y="4619625"/>
            <a:ext cx="542136" cy="923330"/>
          </a:xfrm>
          <a:prstGeom prst="rect">
            <a:avLst/>
          </a:prstGeom>
          <a:noFill/>
        </p:spPr>
        <p:txBody>
          <a:bodyPr wrap="none" rtlCol="0">
            <a:spAutoFit/>
          </a:bodyPr>
          <a:lstStyle/>
          <a:p>
            <a:r>
              <a:rPr lang="en-GB" sz="5400" dirty="0" smtClean="0">
                <a:solidFill>
                  <a:schemeClr val="bg1"/>
                </a:solidFill>
              </a:rPr>
              <a:t>P</a:t>
            </a:r>
            <a:endParaRPr lang="en-GB" sz="5400" dirty="0">
              <a:solidFill>
                <a:schemeClr val="bg1"/>
              </a:solidFill>
            </a:endParaRPr>
          </a:p>
        </p:txBody>
      </p:sp>
      <p:sp>
        <p:nvSpPr>
          <p:cNvPr id="10" name="TextBox 9"/>
          <p:cNvSpPr txBox="1"/>
          <p:nvPr/>
        </p:nvSpPr>
        <p:spPr>
          <a:xfrm>
            <a:off x="2133600" y="4619625"/>
            <a:ext cx="553357" cy="923330"/>
          </a:xfrm>
          <a:prstGeom prst="rect">
            <a:avLst/>
          </a:prstGeom>
          <a:noFill/>
        </p:spPr>
        <p:txBody>
          <a:bodyPr wrap="none" rtlCol="0">
            <a:spAutoFit/>
          </a:bodyPr>
          <a:lstStyle/>
          <a:p>
            <a:r>
              <a:rPr lang="en-GB" sz="5400" dirty="0" smtClean="0">
                <a:solidFill>
                  <a:schemeClr val="bg1"/>
                </a:solidFill>
              </a:rPr>
              <a:t>C</a:t>
            </a:r>
            <a:endParaRPr lang="en-GB" sz="5400" dirty="0">
              <a:solidFill>
                <a:schemeClr val="bg1"/>
              </a:solidFill>
            </a:endParaRPr>
          </a:p>
        </p:txBody>
      </p:sp>
      <p:sp>
        <p:nvSpPr>
          <p:cNvPr id="11" name="TextBox 10"/>
          <p:cNvSpPr txBox="1"/>
          <p:nvPr/>
        </p:nvSpPr>
        <p:spPr>
          <a:xfrm>
            <a:off x="4752975" y="1285875"/>
            <a:ext cx="2133600" cy="861774"/>
          </a:xfrm>
          <a:prstGeom prst="rect">
            <a:avLst/>
          </a:prstGeom>
          <a:noFill/>
        </p:spPr>
        <p:txBody>
          <a:bodyPr wrap="square" rtlCol="0">
            <a:spAutoFit/>
          </a:bodyPr>
          <a:lstStyle/>
          <a:p>
            <a:r>
              <a:rPr lang="en-GB" b="1" dirty="0" smtClean="0">
                <a:solidFill>
                  <a:schemeClr val="bg1"/>
                </a:solidFill>
              </a:rPr>
              <a:t>Availability: </a:t>
            </a:r>
          </a:p>
          <a:p>
            <a:r>
              <a:rPr lang="en-GB" sz="1600" dirty="0" smtClean="0">
                <a:solidFill>
                  <a:schemeClr val="bg1"/>
                </a:solidFill>
              </a:rPr>
              <a:t>Each client can always read and write data</a:t>
            </a:r>
            <a:endParaRPr lang="en-GB" sz="1600" dirty="0">
              <a:solidFill>
                <a:schemeClr val="bg1"/>
              </a:solidFill>
            </a:endParaRPr>
          </a:p>
        </p:txBody>
      </p:sp>
      <p:sp>
        <p:nvSpPr>
          <p:cNvPr id="12" name="TextBox 11"/>
          <p:cNvSpPr txBox="1"/>
          <p:nvPr/>
        </p:nvSpPr>
        <p:spPr>
          <a:xfrm>
            <a:off x="6419850" y="3914775"/>
            <a:ext cx="2133600" cy="861774"/>
          </a:xfrm>
          <a:prstGeom prst="rect">
            <a:avLst/>
          </a:prstGeom>
          <a:noFill/>
        </p:spPr>
        <p:txBody>
          <a:bodyPr wrap="square" rtlCol="0">
            <a:spAutoFit/>
          </a:bodyPr>
          <a:lstStyle/>
          <a:p>
            <a:r>
              <a:rPr lang="en-GB" b="1" dirty="0" smtClean="0">
                <a:solidFill>
                  <a:schemeClr val="bg1"/>
                </a:solidFill>
              </a:rPr>
              <a:t>Partition Tolerant: </a:t>
            </a:r>
          </a:p>
          <a:p>
            <a:r>
              <a:rPr lang="en-GB" sz="1600" dirty="0" smtClean="0">
                <a:solidFill>
                  <a:schemeClr val="bg1"/>
                </a:solidFill>
              </a:rPr>
              <a:t>System works despite network partitions</a:t>
            </a:r>
            <a:endParaRPr lang="en-GB" sz="1600" dirty="0">
              <a:solidFill>
                <a:schemeClr val="bg1"/>
              </a:solidFill>
            </a:endParaRPr>
          </a:p>
        </p:txBody>
      </p:sp>
      <p:sp>
        <p:nvSpPr>
          <p:cNvPr id="13" name="TextBox 12"/>
          <p:cNvSpPr txBox="1"/>
          <p:nvPr/>
        </p:nvSpPr>
        <p:spPr>
          <a:xfrm>
            <a:off x="676275" y="3914775"/>
            <a:ext cx="2133600" cy="861774"/>
          </a:xfrm>
          <a:prstGeom prst="rect">
            <a:avLst/>
          </a:prstGeom>
          <a:noFill/>
        </p:spPr>
        <p:txBody>
          <a:bodyPr wrap="square" rtlCol="0">
            <a:spAutoFit/>
          </a:bodyPr>
          <a:lstStyle/>
          <a:p>
            <a:r>
              <a:rPr lang="en-GB" b="1" dirty="0" smtClean="0">
                <a:solidFill>
                  <a:schemeClr val="bg1"/>
                </a:solidFill>
              </a:rPr>
              <a:t>Consistency: </a:t>
            </a:r>
          </a:p>
          <a:p>
            <a:r>
              <a:rPr lang="en-GB" sz="1600" dirty="0" smtClean="0">
                <a:solidFill>
                  <a:schemeClr val="bg1"/>
                </a:solidFill>
              </a:rPr>
              <a:t>All clients have the same view of data</a:t>
            </a:r>
            <a:endParaRPr lang="en-GB" sz="1600" dirty="0">
              <a:solidFill>
                <a:schemeClr val="bg1"/>
              </a:solidFill>
            </a:endParaRPr>
          </a:p>
        </p:txBody>
      </p:sp>
    </p:spTree>
  </p:cSld>
  <p:clrMapOvr>
    <a:masterClrMapping/>
  </p:clrMapOvr>
  <p:transition spd="med">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NOSQL DBs are …</a:t>
            </a:r>
            <a:endParaRPr lang="en-GB" dirty="0"/>
          </a:p>
        </p:txBody>
      </p:sp>
      <p:sp>
        <p:nvSpPr>
          <p:cNvPr id="3" name="Content Placeholder 2"/>
          <p:cNvSpPr>
            <a:spLocks noGrp="1"/>
          </p:cNvSpPr>
          <p:nvPr>
            <p:ph idx="1"/>
          </p:nvPr>
        </p:nvSpPr>
        <p:spPr/>
        <p:txBody>
          <a:bodyPr>
            <a:normAutofit/>
          </a:bodyPr>
          <a:lstStyle/>
          <a:p>
            <a:pPr>
              <a:lnSpc>
                <a:spcPct val="160000"/>
              </a:lnSpc>
            </a:pPr>
            <a:r>
              <a:rPr lang="en-GB" dirty="0" smtClean="0"/>
              <a:t>Specialized for particular use cases</a:t>
            </a:r>
          </a:p>
          <a:p>
            <a:pPr>
              <a:lnSpc>
                <a:spcPct val="160000"/>
              </a:lnSpc>
            </a:pPr>
            <a:r>
              <a:rPr lang="en-GB" dirty="0" smtClean="0"/>
              <a:t>Non-relational</a:t>
            </a:r>
          </a:p>
          <a:p>
            <a:pPr>
              <a:lnSpc>
                <a:spcPct val="160000"/>
              </a:lnSpc>
            </a:pPr>
            <a:r>
              <a:rPr lang="en-GB" smtClean="0"/>
              <a:t>Semi-structured</a:t>
            </a:r>
            <a:endParaRPr lang="en-GB" dirty="0" smtClean="0"/>
          </a:p>
          <a:p>
            <a:pPr>
              <a:lnSpc>
                <a:spcPct val="160000"/>
              </a:lnSpc>
            </a:pPr>
            <a:r>
              <a:rPr lang="en-GB" dirty="0" smtClean="0"/>
              <a:t>Horizontally scalable (usually)</a:t>
            </a:r>
          </a:p>
          <a:p>
            <a:pPr>
              <a:lnSpc>
                <a:spcPct val="160000"/>
              </a:lnSpc>
            </a:pPr>
            <a:endParaRPr lang="en-GB" dirty="0" smtClean="0"/>
          </a:p>
          <a:p>
            <a:pPr>
              <a:lnSpc>
                <a:spcPct val="160000"/>
              </a:lnSpc>
            </a:pPr>
            <a:endParaRPr lang="en-GB" dirty="0" smtClean="0"/>
          </a:p>
          <a:p>
            <a:pPr>
              <a:lnSpc>
                <a:spcPct val="160000"/>
              </a:lnSpc>
            </a:pPr>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4" descr="http://www.iwi.com/wp-content/themes/twentyten/images/logo.png"/>
          <p:cNvPicPr>
            <a:picLocks noChangeAspect="1" noChangeArrowheads="1"/>
          </p:cNvPicPr>
          <p:nvPr/>
        </p:nvPicPr>
        <p:blipFill>
          <a:blip r:embed="rId3" cstate="print"/>
          <a:srcRect/>
          <a:stretch>
            <a:fillRect/>
          </a:stretch>
        </p:blipFill>
        <p:spPr bwMode="auto">
          <a:xfrm>
            <a:off x="6534249" y="635893"/>
            <a:ext cx="1249040" cy="709512"/>
          </a:xfrm>
          <a:prstGeom prst="rect">
            <a:avLst/>
          </a:prstGeom>
          <a:noFill/>
        </p:spPr>
      </p:pic>
      <p:sp>
        <p:nvSpPr>
          <p:cNvPr id="18" name="TextBox 17"/>
          <p:cNvSpPr txBox="1"/>
          <p:nvPr/>
        </p:nvSpPr>
        <p:spPr>
          <a:xfrm>
            <a:off x="2174693" y="661220"/>
            <a:ext cx="4484916" cy="584775"/>
          </a:xfrm>
          <a:prstGeom prst="rect">
            <a:avLst/>
          </a:prstGeom>
          <a:noFill/>
        </p:spPr>
        <p:txBody>
          <a:bodyPr wrap="square" rtlCol="0">
            <a:spAutoFit/>
          </a:bodyPr>
          <a:lstStyle/>
          <a:p>
            <a:r>
              <a:rPr lang="en-GB" sz="3200" u="sng" dirty="0" smtClean="0">
                <a:solidFill>
                  <a:schemeClr val="bg1"/>
                </a:solidFill>
                <a:latin typeface="Calibri" pitchFamily="34" charset="0"/>
                <a:cs typeface="Calibri" pitchFamily="34" charset="0"/>
              </a:rPr>
              <a:t>Server-side Developer @</a:t>
            </a:r>
            <a:endParaRPr lang="en-GB" sz="3200" u="sng" dirty="0">
              <a:solidFill>
                <a:schemeClr val="bg1"/>
              </a:solidFill>
              <a:latin typeface="Calibri" pitchFamily="34" charset="0"/>
              <a:cs typeface="Calibri" pitchFamily="34" charset="0"/>
            </a:endParaRPr>
          </a:p>
        </p:txBody>
      </p:sp>
      <p:pic>
        <p:nvPicPr>
          <p:cNvPr id="1027" name="Picture 3" descr="C:\Users\theburningmonk\Dropbox\mugshot.png"/>
          <p:cNvPicPr>
            <a:picLocks noChangeAspect="1" noChangeArrowheads="1"/>
          </p:cNvPicPr>
          <p:nvPr/>
        </p:nvPicPr>
        <p:blipFill>
          <a:blip r:embed="rId4" cstate="print"/>
          <a:srcRect l="9464" r="7591"/>
          <a:stretch>
            <a:fillRect/>
          </a:stretch>
        </p:blipFill>
        <p:spPr bwMode="auto">
          <a:xfrm>
            <a:off x="504825" y="476250"/>
            <a:ext cx="1419225" cy="1857375"/>
          </a:xfrm>
          <a:prstGeom prst="round2DiagRect">
            <a:avLst>
              <a:gd name="adj1" fmla="val 7942"/>
              <a:gd name="adj2" fmla="val 0"/>
            </a:avLst>
          </a:prstGeom>
          <a:ln w="38100" cap="sq">
            <a:solidFill>
              <a:srgbClr val="FFFFFF"/>
            </a:solidFill>
            <a:miter lim="800000"/>
          </a:ln>
          <a:effectLst>
            <a:outerShdw blurRad="254000" algn="tl" rotWithShape="0">
              <a:srgbClr val="000000">
                <a:alpha val="43000"/>
              </a:srgbClr>
            </a:outerShdw>
          </a:effectLst>
        </p:spPr>
      </p:pic>
      <p:pic>
        <p:nvPicPr>
          <p:cNvPr id="1032" name="Picture 8" descr="C:\Users\theburningmonk\AppData\Local\Microsoft\Windows\Temporary Internet Files\Content.IE5\3GLQ2QUY\MC900432586[1].png"/>
          <p:cNvPicPr>
            <a:picLocks noChangeAspect="1" noChangeArrowheads="1"/>
          </p:cNvPicPr>
          <p:nvPr/>
        </p:nvPicPr>
        <p:blipFill>
          <a:blip r:embed="rId5" cstate="print"/>
          <a:srcRect/>
          <a:stretch>
            <a:fillRect/>
          </a:stretch>
        </p:blipFill>
        <p:spPr bwMode="auto">
          <a:xfrm>
            <a:off x="457314" y="200139"/>
            <a:ext cx="666636" cy="666636"/>
          </a:xfrm>
          <a:prstGeom prst="rect">
            <a:avLst/>
          </a:prstGeom>
          <a:noFill/>
        </p:spPr>
      </p:pic>
      <p:pic>
        <p:nvPicPr>
          <p:cNvPr id="30" name="Picture 19"/>
          <p:cNvPicPr>
            <a:picLocks noChangeAspect="1" noChangeArrowheads="1"/>
          </p:cNvPicPr>
          <p:nvPr/>
        </p:nvPicPr>
        <p:blipFill>
          <a:blip r:embed="rId6" cstate="print"/>
          <a:srcRect/>
          <a:stretch>
            <a:fillRect/>
          </a:stretch>
        </p:blipFill>
        <p:spPr bwMode="auto">
          <a:xfrm>
            <a:off x="5278137" y="1771169"/>
            <a:ext cx="1357105" cy="540000"/>
          </a:xfrm>
          <a:prstGeom prst="rect">
            <a:avLst/>
          </a:prstGeom>
          <a:noFill/>
          <a:ln w="9525">
            <a:noFill/>
            <a:miter lim="800000"/>
            <a:headEnd/>
            <a:tailEnd/>
          </a:ln>
        </p:spPr>
      </p:pic>
      <p:pic>
        <p:nvPicPr>
          <p:cNvPr id="32" name="Picture 22" descr="membase-logo"/>
          <p:cNvPicPr>
            <a:picLocks noChangeAspect="1" noChangeArrowheads="1"/>
          </p:cNvPicPr>
          <p:nvPr/>
        </p:nvPicPr>
        <p:blipFill>
          <a:blip r:embed="rId7" cstate="print"/>
          <a:srcRect/>
          <a:stretch>
            <a:fillRect/>
          </a:stretch>
        </p:blipFill>
        <p:spPr bwMode="auto">
          <a:xfrm>
            <a:off x="5278137" y="3818738"/>
            <a:ext cx="2123653" cy="540000"/>
          </a:xfrm>
          <a:prstGeom prst="rect">
            <a:avLst/>
          </a:prstGeom>
          <a:noFill/>
        </p:spPr>
      </p:pic>
      <p:pic>
        <p:nvPicPr>
          <p:cNvPr id="33" name="Picture 31" descr="http://www.cloudave.com/wordpress/wp-content/uploads/2010/12/16975v2-max-250x250.jpg"/>
          <p:cNvPicPr>
            <a:picLocks noChangeAspect="1" noChangeArrowheads="1"/>
          </p:cNvPicPr>
          <p:nvPr/>
        </p:nvPicPr>
        <p:blipFill>
          <a:blip r:embed="rId8" cstate="print"/>
          <a:srcRect/>
          <a:stretch>
            <a:fillRect/>
          </a:stretch>
        </p:blipFill>
        <p:spPr bwMode="auto">
          <a:xfrm>
            <a:off x="5278137" y="2437086"/>
            <a:ext cx="1875000" cy="540000"/>
          </a:xfrm>
          <a:prstGeom prst="rect">
            <a:avLst/>
          </a:prstGeom>
          <a:noFill/>
        </p:spPr>
      </p:pic>
      <p:pic>
        <p:nvPicPr>
          <p:cNvPr id="34" name="Picture 34"/>
          <p:cNvPicPr>
            <a:picLocks noChangeAspect="1" noChangeArrowheads="1"/>
          </p:cNvPicPr>
          <p:nvPr/>
        </p:nvPicPr>
        <p:blipFill>
          <a:blip r:embed="rId9" cstate="print"/>
          <a:srcRect/>
          <a:stretch>
            <a:fillRect/>
          </a:stretch>
        </p:blipFill>
        <p:spPr bwMode="auto">
          <a:xfrm>
            <a:off x="5278137" y="4484656"/>
            <a:ext cx="1831304" cy="720000"/>
          </a:xfrm>
          <a:prstGeom prst="rect">
            <a:avLst/>
          </a:prstGeom>
          <a:noFill/>
          <a:ln w="9525">
            <a:noFill/>
            <a:miter lim="800000"/>
            <a:headEnd/>
            <a:tailEnd/>
          </a:ln>
        </p:spPr>
      </p:pic>
      <p:pic>
        <p:nvPicPr>
          <p:cNvPr id="27" name="Picture 16" descr="Bingo.net"/>
          <p:cNvPicPr>
            <a:picLocks noChangeAspect="1" noChangeArrowheads="1"/>
          </p:cNvPicPr>
          <p:nvPr/>
        </p:nvPicPr>
        <p:blipFill>
          <a:blip r:embed="rId10" cstate="print"/>
          <a:srcRect l="1864" t="2174" r="993" b="2298"/>
          <a:stretch>
            <a:fillRect/>
          </a:stretch>
        </p:blipFill>
        <p:spPr bwMode="auto">
          <a:xfrm>
            <a:off x="2752725" y="1771169"/>
            <a:ext cx="1620000" cy="792983"/>
          </a:xfrm>
          <a:prstGeom prst="rect">
            <a:avLst/>
          </a:prstGeom>
          <a:noFill/>
        </p:spPr>
      </p:pic>
      <p:pic>
        <p:nvPicPr>
          <p:cNvPr id="28" name="Picture 8" descr="Superfun Town"/>
          <p:cNvPicPr>
            <a:picLocks noChangeAspect="1" noChangeArrowheads="1"/>
          </p:cNvPicPr>
          <p:nvPr/>
        </p:nvPicPr>
        <p:blipFill>
          <a:blip r:embed="rId11" cstate="print"/>
          <a:srcRect l="2198" t="2398" r="2347" b="1440"/>
          <a:stretch>
            <a:fillRect/>
          </a:stretch>
        </p:blipFill>
        <p:spPr bwMode="auto">
          <a:xfrm>
            <a:off x="2752725" y="2666036"/>
            <a:ext cx="1620000" cy="812357"/>
          </a:xfrm>
          <a:prstGeom prst="rect">
            <a:avLst/>
          </a:prstGeom>
          <a:noFill/>
        </p:spPr>
      </p:pic>
      <p:pic>
        <p:nvPicPr>
          <p:cNvPr id="29" name="Picture 10" descr="JPJ slots"/>
          <p:cNvPicPr>
            <a:picLocks noChangeAspect="1" noChangeArrowheads="1"/>
          </p:cNvPicPr>
          <p:nvPr/>
        </p:nvPicPr>
        <p:blipFill>
          <a:blip r:embed="rId12" cstate="print"/>
          <a:srcRect l="859" t="1409" r="855" b="2175"/>
          <a:stretch>
            <a:fillRect/>
          </a:stretch>
        </p:blipFill>
        <p:spPr bwMode="auto">
          <a:xfrm>
            <a:off x="2752725" y="3580277"/>
            <a:ext cx="1620000" cy="794587"/>
          </a:xfrm>
          <a:prstGeom prst="rect">
            <a:avLst/>
          </a:prstGeom>
          <a:noFill/>
        </p:spPr>
      </p:pic>
      <p:pic>
        <p:nvPicPr>
          <p:cNvPr id="1033" name="Picture 9"/>
          <p:cNvPicPr>
            <a:picLocks noChangeAspect="1" noChangeArrowheads="1"/>
          </p:cNvPicPr>
          <p:nvPr/>
        </p:nvPicPr>
        <p:blipFill>
          <a:blip r:embed="rId13" cstate="print"/>
          <a:srcRect t="3408" b="7979"/>
          <a:stretch>
            <a:fillRect/>
          </a:stretch>
        </p:blipFill>
        <p:spPr bwMode="auto">
          <a:xfrm>
            <a:off x="2752725" y="4476748"/>
            <a:ext cx="1620000" cy="742950"/>
          </a:xfrm>
          <a:prstGeom prst="rect">
            <a:avLst/>
          </a:prstGeom>
          <a:noFill/>
          <a:ln w="9525">
            <a:noFill/>
            <a:miter lim="800000"/>
            <a:headEnd/>
            <a:tailEnd/>
          </a:ln>
        </p:spPr>
      </p:pic>
      <p:pic>
        <p:nvPicPr>
          <p:cNvPr id="86018" name="Picture 2" descr="http://d3a0avt069wzkc.cloudfront.net/sep_2010_vibrations/images/simpledb.jpg"/>
          <p:cNvPicPr>
            <a:picLocks noChangeAspect="1" noChangeArrowheads="1"/>
          </p:cNvPicPr>
          <p:nvPr/>
        </p:nvPicPr>
        <p:blipFill>
          <a:blip r:embed="rId14" cstate="print"/>
          <a:srcRect b="25917"/>
          <a:stretch>
            <a:fillRect/>
          </a:stretch>
        </p:blipFill>
        <p:spPr bwMode="auto">
          <a:xfrm>
            <a:off x="5280026" y="3103003"/>
            <a:ext cx="1301750" cy="589818"/>
          </a:xfrm>
          <a:prstGeom prst="rect">
            <a:avLst/>
          </a:prstGeom>
          <a:noFill/>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300"/>
                                  </p:stCondLst>
                                  <p:childTnLst>
                                    <p:set>
                                      <p:cBhvr>
                                        <p:cTn id="6" dur="1" fill="hold">
                                          <p:stCondLst>
                                            <p:cond delay="0"/>
                                          </p:stCondLst>
                                        </p:cTn>
                                        <p:tgtEl>
                                          <p:spTgt spid="17"/>
                                        </p:tgtEl>
                                        <p:attrNameLst>
                                          <p:attrName>style.visibility</p:attrName>
                                        </p:attrNameLst>
                                      </p:cBhvr>
                                      <p:to>
                                        <p:strVal val="visible"/>
                                      </p:to>
                                    </p:set>
                                    <p:anim from="(-#ppt_w/2)" to="(#ppt_x)" calcmode="lin" valueType="num">
                                      <p:cBhvr>
                                        <p:cTn id="7" dur="300" fill="hold">
                                          <p:stCondLst>
                                            <p:cond delay="0"/>
                                          </p:stCondLst>
                                        </p:cTn>
                                        <p:tgtEl>
                                          <p:spTgt spid="17"/>
                                        </p:tgtEl>
                                        <p:attrNameLst>
                                          <p:attrName>ppt_x</p:attrName>
                                        </p:attrNameLst>
                                      </p:cBhvr>
                                    </p:anim>
                                    <p:anim from="0" to="-1.0" calcmode="lin" valueType="num">
                                      <p:cBhvr>
                                        <p:cTn id="8" dur="100" decel="50000" autoRev="1" fill="hold">
                                          <p:stCondLst>
                                            <p:cond delay="300"/>
                                          </p:stCondLst>
                                        </p:cTn>
                                        <p:tgtEl>
                                          <p:spTgt spid="17"/>
                                        </p:tgtEl>
                                        <p:attrNameLst>
                                          <p:attrName>xshear</p:attrName>
                                        </p:attrNameLst>
                                      </p:cBhvr>
                                    </p:anim>
                                    <p:animScale>
                                      <p:cBhvr>
                                        <p:cTn id="9" dur="100" decel="100000" autoRev="1" fill="hold">
                                          <p:stCondLst>
                                            <p:cond delay="300"/>
                                          </p:stCondLst>
                                        </p:cTn>
                                        <p:tgtEl>
                                          <p:spTgt spid="17"/>
                                        </p:tgtEl>
                                      </p:cBhvr>
                                      <p:from x="100000" y="100000"/>
                                      <p:to x="80000" y="100000"/>
                                    </p:animScale>
                                    <p:anim by="(#ppt_h/3+#ppt_w*0.1)" calcmode="lin" valueType="num">
                                      <p:cBhvr additive="sum">
                                        <p:cTn id="10" dur="100" decel="100000" autoRev="1" fill="hold">
                                          <p:stCondLst>
                                            <p:cond delay="300"/>
                                          </p:stCondLst>
                                        </p:cTn>
                                        <p:tgtEl>
                                          <p:spTgt spid="1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1000"/>
                                        <p:tgtEl>
                                          <p:spTgt spid="10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86018"/>
                                        </p:tgtEl>
                                        <p:attrNameLst>
                                          <p:attrName>style.visibility</p:attrName>
                                        </p:attrNameLst>
                                      </p:cBhvr>
                                      <p:to>
                                        <p:strVal val="visible"/>
                                      </p:to>
                                    </p:set>
                                    <p:animEffect transition="in" filter="fade">
                                      <p:cBhvr>
                                        <p:cTn id="40" dur="1000"/>
                                        <p:tgtEl>
                                          <p:spTgt spid="86018"/>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Motivations</a:t>
            </a:r>
            <a:endParaRPr lang="en-GB" dirty="0"/>
          </a:p>
        </p:txBody>
      </p:sp>
      <p:sp>
        <p:nvSpPr>
          <p:cNvPr id="5" name="Content Placeholder 4"/>
          <p:cNvSpPr>
            <a:spLocks noGrp="1"/>
          </p:cNvSpPr>
          <p:nvPr>
            <p:ph idx="1"/>
          </p:nvPr>
        </p:nvSpPr>
        <p:spPr/>
        <p:txBody>
          <a:bodyPr>
            <a:normAutofit/>
          </a:bodyPr>
          <a:lstStyle/>
          <a:p>
            <a:r>
              <a:rPr lang="en-GB" dirty="0" smtClean="0"/>
              <a:t>Horizontal Scalability</a:t>
            </a:r>
          </a:p>
          <a:p>
            <a:r>
              <a:rPr lang="en-GB" dirty="0" smtClean="0"/>
              <a:t>Low Latency</a:t>
            </a:r>
          </a:p>
          <a:p>
            <a:r>
              <a:rPr lang="en-GB" dirty="0" smtClean="0"/>
              <a:t>Cost</a:t>
            </a:r>
          </a:p>
          <a:p>
            <a:r>
              <a:rPr lang="en-GB" dirty="0" smtClean="0"/>
              <a:t>Minimize Downtime</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Motivations</a:t>
            </a:r>
            <a:endParaRPr lang="en-GB" dirty="0"/>
          </a:p>
        </p:txBody>
      </p:sp>
      <p:pic>
        <p:nvPicPr>
          <p:cNvPr id="111618" name="Picture 2" descr="http://t3.gstatic.com/images?q=tbn:ANd9GcTcPwgXU1kBpStjdQ8xnPEYlV-9UeTD9sXAPiOuQHQg3LFH4KkD784Ko8P0oQ"/>
          <p:cNvPicPr>
            <a:picLocks noChangeAspect="1" noChangeArrowheads="1"/>
          </p:cNvPicPr>
          <p:nvPr/>
        </p:nvPicPr>
        <p:blipFill>
          <a:blip r:embed="rId2" cstate="print"/>
          <a:srcRect/>
          <a:stretch>
            <a:fillRect/>
          </a:stretch>
        </p:blipFill>
        <p:spPr bwMode="auto">
          <a:xfrm>
            <a:off x="2387145" y="2500766"/>
            <a:ext cx="4285798" cy="2852005"/>
          </a:xfrm>
          <a:prstGeom prst="rect">
            <a:avLst/>
          </a:prstGeom>
          <a:noFill/>
        </p:spPr>
      </p:pic>
      <p:sp>
        <p:nvSpPr>
          <p:cNvPr id="5" name="TextBox 4"/>
          <p:cNvSpPr txBox="1"/>
          <p:nvPr/>
        </p:nvSpPr>
        <p:spPr>
          <a:xfrm>
            <a:off x="1687286" y="1937657"/>
            <a:ext cx="5941691" cy="584775"/>
          </a:xfrm>
          <a:prstGeom prst="rect">
            <a:avLst/>
          </a:prstGeom>
          <a:noFill/>
        </p:spPr>
        <p:txBody>
          <a:bodyPr wrap="none" rtlCol="0">
            <a:spAutoFit/>
          </a:bodyPr>
          <a:lstStyle/>
          <a:p>
            <a:r>
              <a:rPr lang="en-GB" sz="3200" dirty="0" smtClean="0">
                <a:solidFill>
                  <a:schemeClr val="bg1"/>
                </a:solidFill>
              </a:rPr>
              <a:t>Use the right tool for the right job!</a:t>
            </a:r>
            <a:endParaRPr lang="en-GB" sz="3200" dirty="0">
              <a:solidFill>
                <a:schemeClr val="bg1"/>
              </a:solidFill>
            </a:endParaRPr>
          </a:p>
        </p:txBody>
      </p:sp>
    </p:spTree>
  </p:cSld>
  <p:clrMapOvr>
    <a:masterClrMapping/>
  </p:clrMapOvr>
  <p:transition spd="med">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Vertical Scaling</a:t>
            </a:r>
            <a:endParaRPr lang="en-GB" dirty="0"/>
          </a:p>
        </p:txBody>
      </p:sp>
      <p:sp>
        <p:nvSpPr>
          <p:cNvPr id="4" name="Text Placeholder 3"/>
          <p:cNvSpPr>
            <a:spLocks noGrp="1"/>
          </p:cNvSpPr>
          <p:nvPr>
            <p:ph type="body" idx="1"/>
          </p:nvPr>
        </p:nvSpPr>
        <p:spPr/>
        <p:txBody>
          <a:bodyPr/>
          <a:lstStyle/>
          <a:p>
            <a:r>
              <a:rPr lang="en-GB" dirty="0" smtClean="0"/>
              <a:t>The Good</a:t>
            </a:r>
            <a:endParaRPr lang="en-GB" dirty="0"/>
          </a:p>
        </p:txBody>
      </p:sp>
      <p:sp>
        <p:nvSpPr>
          <p:cNvPr id="3" name="Content Placeholder 2"/>
          <p:cNvSpPr>
            <a:spLocks noGrp="1"/>
          </p:cNvSpPr>
          <p:nvPr>
            <p:ph sz="half" idx="2"/>
          </p:nvPr>
        </p:nvSpPr>
        <p:spPr/>
        <p:txBody>
          <a:bodyPr/>
          <a:lstStyle/>
          <a:p>
            <a:r>
              <a:rPr lang="en-GB" dirty="0" smtClean="0"/>
              <a:t>Simple to set up</a:t>
            </a:r>
          </a:p>
          <a:p>
            <a:r>
              <a:rPr lang="en-GB" dirty="0" smtClean="0"/>
              <a:t>Familiar to developers</a:t>
            </a:r>
            <a:endParaRPr lang="en-GB" dirty="0"/>
          </a:p>
        </p:txBody>
      </p:sp>
      <p:sp>
        <p:nvSpPr>
          <p:cNvPr id="5" name="Text Placeholder 4"/>
          <p:cNvSpPr>
            <a:spLocks noGrp="1"/>
          </p:cNvSpPr>
          <p:nvPr>
            <p:ph type="body" sz="quarter" idx="3"/>
          </p:nvPr>
        </p:nvSpPr>
        <p:spPr/>
        <p:txBody>
          <a:bodyPr/>
          <a:lstStyle/>
          <a:p>
            <a:r>
              <a:rPr lang="en-GB" dirty="0" smtClean="0"/>
              <a:t>The Bad</a:t>
            </a:r>
            <a:endParaRPr lang="en-GB" dirty="0"/>
          </a:p>
        </p:txBody>
      </p:sp>
      <p:sp>
        <p:nvSpPr>
          <p:cNvPr id="6" name="Content Placeholder 5"/>
          <p:cNvSpPr>
            <a:spLocks noGrp="1"/>
          </p:cNvSpPr>
          <p:nvPr>
            <p:ph sz="quarter" idx="4"/>
          </p:nvPr>
        </p:nvSpPr>
        <p:spPr/>
        <p:txBody>
          <a:bodyPr/>
          <a:lstStyle/>
          <a:p>
            <a:r>
              <a:rPr lang="en-GB" dirty="0" smtClean="0"/>
              <a:t>Cost grows exponentially</a:t>
            </a:r>
          </a:p>
          <a:p>
            <a:r>
              <a:rPr lang="en-GB" dirty="0" smtClean="0"/>
              <a:t>Up-front hardware cost*</a:t>
            </a:r>
          </a:p>
          <a:p>
            <a:r>
              <a:rPr lang="en-GB" dirty="0" smtClean="0"/>
              <a:t>Difficult to scale down*</a:t>
            </a:r>
          </a:p>
        </p:txBody>
      </p:sp>
      <p:sp>
        <p:nvSpPr>
          <p:cNvPr id="7" name="TextBox 6"/>
          <p:cNvSpPr txBox="1"/>
          <p:nvPr/>
        </p:nvSpPr>
        <p:spPr>
          <a:xfrm>
            <a:off x="4418213" y="5336589"/>
            <a:ext cx="4221990" cy="338554"/>
          </a:xfrm>
          <a:prstGeom prst="rect">
            <a:avLst/>
          </a:prstGeom>
          <a:noFill/>
        </p:spPr>
        <p:txBody>
          <a:bodyPr wrap="none" rtlCol="0">
            <a:spAutoFit/>
          </a:bodyPr>
          <a:lstStyle/>
          <a:p>
            <a:r>
              <a:rPr lang="en-GB" sz="1600" i="1" dirty="0" smtClean="0">
                <a:solidFill>
                  <a:schemeClr val="bg1"/>
                </a:solidFill>
              </a:rPr>
              <a:t>* : mitigated using Cloud services to some extent</a:t>
            </a:r>
            <a:endParaRPr lang="en-GB" sz="1600" i="1" dirty="0">
              <a:solidFill>
                <a:schemeClr val="bg1"/>
              </a:solidFill>
            </a:endParaRPr>
          </a:p>
        </p:txBody>
      </p:sp>
    </p:spTree>
  </p:cSld>
  <p:clrMapOvr>
    <a:masterClrMapping/>
  </p:clrMapOvr>
  <p:transition spd="med">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Horizontal Scaling</a:t>
            </a:r>
            <a:endParaRPr lang="en-GB" dirty="0"/>
          </a:p>
        </p:txBody>
      </p:sp>
      <p:sp>
        <p:nvSpPr>
          <p:cNvPr id="4" name="Text Placeholder 3"/>
          <p:cNvSpPr>
            <a:spLocks noGrp="1"/>
          </p:cNvSpPr>
          <p:nvPr>
            <p:ph type="body" idx="1"/>
          </p:nvPr>
        </p:nvSpPr>
        <p:spPr/>
        <p:txBody>
          <a:bodyPr/>
          <a:lstStyle/>
          <a:p>
            <a:r>
              <a:rPr lang="en-GB" dirty="0" smtClean="0"/>
              <a:t>The Good</a:t>
            </a:r>
            <a:endParaRPr lang="en-GB" dirty="0"/>
          </a:p>
        </p:txBody>
      </p:sp>
      <p:sp>
        <p:nvSpPr>
          <p:cNvPr id="3" name="Content Placeholder 2"/>
          <p:cNvSpPr>
            <a:spLocks noGrp="1"/>
          </p:cNvSpPr>
          <p:nvPr>
            <p:ph sz="half" idx="2"/>
          </p:nvPr>
        </p:nvSpPr>
        <p:spPr/>
        <p:txBody>
          <a:bodyPr/>
          <a:lstStyle/>
          <a:p>
            <a:r>
              <a:rPr lang="en-GB" dirty="0" smtClean="0"/>
              <a:t>Incremental scaling</a:t>
            </a:r>
          </a:p>
          <a:p>
            <a:r>
              <a:rPr lang="en-GB" dirty="0" smtClean="0"/>
              <a:t>Cost grows incrementally</a:t>
            </a:r>
          </a:p>
          <a:p>
            <a:r>
              <a:rPr lang="en-GB" dirty="0" smtClean="0"/>
              <a:t>Easy to scale down</a:t>
            </a:r>
          </a:p>
          <a:p>
            <a:r>
              <a:rPr lang="en-GB" dirty="0" smtClean="0"/>
              <a:t>Linear gains</a:t>
            </a:r>
          </a:p>
          <a:p>
            <a:endParaRPr lang="en-GB" dirty="0"/>
          </a:p>
        </p:txBody>
      </p:sp>
      <p:sp>
        <p:nvSpPr>
          <p:cNvPr id="5" name="Text Placeholder 4"/>
          <p:cNvSpPr>
            <a:spLocks noGrp="1"/>
          </p:cNvSpPr>
          <p:nvPr>
            <p:ph type="body" sz="quarter" idx="3"/>
          </p:nvPr>
        </p:nvSpPr>
        <p:spPr/>
        <p:txBody>
          <a:bodyPr/>
          <a:lstStyle/>
          <a:p>
            <a:r>
              <a:rPr lang="en-GB" dirty="0" smtClean="0"/>
              <a:t>The Bad</a:t>
            </a:r>
            <a:endParaRPr lang="en-GB" dirty="0"/>
          </a:p>
        </p:txBody>
      </p:sp>
      <p:sp>
        <p:nvSpPr>
          <p:cNvPr id="6" name="Content Placeholder 5"/>
          <p:cNvSpPr>
            <a:spLocks noGrp="1"/>
          </p:cNvSpPr>
          <p:nvPr>
            <p:ph sz="quarter" idx="4"/>
          </p:nvPr>
        </p:nvSpPr>
        <p:spPr/>
        <p:txBody>
          <a:bodyPr/>
          <a:lstStyle/>
          <a:p>
            <a:r>
              <a:rPr lang="en-GB" dirty="0" smtClean="0"/>
              <a:t>More complex programming model</a:t>
            </a:r>
          </a:p>
          <a:p>
            <a:r>
              <a:rPr lang="en-GB" dirty="0" smtClean="0"/>
              <a:t>More complex to manage</a:t>
            </a:r>
          </a:p>
        </p:txBody>
      </p:sp>
    </p:spTree>
  </p:cSld>
  <p:clrMapOvr>
    <a:masterClrMapping/>
  </p:clrMapOvr>
  <p:transition spd="med">
    <p:strips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RDBMS</a:t>
            </a:r>
            <a:endParaRPr lang="en-GB" dirty="0"/>
          </a:p>
        </p:txBody>
      </p:sp>
      <p:sp>
        <p:nvSpPr>
          <p:cNvPr id="7" name="Content Placeholder 6"/>
          <p:cNvSpPr>
            <a:spLocks noGrp="1"/>
          </p:cNvSpPr>
          <p:nvPr>
            <p:ph idx="1"/>
          </p:nvPr>
        </p:nvSpPr>
        <p:spPr/>
        <p:txBody>
          <a:bodyPr>
            <a:normAutofit fontScale="92500" lnSpcReduction="10000"/>
          </a:bodyPr>
          <a:lstStyle/>
          <a:p>
            <a:r>
              <a:rPr lang="en-GB" u="sng" dirty="0" smtClean="0"/>
              <a:t>CAN</a:t>
            </a:r>
            <a:r>
              <a:rPr lang="en-GB" dirty="0" smtClean="0"/>
              <a:t> scale horizontally (via </a:t>
            </a:r>
            <a:r>
              <a:rPr lang="en-GB" dirty="0" err="1" smtClean="0"/>
              <a:t>sharding</a:t>
            </a:r>
            <a:r>
              <a:rPr lang="en-GB" dirty="0" smtClean="0"/>
              <a:t>)</a:t>
            </a:r>
          </a:p>
          <a:p>
            <a:r>
              <a:rPr lang="en-GB" dirty="0" smtClean="0"/>
              <a:t>Manual client side hashing</a:t>
            </a:r>
          </a:p>
          <a:p>
            <a:r>
              <a:rPr lang="en-GB" dirty="0" smtClean="0"/>
              <a:t>Cross-server queries are difficult</a:t>
            </a:r>
          </a:p>
          <a:p>
            <a:r>
              <a:rPr lang="en-GB" dirty="0" smtClean="0"/>
              <a:t>Loses </a:t>
            </a:r>
            <a:r>
              <a:rPr lang="en-GB" dirty="0" err="1" smtClean="0"/>
              <a:t>ACIDcity</a:t>
            </a:r>
            <a:endParaRPr lang="en-GB" dirty="0" smtClean="0"/>
          </a:p>
          <a:p>
            <a:r>
              <a:rPr lang="en-GB" dirty="0" smtClean="0"/>
              <a:t>Schema update = PAIN</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T</a:t>
            </a:r>
            <a:r>
              <a:rPr lang="en-GB" sz="4800" dirty="0" smtClean="0"/>
              <a:t>ypes of</a:t>
            </a:r>
            <a:r>
              <a:rPr lang="en-GB" dirty="0" smtClean="0"/>
              <a:t> </a:t>
            </a:r>
            <a:r>
              <a:rPr lang="en-GB" dirty="0" err="1" smtClean="0"/>
              <a:t>nosql</a:t>
            </a:r>
            <a:r>
              <a:rPr lang="en-GB" dirty="0" smtClean="0"/>
              <a:t> </a:t>
            </a:r>
            <a:r>
              <a:rPr lang="en-GB" dirty="0" err="1" smtClean="0"/>
              <a:t>db</a:t>
            </a:r>
            <a:r>
              <a:rPr lang="en-GB" sz="4800" dirty="0" err="1" smtClean="0"/>
              <a:t>s</a:t>
            </a:r>
            <a:endParaRPr lang="en-GB" sz="4400" dirty="0"/>
          </a:p>
        </p:txBody>
      </p:sp>
      <p:sp>
        <p:nvSpPr>
          <p:cNvPr id="5" name="Text Placeholder 4"/>
          <p:cNvSpPr>
            <a:spLocks noGrp="1"/>
          </p:cNvSpPr>
          <p:nvPr>
            <p:ph type="body" idx="1"/>
          </p:nvPr>
        </p:nvSpPr>
        <p:spPr/>
        <p:txBody>
          <a:bodyPr/>
          <a:lstStyle/>
          <a:p>
            <a:endParaRPr lang="en-GB" dirty="0"/>
          </a:p>
        </p:txBody>
      </p:sp>
    </p:spTree>
  </p:cSld>
  <p:clrMapOvr>
    <a:masterClrMapping/>
  </p:clrMapOvr>
  <p:transition spd="med">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Types Of NOSQL DBs</a:t>
            </a:r>
            <a:endParaRPr lang="en-GB" dirty="0"/>
          </a:p>
        </p:txBody>
      </p:sp>
      <p:sp>
        <p:nvSpPr>
          <p:cNvPr id="7" name="Content Placeholder 6"/>
          <p:cNvSpPr>
            <a:spLocks noGrp="1"/>
          </p:cNvSpPr>
          <p:nvPr>
            <p:ph idx="1"/>
          </p:nvPr>
        </p:nvSpPr>
        <p:spPr/>
        <p:txBody>
          <a:bodyPr/>
          <a:lstStyle/>
          <a:p>
            <a:r>
              <a:rPr lang="en-GB" dirty="0" smtClean="0"/>
              <a:t>Key-Value Store</a:t>
            </a:r>
          </a:p>
          <a:p>
            <a:r>
              <a:rPr lang="en-GB" dirty="0" smtClean="0"/>
              <a:t>Document Store</a:t>
            </a:r>
          </a:p>
          <a:p>
            <a:r>
              <a:rPr lang="en-GB" dirty="0" smtClean="0"/>
              <a:t>Column Database</a:t>
            </a:r>
          </a:p>
          <a:p>
            <a:r>
              <a:rPr lang="en-GB" dirty="0" smtClean="0"/>
              <a:t>Graph Database</a:t>
            </a:r>
            <a:endParaRPr lang="en-GB" dirty="0"/>
          </a:p>
        </p:txBody>
      </p:sp>
    </p:spTree>
  </p:cSld>
  <p:clrMapOvr>
    <a:masterClrMapping/>
  </p:clrMapOvr>
  <p:transition spd="med">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Key-Value Store</a:t>
            </a:r>
            <a:endParaRPr lang="en-GB" dirty="0"/>
          </a:p>
        </p:txBody>
      </p:sp>
      <p:sp>
        <p:nvSpPr>
          <p:cNvPr id="4" name="TextBox 3"/>
          <p:cNvSpPr txBox="1"/>
          <p:nvPr/>
        </p:nvSpPr>
        <p:spPr>
          <a:xfrm>
            <a:off x="1219200" y="3189514"/>
            <a:ext cx="1697901" cy="523220"/>
          </a:xfrm>
          <a:prstGeom prst="rect">
            <a:avLst/>
          </a:prstGeom>
          <a:noFill/>
          <a:ln w="38100">
            <a:solidFill>
              <a:schemeClr val="bg1"/>
            </a:solidFill>
          </a:ln>
        </p:spPr>
        <p:txBody>
          <a:bodyPr wrap="none" rtlCol="0">
            <a:spAutoFit/>
          </a:bodyPr>
          <a:lstStyle/>
          <a:p>
            <a:r>
              <a:rPr lang="en-GB" sz="2800" dirty="0" err="1" smtClean="0">
                <a:solidFill>
                  <a:schemeClr val="bg1"/>
                </a:solidFill>
              </a:rPr>
              <a:t>morpheus</a:t>
            </a:r>
            <a:endParaRPr lang="en-GB" sz="2800" dirty="0" smtClean="0">
              <a:solidFill>
                <a:schemeClr val="bg1"/>
              </a:solidFill>
            </a:endParaRPr>
          </a:p>
        </p:txBody>
      </p:sp>
      <p:sp>
        <p:nvSpPr>
          <p:cNvPr id="5" name="TextBox 4"/>
          <p:cNvSpPr txBox="1"/>
          <p:nvPr/>
        </p:nvSpPr>
        <p:spPr>
          <a:xfrm>
            <a:off x="3611881" y="2416629"/>
            <a:ext cx="4160520" cy="2246769"/>
          </a:xfrm>
          <a:prstGeom prst="rect">
            <a:avLst/>
          </a:prstGeom>
          <a:noFill/>
          <a:ln w="38100">
            <a:noFill/>
          </a:ln>
        </p:spPr>
        <p:txBody>
          <a:bodyPr wrap="square" rtlCol="0">
            <a:spAutoFit/>
          </a:bodyPr>
          <a:lstStyle/>
          <a:p>
            <a:r>
              <a:rPr lang="en-GB" sz="2800" dirty="0" smtClean="0">
                <a:solidFill>
                  <a:schemeClr val="bg1"/>
                </a:solidFill>
              </a:rPr>
              <a:t>101110100110101001100110100100100010101011101010101010110000101000110011111010110000101000111110001100000</a:t>
            </a:r>
            <a:endParaRPr lang="en-GB" sz="2800" dirty="0">
              <a:solidFill>
                <a:schemeClr val="bg1"/>
              </a:solidFill>
            </a:endParaRPr>
          </a:p>
        </p:txBody>
      </p:sp>
      <p:sp>
        <p:nvSpPr>
          <p:cNvPr id="6" name="Right Arrow 5"/>
          <p:cNvSpPr/>
          <p:nvPr/>
        </p:nvSpPr>
        <p:spPr>
          <a:xfrm>
            <a:off x="2928257" y="3320142"/>
            <a:ext cx="391886" cy="27214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502228" y="1491343"/>
            <a:ext cx="1099788" cy="584775"/>
          </a:xfrm>
          <a:prstGeom prst="rect">
            <a:avLst/>
          </a:prstGeom>
          <a:noFill/>
        </p:spPr>
        <p:txBody>
          <a:bodyPr wrap="none" rtlCol="0">
            <a:spAutoFit/>
          </a:bodyPr>
          <a:lstStyle/>
          <a:p>
            <a:r>
              <a:rPr lang="en-GB" sz="3200" dirty="0" smtClean="0">
                <a:solidFill>
                  <a:schemeClr val="bg1"/>
                </a:solidFill>
              </a:rPr>
              <a:t>“key”</a:t>
            </a:r>
            <a:endParaRPr lang="en-GB" sz="3200" dirty="0">
              <a:solidFill>
                <a:schemeClr val="bg1"/>
              </a:solidFill>
            </a:endParaRPr>
          </a:p>
        </p:txBody>
      </p:sp>
      <p:sp>
        <p:nvSpPr>
          <p:cNvPr id="8" name="TextBox 7"/>
          <p:cNvSpPr txBox="1"/>
          <p:nvPr/>
        </p:nvSpPr>
        <p:spPr>
          <a:xfrm>
            <a:off x="4844143" y="1491343"/>
            <a:ext cx="1419363" cy="584775"/>
          </a:xfrm>
          <a:prstGeom prst="rect">
            <a:avLst/>
          </a:prstGeom>
          <a:noFill/>
        </p:spPr>
        <p:txBody>
          <a:bodyPr wrap="none" rtlCol="0">
            <a:spAutoFit/>
          </a:bodyPr>
          <a:lstStyle/>
          <a:p>
            <a:r>
              <a:rPr lang="en-GB" sz="3200" dirty="0" smtClean="0">
                <a:solidFill>
                  <a:schemeClr val="bg1"/>
                </a:solidFill>
              </a:rPr>
              <a:t>“value”</a:t>
            </a:r>
            <a:endParaRPr lang="en-GB" sz="3200" dirty="0">
              <a:solidFill>
                <a:schemeClr val="bg1"/>
              </a:solidFill>
            </a:endParaRPr>
          </a:p>
        </p:txBody>
      </p:sp>
      <p:cxnSp>
        <p:nvCxnSpPr>
          <p:cNvPr id="10" name="Straight Connector 9"/>
          <p:cNvCxnSpPr>
            <a:stCxn id="7" idx="2"/>
          </p:cNvCxnSpPr>
          <p:nvPr/>
        </p:nvCxnSpPr>
        <p:spPr>
          <a:xfrm flipH="1">
            <a:off x="2046514" y="2076118"/>
            <a:ext cx="5608" cy="9501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2"/>
          </p:cNvCxnSpPr>
          <p:nvPr/>
        </p:nvCxnSpPr>
        <p:spPr>
          <a:xfrm flipH="1">
            <a:off x="5551714" y="2076118"/>
            <a:ext cx="2111" cy="31873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Key-Value Store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It’s a Hash</a:t>
            </a:r>
          </a:p>
          <a:p>
            <a:r>
              <a:rPr lang="en-GB" dirty="0" smtClean="0"/>
              <a:t>Basic get/put/delete ops</a:t>
            </a:r>
          </a:p>
          <a:p>
            <a:r>
              <a:rPr lang="en-GB" dirty="0" smtClean="0"/>
              <a:t>Crazy fast!</a:t>
            </a:r>
          </a:p>
          <a:p>
            <a:r>
              <a:rPr lang="en-GB" dirty="0" smtClean="0"/>
              <a:t>Easy to scale horizontally</a:t>
            </a:r>
          </a:p>
          <a:p>
            <a:r>
              <a:rPr lang="en-GB" dirty="0" err="1" smtClean="0"/>
              <a:t>Membase</a:t>
            </a:r>
            <a:r>
              <a:rPr lang="en-GB" dirty="0" smtClean="0"/>
              <a:t>, </a:t>
            </a:r>
            <a:r>
              <a:rPr lang="en-GB" dirty="0" err="1" smtClean="0"/>
              <a:t>Redis</a:t>
            </a:r>
            <a:r>
              <a:rPr lang="en-GB" dirty="0" smtClean="0"/>
              <a:t>, ORACLE…</a:t>
            </a:r>
          </a:p>
          <a:p>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Document Store</a:t>
            </a:r>
            <a:endParaRPr lang="en-GB" dirty="0"/>
          </a:p>
        </p:txBody>
      </p:sp>
      <p:sp>
        <p:nvSpPr>
          <p:cNvPr id="7" name="TextBox 6"/>
          <p:cNvSpPr txBox="1"/>
          <p:nvPr/>
        </p:nvSpPr>
        <p:spPr>
          <a:xfrm>
            <a:off x="1219200" y="3189514"/>
            <a:ext cx="1697901" cy="523220"/>
          </a:xfrm>
          <a:prstGeom prst="rect">
            <a:avLst/>
          </a:prstGeom>
          <a:noFill/>
          <a:ln w="38100">
            <a:solidFill>
              <a:schemeClr val="bg1"/>
            </a:solidFill>
          </a:ln>
        </p:spPr>
        <p:txBody>
          <a:bodyPr wrap="none" rtlCol="0">
            <a:spAutoFit/>
          </a:bodyPr>
          <a:lstStyle/>
          <a:p>
            <a:r>
              <a:rPr lang="en-GB" sz="2800" dirty="0" err="1" smtClean="0">
                <a:solidFill>
                  <a:schemeClr val="bg1"/>
                </a:solidFill>
              </a:rPr>
              <a:t>morpheus</a:t>
            </a:r>
            <a:endParaRPr lang="en-GB" sz="2800" dirty="0" smtClean="0">
              <a:solidFill>
                <a:schemeClr val="bg1"/>
              </a:solidFill>
            </a:endParaRPr>
          </a:p>
        </p:txBody>
      </p:sp>
      <p:sp>
        <p:nvSpPr>
          <p:cNvPr id="8" name="TextBox 7"/>
          <p:cNvSpPr txBox="1"/>
          <p:nvPr/>
        </p:nvSpPr>
        <p:spPr>
          <a:xfrm>
            <a:off x="3611880" y="2416629"/>
            <a:ext cx="4617719" cy="2246769"/>
          </a:xfrm>
          <a:prstGeom prst="rect">
            <a:avLst/>
          </a:prstGeom>
          <a:noFill/>
          <a:ln w="38100">
            <a:noFill/>
          </a:ln>
        </p:spPr>
        <p:txBody>
          <a:bodyPr wrap="square" rtlCol="0">
            <a:spAutoFit/>
          </a:bodyPr>
          <a:lstStyle/>
          <a:p>
            <a:r>
              <a:rPr lang="en-GB" sz="2800" dirty="0" smtClean="0">
                <a:solidFill>
                  <a:schemeClr val="bg1"/>
                </a:solidFill>
              </a:rPr>
              <a:t>{</a:t>
            </a:r>
          </a:p>
          <a:p>
            <a:r>
              <a:rPr lang="en-GB" sz="2800" dirty="0" smtClean="0">
                <a:solidFill>
                  <a:schemeClr val="bg1"/>
                </a:solidFill>
              </a:rPr>
              <a:t>   name : “Morpheus”,</a:t>
            </a:r>
          </a:p>
          <a:p>
            <a:r>
              <a:rPr lang="en-GB" sz="2800" dirty="0" smtClean="0">
                <a:solidFill>
                  <a:schemeClr val="bg1"/>
                </a:solidFill>
              </a:rPr>
              <a:t>   rank : “Captain”,</a:t>
            </a:r>
          </a:p>
          <a:p>
            <a:r>
              <a:rPr lang="en-GB" sz="2800" dirty="0" smtClean="0">
                <a:solidFill>
                  <a:schemeClr val="bg1"/>
                </a:solidFill>
              </a:rPr>
              <a:t>   occupation: “Total badass”</a:t>
            </a:r>
          </a:p>
          <a:p>
            <a:r>
              <a:rPr lang="en-GB" sz="2800" dirty="0" smtClean="0">
                <a:solidFill>
                  <a:schemeClr val="bg1"/>
                </a:solidFill>
              </a:rPr>
              <a:t>}</a:t>
            </a:r>
            <a:endParaRPr lang="en-GB" sz="2800" dirty="0">
              <a:solidFill>
                <a:schemeClr val="bg1"/>
              </a:solidFill>
            </a:endParaRPr>
          </a:p>
        </p:txBody>
      </p:sp>
      <p:sp>
        <p:nvSpPr>
          <p:cNvPr id="9" name="Right Arrow 8"/>
          <p:cNvSpPr/>
          <p:nvPr/>
        </p:nvSpPr>
        <p:spPr>
          <a:xfrm>
            <a:off x="2928257" y="3320142"/>
            <a:ext cx="391886" cy="272143"/>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502228" y="1491343"/>
            <a:ext cx="1099788" cy="584775"/>
          </a:xfrm>
          <a:prstGeom prst="rect">
            <a:avLst/>
          </a:prstGeom>
          <a:noFill/>
        </p:spPr>
        <p:txBody>
          <a:bodyPr wrap="none" rtlCol="0">
            <a:spAutoFit/>
          </a:bodyPr>
          <a:lstStyle/>
          <a:p>
            <a:r>
              <a:rPr lang="en-GB" sz="3200" dirty="0" smtClean="0">
                <a:solidFill>
                  <a:schemeClr val="bg1"/>
                </a:solidFill>
              </a:rPr>
              <a:t>“key”</a:t>
            </a:r>
            <a:endParaRPr lang="en-GB" sz="3200" dirty="0">
              <a:solidFill>
                <a:schemeClr val="bg1"/>
              </a:solidFill>
            </a:endParaRPr>
          </a:p>
        </p:txBody>
      </p:sp>
      <p:sp>
        <p:nvSpPr>
          <p:cNvPr id="11" name="TextBox 10"/>
          <p:cNvSpPr txBox="1"/>
          <p:nvPr/>
        </p:nvSpPr>
        <p:spPr>
          <a:xfrm>
            <a:off x="4386943" y="1491343"/>
            <a:ext cx="2228302" cy="584775"/>
          </a:xfrm>
          <a:prstGeom prst="rect">
            <a:avLst/>
          </a:prstGeom>
          <a:noFill/>
        </p:spPr>
        <p:txBody>
          <a:bodyPr wrap="none" rtlCol="0">
            <a:spAutoFit/>
          </a:bodyPr>
          <a:lstStyle/>
          <a:p>
            <a:r>
              <a:rPr lang="en-GB" sz="3200" dirty="0" smtClean="0">
                <a:solidFill>
                  <a:schemeClr val="bg1"/>
                </a:solidFill>
              </a:rPr>
              <a:t>“document”</a:t>
            </a:r>
            <a:endParaRPr lang="en-GB" sz="3200" dirty="0">
              <a:solidFill>
                <a:schemeClr val="bg1"/>
              </a:solidFill>
            </a:endParaRPr>
          </a:p>
        </p:txBody>
      </p:sp>
      <p:cxnSp>
        <p:nvCxnSpPr>
          <p:cNvPr id="12" name="Straight Connector 11"/>
          <p:cNvCxnSpPr>
            <a:stCxn id="10" idx="2"/>
          </p:cNvCxnSpPr>
          <p:nvPr/>
        </p:nvCxnSpPr>
        <p:spPr>
          <a:xfrm flipH="1">
            <a:off x="2046514" y="2076118"/>
            <a:ext cx="5608" cy="9501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p:cNvCxnSpPr>
          <p:nvPr/>
        </p:nvCxnSpPr>
        <p:spPr>
          <a:xfrm flipH="1">
            <a:off x="5497286" y="2076118"/>
            <a:ext cx="3808" cy="275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iwi by numbers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400k+ DAU</a:t>
            </a:r>
          </a:p>
          <a:p>
            <a:r>
              <a:rPr lang="en-GB" dirty="0" smtClean="0"/>
              <a:t>~100m requests/day</a:t>
            </a:r>
          </a:p>
          <a:p>
            <a:r>
              <a:rPr lang="en-GB" dirty="0" smtClean="0"/>
              <a:t>25k+ concurrent users</a:t>
            </a:r>
          </a:p>
          <a:p>
            <a:r>
              <a:rPr lang="en-GB" dirty="0" smtClean="0"/>
              <a:t>1500+ requests/s</a:t>
            </a:r>
          </a:p>
          <a:p>
            <a:r>
              <a:rPr lang="en-GB" dirty="0" smtClean="0"/>
              <a:t>7000+ cache opts/s</a:t>
            </a:r>
          </a:p>
          <a:p>
            <a:r>
              <a:rPr lang="en-GB" dirty="0" smtClean="0"/>
              <a:t>100+ commodity servers (EC2 small instance)</a:t>
            </a:r>
          </a:p>
          <a:p>
            <a:r>
              <a:rPr lang="en-GB" dirty="0" smtClean="0"/>
              <a:t>75ms average latency</a:t>
            </a:r>
          </a:p>
        </p:txBody>
      </p:sp>
    </p:spTree>
  </p:cSld>
  <p:clrMapOvr>
    <a:masterClrMapping/>
  </p:clrMapOvr>
  <p:transition spd="med">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Document Store</a:t>
            </a:r>
            <a:endParaRPr lang="en-GB" dirty="0"/>
          </a:p>
        </p:txBody>
      </p:sp>
      <p:sp>
        <p:nvSpPr>
          <p:cNvPr id="3" name="Content Placeholder 2"/>
          <p:cNvSpPr>
            <a:spLocks noGrp="1"/>
          </p:cNvSpPr>
          <p:nvPr>
            <p:ph idx="1"/>
          </p:nvPr>
        </p:nvSpPr>
        <p:spPr/>
        <p:txBody>
          <a:bodyPr>
            <a:normAutofit/>
          </a:bodyPr>
          <a:lstStyle/>
          <a:p>
            <a:r>
              <a:rPr lang="en-GB" dirty="0" smtClean="0"/>
              <a:t>Document = self-contained piece of data</a:t>
            </a:r>
          </a:p>
          <a:p>
            <a:r>
              <a:rPr lang="en-GB" dirty="0" smtClean="0"/>
              <a:t>Semi-structured data</a:t>
            </a:r>
          </a:p>
          <a:p>
            <a:r>
              <a:rPr lang="en-GB" dirty="0" smtClean="0"/>
              <a:t>Querying</a:t>
            </a:r>
          </a:p>
          <a:p>
            <a:r>
              <a:rPr lang="en-GB" dirty="0" err="1" smtClean="0"/>
              <a:t>MongoDB</a:t>
            </a:r>
            <a:r>
              <a:rPr lang="en-GB" dirty="0" smtClean="0"/>
              <a:t>, </a:t>
            </a:r>
            <a:r>
              <a:rPr lang="en-GB" dirty="0" err="1" smtClean="0"/>
              <a:t>RavenDB</a:t>
            </a:r>
            <a:r>
              <a:rPr lang="en-GB" dirty="0" smtClean="0"/>
              <a:t>…</a:t>
            </a:r>
          </a:p>
          <a:p>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Column Database</a:t>
            </a:r>
            <a:endParaRPr lang="en-GB" dirty="0"/>
          </a:p>
        </p:txBody>
      </p:sp>
      <p:grpSp>
        <p:nvGrpSpPr>
          <p:cNvPr id="77" name="Group 76"/>
          <p:cNvGrpSpPr/>
          <p:nvPr/>
        </p:nvGrpSpPr>
        <p:grpSpPr>
          <a:xfrm>
            <a:off x="653143" y="2100942"/>
            <a:ext cx="7728857" cy="2405743"/>
            <a:chOff x="653143" y="2100942"/>
            <a:chExt cx="7728857" cy="2405743"/>
          </a:xfrm>
        </p:grpSpPr>
        <p:sp>
          <p:nvSpPr>
            <p:cNvPr id="66" name="Rectangle 65"/>
            <p:cNvSpPr/>
            <p:nvPr/>
          </p:nvSpPr>
          <p:spPr>
            <a:xfrm>
              <a:off x="6336393" y="3701142"/>
              <a:ext cx="2045607" cy="402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65" name="Rectangle 64"/>
            <p:cNvSpPr/>
            <p:nvPr/>
          </p:nvSpPr>
          <p:spPr>
            <a:xfrm>
              <a:off x="3690257" y="2503715"/>
              <a:ext cx="567417" cy="402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22" name="Rectangle 21"/>
            <p:cNvSpPr/>
            <p:nvPr/>
          </p:nvSpPr>
          <p:spPr>
            <a:xfrm>
              <a:off x="653143" y="2895600"/>
              <a:ext cx="1905000" cy="402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57" name="Rectangle 56"/>
            <p:cNvSpPr/>
            <p:nvPr/>
          </p:nvSpPr>
          <p:spPr>
            <a:xfrm>
              <a:off x="4256314" y="2895600"/>
              <a:ext cx="2079172" cy="402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13" name="Rectangle 12"/>
            <p:cNvSpPr/>
            <p:nvPr/>
          </p:nvSpPr>
          <p:spPr>
            <a:xfrm>
              <a:off x="653143" y="2100943"/>
              <a:ext cx="7728857" cy="402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6" name="TextBox 5"/>
            <p:cNvSpPr txBox="1"/>
            <p:nvPr/>
          </p:nvSpPr>
          <p:spPr>
            <a:xfrm>
              <a:off x="718457" y="2100942"/>
              <a:ext cx="753732" cy="369332"/>
            </a:xfrm>
            <a:prstGeom prst="rect">
              <a:avLst/>
            </a:prstGeom>
            <a:noFill/>
          </p:spPr>
          <p:txBody>
            <a:bodyPr wrap="none" rtlCol="0">
              <a:spAutoFit/>
            </a:bodyPr>
            <a:lstStyle/>
            <a:p>
              <a:r>
                <a:rPr lang="en-GB" b="1" dirty="0" smtClean="0"/>
                <a:t>Name</a:t>
              </a:r>
              <a:endParaRPr lang="en-GB" b="1" dirty="0"/>
            </a:p>
          </p:txBody>
        </p:sp>
        <p:sp>
          <p:nvSpPr>
            <p:cNvPr id="7" name="TextBox 6"/>
            <p:cNvSpPr txBox="1"/>
            <p:nvPr/>
          </p:nvSpPr>
          <p:spPr>
            <a:xfrm>
              <a:off x="2558143" y="2100942"/>
              <a:ext cx="1187184" cy="369332"/>
            </a:xfrm>
            <a:prstGeom prst="rect">
              <a:avLst/>
            </a:prstGeom>
            <a:noFill/>
          </p:spPr>
          <p:txBody>
            <a:bodyPr wrap="none" rtlCol="0">
              <a:spAutoFit/>
            </a:bodyPr>
            <a:lstStyle/>
            <a:p>
              <a:r>
                <a:rPr lang="en-GB" b="1" dirty="0" smtClean="0"/>
                <a:t>Last Name</a:t>
              </a:r>
              <a:endParaRPr lang="en-GB" b="1" dirty="0"/>
            </a:p>
          </p:txBody>
        </p:sp>
        <p:sp>
          <p:nvSpPr>
            <p:cNvPr id="8" name="TextBox 7"/>
            <p:cNvSpPr txBox="1"/>
            <p:nvPr/>
          </p:nvSpPr>
          <p:spPr>
            <a:xfrm>
              <a:off x="3712052" y="2100942"/>
              <a:ext cx="546047" cy="369332"/>
            </a:xfrm>
            <a:prstGeom prst="rect">
              <a:avLst/>
            </a:prstGeom>
            <a:noFill/>
          </p:spPr>
          <p:txBody>
            <a:bodyPr wrap="none" rtlCol="0">
              <a:spAutoFit/>
            </a:bodyPr>
            <a:lstStyle/>
            <a:p>
              <a:r>
                <a:rPr lang="en-GB" b="1" dirty="0" smtClean="0"/>
                <a:t>Age</a:t>
              </a:r>
              <a:endParaRPr lang="en-GB" b="1" dirty="0"/>
            </a:p>
          </p:txBody>
        </p:sp>
        <p:sp>
          <p:nvSpPr>
            <p:cNvPr id="9" name="TextBox 8"/>
            <p:cNvSpPr txBox="1"/>
            <p:nvPr/>
          </p:nvSpPr>
          <p:spPr>
            <a:xfrm>
              <a:off x="4354286" y="2100942"/>
              <a:ext cx="662361" cy="369332"/>
            </a:xfrm>
            <a:prstGeom prst="rect">
              <a:avLst/>
            </a:prstGeom>
            <a:noFill/>
          </p:spPr>
          <p:txBody>
            <a:bodyPr wrap="none" rtlCol="0">
              <a:spAutoFit/>
            </a:bodyPr>
            <a:lstStyle/>
            <a:p>
              <a:r>
                <a:rPr lang="en-GB" b="1" dirty="0" smtClean="0"/>
                <a:t>Rank</a:t>
              </a:r>
              <a:endParaRPr lang="en-GB" b="1" dirty="0"/>
            </a:p>
          </p:txBody>
        </p:sp>
        <p:sp>
          <p:nvSpPr>
            <p:cNvPr id="10" name="TextBox 9"/>
            <p:cNvSpPr txBox="1"/>
            <p:nvPr/>
          </p:nvSpPr>
          <p:spPr>
            <a:xfrm>
              <a:off x="5094516" y="2100942"/>
              <a:ext cx="1274195" cy="369332"/>
            </a:xfrm>
            <a:prstGeom prst="rect">
              <a:avLst/>
            </a:prstGeom>
            <a:noFill/>
          </p:spPr>
          <p:txBody>
            <a:bodyPr wrap="none" rtlCol="0">
              <a:spAutoFit/>
            </a:bodyPr>
            <a:lstStyle/>
            <a:p>
              <a:r>
                <a:rPr lang="en-GB" b="1" dirty="0" smtClean="0"/>
                <a:t>Occupation</a:t>
              </a:r>
              <a:endParaRPr lang="en-GB" b="1" dirty="0"/>
            </a:p>
          </p:txBody>
        </p:sp>
        <p:sp>
          <p:nvSpPr>
            <p:cNvPr id="11" name="TextBox 10"/>
            <p:cNvSpPr txBox="1"/>
            <p:nvPr/>
          </p:nvSpPr>
          <p:spPr>
            <a:xfrm>
              <a:off x="6324603" y="2100942"/>
              <a:ext cx="897746" cy="369332"/>
            </a:xfrm>
            <a:prstGeom prst="rect">
              <a:avLst/>
            </a:prstGeom>
            <a:noFill/>
          </p:spPr>
          <p:txBody>
            <a:bodyPr wrap="none" rtlCol="0">
              <a:spAutoFit/>
            </a:bodyPr>
            <a:lstStyle/>
            <a:p>
              <a:r>
                <a:rPr lang="en-GB" b="1" dirty="0" smtClean="0"/>
                <a:t>Version</a:t>
              </a:r>
              <a:endParaRPr lang="en-GB" b="1" dirty="0"/>
            </a:p>
          </p:txBody>
        </p:sp>
        <p:sp>
          <p:nvSpPr>
            <p:cNvPr id="12" name="TextBox 11"/>
            <p:cNvSpPr txBox="1"/>
            <p:nvPr/>
          </p:nvSpPr>
          <p:spPr>
            <a:xfrm>
              <a:off x="7239002" y="2100942"/>
              <a:ext cx="1078821" cy="369332"/>
            </a:xfrm>
            <a:prstGeom prst="rect">
              <a:avLst/>
            </a:prstGeom>
            <a:noFill/>
          </p:spPr>
          <p:txBody>
            <a:bodyPr wrap="none" rtlCol="0">
              <a:spAutoFit/>
            </a:bodyPr>
            <a:lstStyle/>
            <a:p>
              <a:r>
                <a:rPr lang="en-GB" b="1" dirty="0" smtClean="0"/>
                <a:t>Language</a:t>
              </a:r>
              <a:endParaRPr lang="en-GB" b="1" dirty="0"/>
            </a:p>
          </p:txBody>
        </p:sp>
        <p:sp>
          <p:nvSpPr>
            <p:cNvPr id="14" name="Rectangle 13"/>
            <p:cNvSpPr/>
            <p:nvPr/>
          </p:nvSpPr>
          <p:spPr>
            <a:xfrm>
              <a:off x="653144" y="2503715"/>
              <a:ext cx="1904999" cy="402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15" name="TextBox 14"/>
            <p:cNvSpPr txBox="1"/>
            <p:nvPr/>
          </p:nvSpPr>
          <p:spPr>
            <a:xfrm>
              <a:off x="718457" y="2492828"/>
              <a:ext cx="1909882" cy="369332"/>
            </a:xfrm>
            <a:prstGeom prst="rect">
              <a:avLst/>
            </a:prstGeom>
            <a:noFill/>
          </p:spPr>
          <p:txBody>
            <a:bodyPr wrap="none" rtlCol="0">
              <a:spAutoFit/>
            </a:bodyPr>
            <a:lstStyle/>
            <a:p>
              <a:r>
                <a:rPr lang="en-GB" b="1" dirty="0" smtClean="0"/>
                <a:t>Thomas Anderson</a:t>
              </a:r>
              <a:endParaRPr lang="en-GB" b="1" dirty="0"/>
            </a:p>
          </p:txBody>
        </p:sp>
        <p:sp>
          <p:nvSpPr>
            <p:cNvPr id="17" name="TextBox 16"/>
            <p:cNvSpPr txBox="1"/>
            <p:nvPr/>
          </p:nvSpPr>
          <p:spPr>
            <a:xfrm>
              <a:off x="3777368" y="2492828"/>
              <a:ext cx="418704" cy="369332"/>
            </a:xfrm>
            <a:prstGeom prst="rect">
              <a:avLst/>
            </a:prstGeom>
            <a:noFill/>
          </p:spPr>
          <p:txBody>
            <a:bodyPr wrap="none" rtlCol="0">
              <a:spAutoFit/>
            </a:bodyPr>
            <a:lstStyle/>
            <a:p>
              <a:r>
                <a:rPr lang="en-GB" b="1" dirty="0" smtClean="0"/>
                <a:t>29</a:t>
              </a:r>
              <a:endParaRPr lang="en-GB" b="1" dirty="0"/>
            </a:p>
          </p:txBody>
        </p:sp>
        <p:sp>
          <p:nvSpPr>
            <p:cNvPr id="23" name="TextBox 22"/>
            <p:cNvSpPr txBox="1"/>
            <p:nvPr/>
          </p:nvSpPr>
          <p:spPr>
            <a:xfrm>
              <a:off x="718457" y="2895599"/>
              <a:ext cx="1168910" cy="369332"/>
            </a:xfrm>
            <a:prstGeom prst="rect">
              <a:avLst/>
            </a:prstGeom>
            <a:noFill/>
          </p:spPr>
          <p:txBody>
            <a:bodyPr wrap="none" rtlCol="0">
              <a:spAutoFit/>
            </a:bodyPr>
            <a:lstStyle/>
            <a:p>
              <a:r>
                <a:rPr lang="en-GB" b="1" dirty="0" smtClean="0"/>
                <a:t>Morpheus</a:t>
              </a:r>
              <a:endParaRPr lang="en-GB" b="1" dirty="0"/>
            </a:p>
          </p:txBody>
        </p:sp>
        <p:sp>
          <p:nvSpPr>
            <p:cNvPr id="26" name="TextBox 25"/>
            <p:cNvSpPr txBox="1"/>
            <p:nvPr/>
          </p:nvSpPr>
          <p:spPr>
            <a:xfrm>
              <a:off x="4245428" y="2895599"/>
              <a:ext cx="914096" cy="369332"/>
            </a:xfrm>
            <a:prstGeom prst="rect">
              <a:avLst/>
            </a:prstGeom>
            <a:noFill/>
          </p:spPr>
          <p:txBody>
            <a:bodyPr wrap="none" rtlCol="0">
              <a:spAutoFit/>
            </a:bodyPr>
            <a:lstStyle/>
            <a:p>
              <a:r>
                <a:rPr lang="en-GB" b="1" dirty="0" smtClean="0"/>
                <a:t>Captain</a:t>
              </a:r>
              <a:endParaRPr lang="en-GB" b="1" dirty="0"/>
            </a:p>
          </p:txBody>
        </p:sp>
        <p:sp>
          <p:nvSpPr>
            <p:cNvPr id="27" name="TextBox 26"/>
            <p:cNvSpPr txBox="1"/>
            <p:nvPr/>
          </p:nvSpPr>
          <p:spPr>
            <a:xfrm>
              <a:off x="5055328" y="2895599"/>
              <a:ext cx="1359924" cy="369332"/>
            </a:xfrm>
            <a:prstGeom prst="rect">
              <a:avLst/>
            </a:prstGeom>
            <a:noFill/>
          </p:spPr>
          <p:txBody>
            <a:bodyPr wrap="none" rtlCol="0">
              <a:spAutoFit/>
            </a:bodyPr>
            <a:lstStyle/>
            <a:p>
              <a:r>
                <a:rPr lang="en-GB" b="1" dirty="0" smtClean="0"/>
                <a:t>Total badass</a:t>
              </a:r>
              <a:endParaRPr lang="en-GB" b="1" dirty="0"/>
            </a:p>
          </p:txBody>
        </p:sp>
        <p:sp>
          <p:nvSpPr>
            <p:cNvPr id="30" name="Rectangle 29"/>
            <p:cNvSpPr/>
            <p:nvPr/>
          </p:nvSpPr>
          <p:spPr>
            <a:xfrm>
              <a:off x="653143" y="3298369"/>
              <a:ext cx="3042557" cy="402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1" name="TextBox 30"/>
            <p:cNvSpPr txBox="1"/>
            <p:nvPr/>
          </p:nvSpPr>
          <p:spPr>
            <a:xfrm>
              <a:off x="718457" y="3298368"/>
              <a:ext cx="859531" cy="369332"/>
            </a:xfrm>
            <a:prstGeom prst="rect">
              <a:avLst/>
            </a:prstGeom>
            <a:noFill/>
          </p:spPr>
          <p:txBody>
            <a:bodyPr wrap="none" rtlCol="0">
              <a:spAutoFit/>
            </a:bodyPr>
            <a:lstStyle/>
            <a:p>
              <a:r>
                <a:rPr lang="en-GB" b="1" dirty="0" err="1" smtClean="0"/>
                <a:t>Cypher</a:t>
              </a:r>
              <a:endParaRPr lang="en-GB" b="1" dirty="0"/>
            </a:p>
          </p:txBody>
        </p:sp>
        <p:sp>
          <p:nvSpPr>
            <p:cNvPr id="32" name="TextBox 31"/>
            <p:cNvSpPr txBox="1"/>
            <p:nvPr/>
          </p:nvSpPr>
          <p:spPr>
            <a:xfrm>
              <a:off x="2699655" y="3298368"/>
              <a:ext cx="882614" cy="369332"/>
            </a:xfrm>
            <a:prstGeom prst="rect">
              <a:avLst/>
            </a:prstGeom>
            <a:noFill/>
          </p:spPr>
          <p:txBody>
            <a:bodyPr wrap="none" rtlCol="0">
              <a:spAutoFit/>
            </a:bodyPr>
            <a:lstStyle/>
            <a:p>
              <a:r>
                <a:rPr lang="en-GB" b="1" dirty="0" smtClean="0"/>
                <a:t>Reagan</a:t>
              </a:r>
              <a:endParaRPr lang="en-GB" b="1" dirty="0"/>
            </a:p>
          </p:txBody>
        </p:sp>
        <p:sp>
          <p:nvSpPr>
            <p:cNvPr id="38" name="Rectangle 37"/>
            <p:cNvSpPr/>
            <p:nvPr/>
          </p:nvSpPr>
          <p:spPr>
            <a:xfrm>
              <a:off x="653143" y="3701142"/>
              <a:ext cx="1905907" cy="402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39" name="TextBox 38"/>
            <p:cNvSpPr txBox="1"/>
            <p:nvPr/>
          </p:nvSpPr>
          <p:spPr>
            <a:xfrm>
              <a:off x="718457" y="3701141"/>
              <a:ext cx="1356653" cy="369332"/>
            </a:xfrm>
            <a:prstGeom prst="rect">
              <a:avLst/>
            </a:prstGeom>
            <a:noFill/>
          </p:spPr>
          <p:txBody>
            <a:bodyPr wrap="none" rtlCol="0">
              <a:spAutoFit/>
            </a:bodyPr>
            <a:lstStyle/>
            <a:p>
              <a:r>
                <a:rPr lang="en-GB" b="1" dirty="0" smtClean="0"/>
                <a:t>Agent Smith</a:t>
              </a:r>
              <a:endParaRPr lang="en-GB" b="1" dirty="0"/>
            </a:p>
          </p:txBody>
        </p:sp>
        <p:sp>
          <p:nvSpPr>
            <p:cNvPr id="44" name="TextBox 43"/>
            <p:cNvSpPr txBox="1"/>
            <p:nvPr/>
          </p:nvSpPr>
          <p:spPr>
            <a:xfrm>
              <a:off x="6466125" y="3701141"/>
              <a:ext cx="603050" cy="369332"/>
            </a:xfrm>
            <a:prstGeom prst="rect">
              <a:avLst/>
            </a:prstGeom>
            <a:noFill/>
          </p:spPr>
          <p:txBody>
            <a:bodyPr wrap="none" rtlCol="0">
              <a:spAutoFit/>
            </a:bodyPr>
            <a:lstStyle/>
            <a:p>
              <a:r>
                <a:rPr lang="en-GB" b="1" dirty="0" smtClean="0"/>
                <a:t>1.0b</a:t>
              </a:r>
              <a:endParaRPr lang="en-GB" b="1" dirty="0"/>
            </a:p>
          </p:txBody>
        </p:sp>
        <p:sp>
          <p:nvSpPr>
            <p:cNvPr id="46" name="Rectangle 45"/>
            <p:cNvSpPr/>
            <p:nvPr/>
          </p:nvSpPr>
          <p:spPr>
            <a:xfrm>
              <a:off x="653143" y="4103914"/>
              <a:ext cx="1905907" cy="402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endParaRPr>
            </a:p>
          </p:txBody>
        </p:sp>
        <p:sp>
          <p:nvSpPr>
            <p:cNvPr id="47" name="TextBox 46"/>
            <p:cNvSpPr txBox="1"/>
            <p:nvPr/>
          </p:nvSpPr>
          <p:spPr>
            <a:xfrm>
              <a:off x="718457" y="4103913"/>
              <a:ext cx="1452962" cy="369332"/>
            </a:xfrm>
            <a:prstGeom prst="rect">
              <a:avLst/>
            </a:prstGeom>
            <a:noFill/>
          </p:spPr>
          <p:txBody>
            <a:bodyPr wrap="none" rtlCol="0">
              <a:spAutoFit/>
            </a:bodyPr>
            <a:lstStyle/>
            <a:p>
              <a:r>
                <a:rPr lang="en-GB" b="1" dirty="0" smtClean="0"/>
                <a:t>The Architect</a:t>
              </a:r>
              <a:endParaRPr lang="en-GB" b="1" dirty="0"/>
            </a:p>
          </p:txBody>
        </p:sp>
        <p:sp>
          <p:nvSpPr>
            <p:cNvPr id="54" name="TextBox 53"/>
            <p:cNvSpPr txBox="1"/>
            <p:nvPr/>
          </p:nvSpPr>
          <p:spPr>
            <a:xfrm>
              <a:off x="7500262" y="3701141"/>
              <a:ext cx="540148" cy="369332"/>
            </a:xfrm>
            <a:prstGeom prst="rect">
              <a:avLst/>
            </a:prstGeom>
            <a:noFill/>
          </p:spPr>
          <p:txBody>
            <a:bodyPr wrap="none" rtlCol="0">
              <a:spAutoFit/>
            </a:bodyPr>
            <a:lstStyle/>
            <a:p>
              <a:r>
                <a:rPr lang="en-GB" b="1" dirty="0" smtClean="0"/>
                <a:t>C++</a:t>
              </a:r>
              <a:endParaRPr lang="en-GB" b="1" dirty="0"/>
            </a:p>
          </p:txBody>
        </p:sp>
        <p:cxnSp>
          <p:nvCxnSpPr>
            <p:cNvPr id="56" name="Straight Connector 55"/>
            <p:cNvCxnSpPr/>
            <p:nvPr/>
          </p:nvCxnSpPr>
          <p:spPr>
            <a:xfrm>
              <a:off x="7217229" y="2100943"/>
              <a:ext cx="0" cy="40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335486" y="2100943"/>
              <a:ext cx="0" cy="40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094515" y="2100943"/>
              <a:ext cx="0" cy="40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256316" y="2100943"/>
              <a:ext cx="0" cy="398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690257" y="2100943"/>
              <a:ext cx="0" cy="40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38" idx="3"/>
            </p:cNvCxnSpPr>
            <p:nvPr/>
          </p:nvCxnSpPr>
          <p:spPr>
            <a:xfrm>
              <a:off x="2558142" y="2100943"/>
              <a:ext cx="908" cy="1801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094515" y="2885803"/>
              <a:ext cx="0" cy="40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17229" y="3701143"/>
              <a:ext cx="0" cy="40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Column Database</a:t>
            </a:r>
            <a:endParaRPr lang="en-GB" dirty="0"/>
          </a:p>
        </p:txBody>
      </p:sp>
      <p:sp>
        <p:nvSpPr>
          <p:cNvPr id="3" name="Content Placeholder 2"/>
          <p:cNvSpPr>
            <a:spLocks noGrp="1"/>
          </p:cNvSpPr>
          <p:nvPr>
            <p:ph idx="1"/>
          </p:nvPr>
        </p:nvSpPr>
        <p:spPr/>
        <p:txBody>
          <a:bodyPr>
            <a:normAutofit/>
          </a:bodyPr>
          <a:lstStyle/>
          <a:p>
            <a:r>
              <a:rPr lang="en-GB" dirty="0" smtClean="0"/>
              <a:t>Data stored by column</a:t>
            </a:r>
          </a:p>
          <a:p>
            <a:r>
              <a:rPr lang="en-GB" dirty="0" smtClean="0"/>
              <a:t>Semi-structured data</a:t>
            </a:r>
          </a:p>
          <a:p>
            <a:r>
              <a:rPr lang="en-GB" dirty="0" smtClean="0"/>
              <a:t>Cassandra, </a:t>
            </a:r>
            <a:r>
              <a:rPr lang="en-GB" dirty="0" err="1" smtClean="0"/>
              <a:t>HBase</a:t>
            </a:r>
            <a:r>
              <a:rPr lang="en-GB" dirty="0" smtClean="0"/>
              <a:t>, …</a:t>
            </a:r>
          </a:p>
          <a:p>
            <a:endParaRPr lang="en-GB" dirty="0"/>
          </a:p>
        </p:txBody>
      </p:sp>
    </p:spTree>
  </p:cSld>
  <p:clrMapOvr>
    <a:masterClrMapping/>
  </p:clrMapOvr>
  <p:transition spd="med">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 Database</a:t>
            </a:r>
            <a:endParaRPr lang="en-GB" dirty="0"/>
          </a:p>
        </p:txBody>
      </p:sp>
      <p:grpSp>
        <p:nvGrpSpPr>
          <p:cNvPr id="69" name="Group 68"/>
          <p:cNvGrpSpPr/>
          <p:nvPr/>
        </p:nvGrpSpPr>
        <p:grpSpPr>
          <a:xfrm>
            <a:off x="457200" y="1371600"/>
            <a:ext cx="8090965" cy="3917851"/>
            <a:chOff x="426720" y="1371600"/>
            <a:chExt cx="8090965" cy="3917851"/>
          </a:xfrm>
        </p:grpSpPr>
        <p:sp>
          <p:nvSpPr>
            <p:cNvPr id="4" name="Oval 3"/>
            <p:cNvSpPr/>
            <p:nvPr/>
          </p:nvSpPr>
          <p:spPr>
            <a:xfrm>
              <a:off x="1127760" y="2407920"/>
              <a:ext cx="568960" cy="56896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t>1</a:t>
              </a:r>
              <a:endParaRPr lang="en-GB" sz="2400" b="1" dirty="0"/>
            </a:p>
          </p:txBody>
        </p:sp>
        <p:sp>
          <p:nvSpPr>
            <p:cNvPr id="5" name="Oval 4"/>
            <p:cNvSpPr/>
            <p:nvPr/>
          </p:nvSpPr>
          <p:spPr>
            <a:xfrm>
              <a:off x="1910080" y="3921760"/>
              <a:ext cx="568960" cy="56896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t>2</a:t>
              </a:r>
              <a:endParaRPr lang="en-GB" sz="2400" b="1" dirty="0"/>
            </a:p>
          </p:txBody>
        </p:sp>
        <p:sp>
          <p:nvSpPr>
            <p:cNvPr id="6" name="Oval 5"/>
            <p:cNvSpPr/>
            <p:nvPr/>
          </p:nvSpPr>
          <p:spPr>
            <a:xfrm>
              <a:off x="3058160" y="2143760"/>
              <a:ext cx="568960" cy="56896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t>7</a:t>
              </a:r>
              <a:endParaRPr lang="en-GB" sz="2400" b="1" dirty="0"/>
            </a:p>
          </p:txBody>
        </p:sp>
        <p:sp>
          <p:nvSpPr>
            <p:cNvPr id="7" name="Oval 6"/>
            <p:cNvSpPr/>
            <p:nvPr/>
          </p:nvSpPr>
          <p:spPr>
            <a:xfrm>
              <a:off x="5222240" y="2265680"/>
              <a:ext cx="568960" cy="56896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t>3</a:t>
              </a:r>
              <a:endParaRPr lang="en-GB" sz="2400" b="1" dirty="0"/>
            </a:p>
          </p:txBody>
        </p:sp>
        <p:sp>
          <p:nvSpPr>
            <p:cNvPr id="8" name="Oval 7"/>
            <p:cNvSpPr/>
            <p:nvPr/>
          </p:nvSpPr>
          <p:spPr>
            <a:xfrm>
              <a:off x="6431280" y="4013200"/>
              <a:ext cx="568960" cy="56896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t>5</a:t>
              </a:r>
              <a:endParaRPr lang="en-GB" sz="2400" b="1" dirty="0"/>
            </a:p>
          </p:txBody>
        </p:sp>
        <p:sp>
          <p:nvSpPr>
            <p:cNvPr id="9" name="Oval 8"/>
            <p:cNvSpPr/>
            <p:nvPr/>
          </p:nvSpPr>
          <p:spPr>
            <a:xfrm>
              <a:off x="7467600" y="2316480"/>
              <a:ext cx="568960" cy="56896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smtClean="0"/>
                <a:t>9</a:t>
              </a:r>
              <a:endParaRPr lang="en-GB" sz="2400" b="1" dirty="0"/>
            </a:p>
          </p:txBody>
        </p:sp>
        <p:sp>
          <p:nvSpPr>
            <p:cNvPr id="10" name="TextBox 9"/>
            <p:cNvSpPr txBox="1"/>
            <p:nvPr/>
          </p:nvSpPr>
          <p:spPr>
            <a:xfrm>
              <a:off x="426720" y="1717040"/>
              <a:ext cx="1952201" cy="461665"/>
            </a:xfrm>
            <a:prstGeom prst="rect">
              <a:avLst/>
            </a:prstGeom>
            <a:solidFill>
              <a:schemeClr val="bg1"/>
            </a:solidFill>
            <a:ln w="19050">
              <a:solidFill>
                <a:schemeClr val="tx1"/>
              </a:solidFill>
            </a:ln>
          </p:spPr>
          <p:txBody>
            <a:bodyPr wrap="none" rtlCol="0">
              <a:spAutoFit/>
            </a:bodyPr>
            <a:lstStyle/>
            <a:p>
              <a:r>
                <a:rPr lang="en-GB" sz="1200" dirty="0" smtClean="0"/>
                <a:t>name = “Thomas Anderson”</a:t>
              </a:r>
            </a:p>
            <a:p>
              <a:r>
                <a:rPr lang="en-GB" sz="1200" dirty="0" smtClean="0"/>
                <a:t>age = 29</a:t>
              </a:r>
              <a:endParaRPr lang="en-GB" sz="1200" dirty="0"/>
            </a:p>
          </p:txBody>
        </p:sp>
        <p:cxnSp>
          <p:nvCxnSpPr>
            <p:cNvPr id="12" name="Straight Arrow Connector 11"/>
            <p:cNvCxnSpPr>
              <a:stCxn id="4" idx="4"/>
              <a:endCxn id="5" idx="1"/>
            </p:cNvCxnSpPr>
            <p:nvPr/>
          </p:nvCxnSpPr>
          <p:spPr>
            <a:xfrm>
              <a:off x="1412240" y="2976880"/>
              <a:ext cx="581162" cy="1028202"/>
            </a:xfrm>
            <a:prstGeom prst="straightConnector1">
              <a:avLst/>
            </a:prstGeom>
            <a:ln w="38100">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6"/>
              <a:endCxn id="6" idx="2"/>
            </p:cNvCxnSpPr>
            <p:nvPr/>
          </p:nvCxnSpPr>
          <p:spPr>
            <a:xfrm flipV="1">
              <a:off x="1696720" y="2428240"/>
              <a:ext cx="1361440" cy="264160"/>
            </a:xfrm>
            <a:prstGeom prst="straightConnector1">
              <a:avLst/>
            </a:prstGeom>
            <a:ln w="38100">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a:endCxn id="7" idx="2"/>
            </p:cNvCxnSpPr>
            <p:nvPr/>
          </p:nvCxnSpPr>
          <p:spPr>
            <a:xfrm>
              <a:off x="3627120" y="2428240"/>
              <a:ext cx="1595120" cy="121920"/>
            </a:xfrm>
            <a:prstGeom prst="straightConnector1">
              <a:avLst/>
            </a:prstGeom>
            <a:ln w="38100">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5"/>
              <a:endCxn id="8" idx="1"/>
            </p:cNvCxnSpPr>
            <p:nvPr/>
          </p:nvCxnSpPr>
          <p:spPr>
            <a:xfrm>
              <a:off x="5707878" y="2751318"/>
              <a:ext cx="806724" cy="1345204"/>
            </a:xfrm>
            <a:prstGeom prst="straightConnector1">
              <a:avLst/>
            </a:prstGeom>
            <a:ln w="38100">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7"/>
              <a:endCxn id="9" idx="4"/>
            </p:cNvCxnSpPr>
            <p:nvPr/>
          </p:nvCxnSpPr>
          <p:spPr>
            <a:xfrm flipV="1">
              <a:off x="6916918" y="2885440"/>
              <a:ext cx="835162" cy="1211082"/>
            </a:xfrm>
            <a:prstGeom prst="straightConnector1">
              <a:avLst/>
            </a:prstGeom>
            <a:ln w="38100">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17040" y="4602480"/>
              <a:ext cx="1207895" cy="276999"/>
            </a:xfrm>
            <a:prstGeom prst="rect">
              <a:avLst/>
            </a:prstGeom>
            <a:solidFill>
              <a:schemeClr val="bg1"/>
            </a:solidFill>
            <a:ln w="19050">
              <a:solidFill>
                <a:schemeClr val="tx1"/>
              </a:solidFill>
            </a:ln>
          </p:spPr>
          <p:txBody>
            <a:bodyPr wrap="none" rtlCol="0">
              <a:spAutoFit/>
            </a:bodyPr>
            <a:lstStyle/>
            <a:p>
              <a:r>
                <a:rPr lang="en-GB" sz="1200" dirty="0" smtClean="0"/>
                <a:t>name = “Trinity”</a:t>
              </a:r>
            </a:p>
          </p:txBody>
        </p:sp>
        <p:sp>
          <p:nvSpPr>
            <p:cNvPr id="40" name="TextBox 39"/>
            <p:cNvSpPr txBox="1"/>
            <p:nvPr/>
          </p:nvSpPr>
          <p:spPr>
            <a:xfrm>
              <a:off x="670560" y="3525520"/>
              <a:ext cx="946926" cy="276999"/>
            </a:xfrm>
            <a:prstGeom prst="rect">
              <a:avLst/>
            </a:prstGeom>
            <a:solidFill>
              <a:schemeClr val="bg1"/>
            </a:solidFill>
            <a:ln w="19050">
              <a:solidFill>
                <a:schemeClr val="tx1"/>
              </a:solidFill>
            </a:ln>
          </p:spPr>
          <p:txBody>
            <a:bodyPr wrap="none" rtlCol="0">
              <a:spAutoFit/>
            </a:bodyPr>
            <a:lstStyle/>
            <a:p>
              <a:r>
                <a:rPr lang="en-GB" sz="1200" dirty="0" smtClean="0"/>
                <a:t>age = 3 days</a:t>
              </a:r>
            </a:p>
          </p:txBody>
        </p:sp>
        <p:sp>
          <p:nvSpPr>
            <p:cNvPr id="42" name="TextBox 41"/>
            <p:cNvSpPr txBox="1"/>
            <p:nvPr/>
          </p:nvSpPr>
          <p:spPr>
            <a:xfrm rot="3600000">
              <a:off x="1463040" y="3241040"/>
              <a:ext cx="768287" cy="307777"/>
            </a:xfrm>
            <a:prstGeom prst="rect">
              <a:avLst/>
            </a:prstGeom>
            <a:noFill/>
          </p:spPr>
          <p:txBody>
            <a:bodyPr wrap="none" rtlCol="0">
              <a:spAutoFit/>
            </a:bodyPr>
            <a:lstStyle/>
            <a:p>
              <a:r>
                <a:rPr lang="en-GB" sz="1400" b="1" dirty="0" smtClean="0">
                  <a:solidFill>
                    <a:schemeClr val="bg1"/>
                  </a:solidFill>
                </a:rPr>
                <a:t>KNOWS</a:t>
              </a:r>
              <a:endParaRPr lang="en-GB" sz="1400" b="1" dirty="0">
                <a:solidFill>
                  <a:schemeClr val="bg1"/>
                </a:solidFill>
              </a:endParaRPr>
            </a:p>
          </p:txBody>
        </p:sp>
        <p:sp>
          <p:nvSpPr>
            <p:cNvPr id="43" name="TextBox 42"/>
            <p:cNvSpPr txBox="1"/>
            <p:nvPr/>
          </p:nvSpPr>
          <p:spPr>
            <a:xfrm rot="20920856">
              <a:off x="1991360" y="2214879"/>
              <a:ext cx="768287" cy="307777"/>
            </a:xfrm>
            <a:prstGeom prst="rect">
              <a:avLst/>
            </a:prstGeom>
            <a:noFill/>
          </p:spPr>
          <p:txBody>
            <a:bodyPr wrap="none" rtlCol="0">
              <a:spAutoFit/>
            </a:bodyPr>
            <a:lstStyle/>
            <a:p>
              <a:r>
                <a:rPr lang="en-GB" sz="1400" b="1" dirty="0" smtClean="0">
                  <a:solidFill>
                    <a:schemeClr val="bg1"/>
                  </a:solidFill>
                </a:rPr>
                <a:t>KNOWS</a:t>
              </a:r>
              <a:endParaRPr lang="en-GB" sz="1400" b="1" dirty="0">
                <a:solidFill>
                  <a:schemeClr val="bg1"/>
                </a:solidFill>
              </a:endParaRPr>
            </a:p>
          </p:txBody>
        </p:sp>
        <p:sp>
          <p:nvSpPr>
            <p:cNvPr id="46" name="TextBox 45"/>
            <p:cNvSpPr txBox="1"/>
            <p:nvPr/>
          </p:nvSpPr>
          <p:spPr>
            <a:xfrm rot="301556">
              <a:off x="3982719" y="2153917"/>
              <a:ext cx="768287" cy="307777"/>
            </a:xfrm>
            <a:prstGeom prst="rect">
              <a:avLst/>
            </a:prstGeom>
            <a:noFill/>
          </p:spPr>
          <p:txBody>
            <a:bodyPr wrap="none" rtlCol="0">
              <a:spAutoFit/>
            </a:bodyPr>
            <a:lstStyle/>
            <a:p>
              <a:r>
                <a:rPr lang="en-GB" sz="1400" b="1" dirty="0" smtClean="0">
                  <a:solidFill>
                    <a:schemeClr val="bg1"/>
                  </a:solidFill>
                </a:rPr>
                <a:t>KNOWS</a:t>
              </a:r>
              <a:endParaRPr lang="en-GB" sz="1400" b="1" dirty="0">
                <a:solidFill>
                  <a:schemeClr val="bg1"/>
                </a:solidFill>
              </a:endParaRPr>
            </a:p>
          </p:txBody>
        </p:sp>
        <p:sp>
          <p:nvSpPr>
            <p:cNvPr id="47" name="TextBox 46"/>
            <p:cNvSpPr txBox="1"/>
            <p:nvPr/>
          </p:nvSpPr>
          <p:spPr>
            <a:xfrm>
              <a:off x="2590800" y="1371600"/>
              <a:ext cx="1928285" cy="646331"/>
            </a:xfrm>
            <a:prstGeom prst="rect">
              <a:avLst/>
            </a:prstGeom>
            <a:solidFill>
              <a:schemeClr val="bg1"/>
            </a:solidFill>
            <a:ln w="19050">
              <a:solidFill>
                <a:schemeClr val="tx1"/>
              </a:solidFill>
            </a:ln>
          </p:spPr>
          <p:txBody>
            <a:bodyPr wrap="none" rtlCol="0">
              <a:spAutoFit/>
            </a:bodyPr>
            <a:lstStyle/>
            <a:p>
              <a:r>
                <a:rPr lang="en-GB" sz="1200" dirty="0" smtClean="0"/>
                <a:t>name = “Morpheus”</a:t>
              </a:r>
            </a:p>
            <a:p>
              <a:r>
                <a:rPr lang="en-GB" sz="1200" dirty="0" smtClean="0"/>
                <a:t>rank = “Captain”</a:t>
              </a:r>
            </a:p>
            <a:p>
              <a:r>
                <a:rPr lang="en-GB" sz="1200" dirty="0" smtClean="0"/>
                <a:t>occupation = “Total badass”</a:t>
              </a:r>
              <a:endParaRPr lang="en-GB" sz="1200" dirty="0"/>
            </a:p>
          </p:txBody>
        </p:sp>
        <p:cxnSp>
          <p:nvCxnSpPr>
            <p:cNvPr id="48" name="Straight Arrow Connector 47"/>
            <p:cNvCxnSpPr>
              <a:stCxn id="6" idx="4"/>
              <a:endCxn id="5" idx="7"/>
            </p:cNvCxnSpPr>
            <p:nvPr/>
          </p:nvCxnSpPr>
          <p:spPr>
            <a:xfrm flipH="1">
              <a:off x="2395718" y="2712720"/>
              <a:ext cx="946922" cy="1292362"/>
            </a:xfrm>
            <a:prstGeom prst="straightConnector1">
              <a:avLst/>
            </a:prstGeom>
            <a:ln w="38100">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98240" y="2844800"/>
              <a:ext cx="1336776" cy="276999"/>
            </a:xfrm>
            <a:prstGeom prst="rect">
              <a:avLst/>
            </a:prstGeom>
            <a:solidFill>
              <a:schemeClr val="bg1"/>
            </a:solidFill>
            <a:ln w="19050">
              <a:solidFill>
                <a:schemeClr val="tx1"/>
              </a:solidFill>
            </a:ln>
          </p:spPr>
          <p:txBody>
            <a:bodyPr wrap="none" rtlCol="0">
              <a:spAutoFit/>
            </a:bodyPr>
            <a:lstStyle/>
            <a:p>
              <a:r>
                <a:rPr lang="en-GB" sz="1200" dirty="0" smtClean="0"/>
                <a:t>disclosure = public</a:t>
              </a:r>
            </a:p>
          </p:txBody>
        </p:sp>
        <p:sp>
          <p:nvSpPr>
            <p:cNvPr id="52" name="TextBox 51"/>
            <p:cNvSpPr txBox="1"/>
            <p:nvPr/>
          </p:nvSpPr>
          <p:spPr>
            <a:xfrm rot="18257378">
              <a:off x="2377440" y="3058161"/>
              <a:ext cx="768287" cy="307777"/>
            </a:xfrm>
            <a:prstGeom prst="rect">
              <a:avLst/>
            </a:prstGeom>
            <a:noFill/>
          </p:spPr>
          <p:txBody>
            <a:bodyPr wrap="none" rtlCol="0">
              <a:spAutoFit/>
            </a:bodyPr>
            <a:lstStyle/>
            <a:p>
              <a:r>
                <a:rPr lang="en-GB" sz="1400" b="1" dirty="0" smtClean="0">
                  <a:solidFill>
                    <a:schemeClr val="bg1"/>
                  </a:solidFill>
                </a:rPr>
                <a:t>KNOWS</a:t>
              </a:r>
              <a:endParaRPr lang="en-GB" sz="1400" b="1" dirty="0">
                <a:solidFill>
                  <a:schemeClr val="bg1"/>
                </a:solidFill>
              </a:endParaRPr>
            </a:p>
          </p:txBody>
        </p:sp>
        <p:sp>
          <p:nvSpPr>
            <p:cNvPr id="53" name="TextBox 52"/>
            <p:cNvSpPr txBox="1"/>
            <p:nvPr/>
          </p:nvSpPr>
          <p:spPr>
            <a:xfrm>
              <a:off x="4876800" y="1757680"/>
              <a:ext cx="1523879" cy="461665"/>
            </a:xfrm>
            <a:prstGeom prst="rect">
              <a:avLst/>
            </a:prstGeom>
            <a:solidFill>
              <a:schemeClr val="bg1"/>
            </a:solidFill>
            <a:ln w="19050">
              <a:solidFill>
                <a:schemeClr val="tx1"/>
              </a:solidFill>
            </a:ln>
          </p:spPr>
          <p:txBody>
            <a:bodyPr wrap="none" rtlCol="0">
              <a:spAutoFit/>
            </a:bodyPr>
            <a:lstStyle/>
            <a:p>
              <a:r>
                <a:rPr lang="en-GB" sz="1200" dirty="0" smtClean="0"/>
                <a:t>name = “</a:t>
              </a:r>
              <a:r>
                <a:rPr lang="en-GB" sz="1200" dirty="0" err="1" smtClean="0"/>
                <a:t>Cypher</a:t>
              </a:r>
              <a:r>
                <a:rPr lang="en-GB" sz="1200" dirty="0" smtClean="0"/>
                <a:t>”</a:t>
              </a:r>
            </a:p>
            <a:p>
              <a:r>
                <a:rPr lang="en-GB" sz="1200" dirty="0" smtClean="0"/>
                <a:t>last name = “Reagan”</a:t>
              </a:r>
              <a:endParaRPr lang="en-GB" sz="1200" dirty="0"/>
            </a:p>
          </p:txBody>
        </p:sp>
        <p:sp>
          <p:nvSpPr>
            <p:cNvPr id="58" name="TextBox 57"/>
            <p:cNvSpPr txBox="1"/>
            <p:nvPr/>
          </p:nvSpPr>
          <p:spPr>
            <a:xfrm rot="3517034">
              <a:off x="5882639" y="3098796"/>
              <a:ext cx="768287" cy="307777"/>
            </a:xfrm>
            <a:prstGeom prst="rect">
              <a:avLst/>
            </a:prstGeom>
            <a:noFill/>
          </p:spPr>
          <p:txBody>
            <a:bodyPr wrap="none" rtlCol="0">
              <a:spAutoFit/>
            </a:bodyPr>
            <a:lstStyle/>
            <a:p>
              <a:r>
                <a:rPr lang="en-GB" sz="1400" b="1" dirty="0" smtClean="0">
                  <a:solidFill>
                    <a:schemeClr val="bg1"/>
                  </a:solidFill>
                </a:rPr>
                <a:t>KNOWS</a:t>
              </a:r>
              <a:endParaRPr lang="en-GB" sz="1400" b="1" dirty="0">
                <a:solidFill>
                  <a:schemeClr val="bg1"/>
                </a:solidFill>
              </a:endParaRPr>
            </a:p>
          </p:txBody>
        </p:sp>
        <p:sp>
          <p:nvSpPr>
            <p:cNvPr id="59" name="TextBox 58"/>
            <p:cNvSpPr txBox="1"/>
            <p:nvPr/>
          </p:nvSpPr>
          <p:spPr>
            <a:xfrm>
              <a:off x="4297680" y="3383280"/>
              <a:ext cx="1341906" cy="461665"/>
            </a:xfrm>
            <a:prstGeom prst="rect">
              <a:avLst/>
            </a:prstGeom>
            <a:solidFill>
              <a:schemeClr val="bg1"/>
            </a:solidFill>
            <a:ln w="19050">
              <a:solidFill>
                <a:schemeClr val="tx1"/>
              </a:solidFill>
            </a:ln>
          </p:spPr>
          <p:txBody>
            <a:bodyPr wrap="none" rtlCol="0">
              <a:spAutoFit/>
            </a:bodyPr>
            <a:lstStyle/>
            <a:p>
              <a:r>
                <a:rPr lang="en-GB" sz="1200" dirty="0" smtClean="0"/>
                <a:t>disclosure = secret</a:t>
              </a:r>
            </a:p>
            <a:p>
              <a:r>
                <a:rPr lang="en-GB" sz="1200" dirty="0" smtClean="0"/>
                <a:t>age = 6 months</a:t>
              </a:r>
            </a:p>
          </p:txBody>
        </p:sp>
        <p:sp>
          <p:nvSpPr>
            <p:cNvPr id="60" name="TextBox 59"/>
            <p:cNvSpPr txBox="1"/>
            <p:nvPr/>
          </p:nvSpPr>
          <p:spPr>
            <a:xfrm>
              <a:off x="5994400" y="4643120"/>
              <a:ext cx="1565237" cy="646331"/>
            </a:xfrm>
            <a:prstGeom prst="rect">
              <a:avLst/>
            </a:prstGeom>
            <a:solidFill>
              <a:schemeClr val="bg1"/>
            </a:solidFill>
            <a:ln w="19050">
              <a:solidFill>
                <a:schemeClr val="tx1"/>
              </a:solidFill>
            </a:ln>
          </p:spPr>
          <p:txBody>
            <a:bodyPr wrap="none" rtlCol="0">
              <a:spAutoFit/>
            </a:bodyPr>
            <a:lstStyle/>
            <a:p>
              <a:r>
                <a:rPr lang="en-GB" sz="1200" dirty="0" smtClean="0"/>
                <a:t>name = “Agent Smith”</a:t>
              </a:r>
            </a:p>
            <a:p>
              <a:r>
                <a:rPr lang="en-GB" sz="1200" dirty="0" smtClean="0"/>
                <a:t>version = 1.0b</a:t>
              </a:r>
            </a:p>
            <a:p>
              <a:r>
                <a:rPr lang="en-GB" sz="1200" dirty="0" smtClean="0"/>
                <a:t>language = C++</a:t>
              </a:r>
            </a:p>
          </p:txBody>
        </p:sp>
        <p:cxnSp>
          <p:nvCxnSpPr>
            <p:cNvPr id="62" name="Straight Connector 61"/>
            <p:cNvCxnSpPr>
              <a:stCxn id="59" idx="3"/>
            </p:cNvCxnSpPr>
            <p:nvPr/>
          </p:nvCxnSpPr>
          <p:spPr>
            <a:xfrm flipV="1">
              <a:off x="5639586" y="3403600"/>
              <a:ext cx="415774" cy="2105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1" idx="0"/>
            </p:cNvCxnSpPr>
            <p:nvPr/>
          </p:nvCxnSpPr>
          <p:spPr>
            <a:xfrm flipV="1">
              <a:off x="4366628" y="2519680"/>
              <a:ext cx="124092" cy="3251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0" idx="0"/>
            </p:cNvCxnSpPr>
            <p:nvPr/>
          </p:nvCxnSpPr>
          <p:spPr>
            <a:xfrm flipV="1">
              <a:off x="1144023" y="3302000"/>
              <a:ext cx="420617" cy="2235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858000" y="1940560"/>
              <a:ext cx="1659685" cy="276999"/>
            </a:xfrm>
            <a:prstGeom prst="rect">
              <a:avLst/>
            </a:prstGeom>
            <a:solidFill>
              <a:schemeClr val="bg1"/>
            </a:solidFill>
            <a:ln w="19050">
              <a:solidFill>
                <a:schemeClr val="tx1"/>
              </a:solidFill>
            </a:ln>
          </p:spPr>
          <p:txBody>
            <a:bodyPr wrap="none" rtlCol="0">
              <a:spAutoFit/>
            </a:bodyPr>
            <a:lstStyle/>
            <a:p>
              <a:r>
                <a:rPr lang="en-GB" sz="1200" dirty="0" smtClean="0"/>
                <a:t>name = “The Architect”</a:t>
              </a:r>
              <a:endParaRPr lang="en-GB" sz="1200" dirty="0"/>
            </a:p>
          </p:txBody>
        </p:sp>
        <p:sp>
          <p:nvSpPr>
            <p:cNvPr id="68" name="TextBox 67"/>
            <p:cNvSpPr txBox="1"/>
            <p:nvPr/>
          </p:nvSpPr>
          <p:spPr>
            <a:xfrm>
              <a:off x="7365999" y="3525515"/>
              <a:ext cx="993092" cy="307777"/>
            </a:xfrm>
            <a:prstGeom prst="rect">
              <a:avLst/>
            </a:prstGeom>
            <a:noFill/>
          </p:spPr>
          <p:txBody>
            <a:bodyPr wrap="none" rtlCol="0">
              <a:spAutoFit/>
            </a:bodyPr>
            <a:lstStyle/>
            <a:p>
              <a:r>
                <a:rPr lang="en-GB" sz="1400" b="1" dirty="0" smtClean="0">
                  <a:solidFill>
                    <a:schemeClr val="bg1"/>
                  </a:solidFill>
                </a:rPr>
                <a:t>CODED_BY</a:t>
              </a:r>
              <a:endParaRPr lang="en-GB" sz="1400" b="1" dirty="0">
                <a:solidFill>
                  <a:schemeClr val="bg1"/>
                </a:solidFill>
              </a:endParaRPr>
            </a:p>
          </p:txBody>
        </p:sp>
      </p:grpSp>
    </p:spTree>
  </p:cSld>
  <p:clrMapOvr>
    <a:masterClrMapping/>
  </p:clrMapOvr>
  <p:transition spd="med">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Graph Database</a:t>
            </a:r>
            <a:endParaRPr lang="en-GB" dirty="0"/>
          </a:p>
        </p:txBody>
      </p:sp>
      <p:sp>
        <p:nvSpPr>
          <p:cNvPr id="3" name="Content Placeholder 2"/>
          <p:cNvSpPr>
            <a:spLocks noGrp="1"/>
          </p:cNvSpPr>
          <p:nvPr>
            <p:ph idx="1"/>
          </p:nvPr>
        </p:nvSpPr>
        <p:spPr/>
        <p:txBody>
          <a:bodyPr>
            <a:normAutofit/>
          </a:bodyPr>
          <a:lstStyle/>
          <a:p>
            <a:r>
              <a:rPr lang="en-GB" dirty="0" smtClean="0"/>
              <a:t>Nodes, properties, edges</a:t>
            </a:r>
          </a:p>
          <a:p>
            <a:r>
              <a:rPr lang="en-GB" dirty="0" smtClean="0"/>
              <a:t>Based on graph theory</a:t>
            </a:r>
          </a:p>
          <a:p>
            <a:r>
              <a:rPr lang="en-GB" dirty="0" smtClean="0"/>
              <a:t>Node adjacency instead of indices</a:t>
            </a:r>
          </a:p>
          <a:p>
            <a:r>
              <a:rPr lang="en-GB" dirty="0" smtClean="0"/>
              <a:t>Neo4j, </a:t>
            </a:r>
            <a:r>
              <a:rPr lang="en-GB" dirty="0" err="1" smtClean="0"/>
              <a:t>VertexDB</a:t>
            </a:r>
            <a:r>
              <a:rPr lang="en-GB" dirty="0" smtClean="0"/>
              <a:t>, …</a:t>
            </a:r>
          </a:p>
          <a:p>
            <a:endParaRPr lang="en-GB" dirty="0"/>
          </a:p>
        </p:txBody>
      </p:sp>
    </p:spTree>
  </p:cSld>
  <p:clrMapOvr>
    <a:masterClrMapping/>
  </p:clrMapOvr>
  <p:transition spd="med">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err="1" smtClean="0"/>
              <a:t>NoSql</a:t>
            </a:r>
            <a:r>
              <a:rPr lang="en-GB" dirty="0" smtClean="0"/>
              <a:t> I</a:t>
            </a:r>
            <a:r>
              <a:rPr lang="en-GB" sz="4800" dirty="0" smtClean="0"/>
              <a:t>n </a:t>
            </a:r>
            <a:r>
              <a:rPr lang="en-GB" dirty="0" smtClean="0"/>
              <a:t>P</a:t>
            </a:r>
            <a:r>
              <a:rPr lang="en-GB" sz="4800" dirty="0" smtClean="0"/>
              <a:t>ractice</a:t>
            </a:r>
            <a:r>
              <a:rPr lang="en-GB" dirty="0" smtClean="0"/>
              <a:t> </a:t>
            </a:r>
            <a:endParaRPr lang="en-GB" dirty="0"/>
          </a:p>
        </p:txBody>
      </p:sp>
      <p:sp>
        <p:nvSpPr>
          <p:cNvPr id="5" name="Text Placeholder 4"/>
          <p:cNvSpPr>
            <a:spLocks noGrp="1"/>
          </p:cNvSpPr>
          <p:nvPr>
            <p:ph type="body" idx="1"/>
          </p:nvPr>
        </p:nvSpPr>
        <p:spPr/>
        <p:txBody>
          <a:bodyPr/>
          <a:lstStyle/>
          <a:p>
            <a:r>
              <a:rPr lang="en-GB" dirty="0" smtClean="0"/>
              <a:t>Real-world use cases for </a:t>
            </a:r>
            <a:r>
              <a:rPr lang="en-GB" dirty="0" err="1" smtClean="0"/>
              <a:t>NoSQL</a:t>
            </a:r>
            <a:r>
              <a:rPr lang="en-GB" dirty="0" smtClean="0"/>
              <a:t> DBs...</a:t>
            </a:r>
            <a:endParaRPr lang="en-GB" dirty="0"/>
          </a:p>
        </p:txBody>
      </p:sp>
    </p:spTree>
  </p:cSld>
  <p:clrMapOvr>
    <a:masterClrMapping/>
  </p:clrMapOvr>
  <p:transition spd="med">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Redis</a:t>
            </a:r>
            <a:endParaRPr lang="en-GB" dirty="0"/>
          </a:p>
        </p:txBody>
      </p:sp>
      <p:sp>
        <p:nvSpPr>
          <p:cNvPr id="13" name="Content Placeholder 12"/>
          <p:cNvSpPr>
            <a:spLocks noGrp="1"/>
          </p:cNvSpPr>
          <p:nvPr>
            <p:ph idx="1"/>
          </p:nvPr>
        </p:nvSpPr>
        <p:spPr/>
        <p:txBody>
          <a:bodyPr/>
          <a:lstStyle/>
          <a:p>
            <a:r>
              <a:rPr lang="en-GB" u="sng" dirty="0" smtClean="0"/>
              <a:t>Re</a:t>
            </a:r>
            <a:r>
              <a:rPr lang="en-GB" dirty="0" smtClean="0"/>
              <a:t>mote </a:t>
            </a:r>
            <a:r>
              <a:rPr lang="en-GB" u="sng" dirty="0" smtClean="0"/>
              <a:t>di</a:t>
            </a:r>
            <a:r>
              <a:rPr lang="en-GB" dirty="0" smtClean="0"/>
              <a:t>ctionary </a:t>
            </a:r>
            <a:r>
              <a:rPr lang="en-GB" u="sng" dirty="0" smtClean="0"/>
              <a:t>s</a:t>
            </a:r>
            <a:r>
              <a:rPr lang="en-GB" dirty="0" smtClean="0"/>
              <a:t>erver</a:t>
            </a:r>
          </a:p>
          <a:p>
            <a:r>
              <a:rPr lang="en-GB" dirty="0" smtClean="0"/>
              <a:t>Key-Value store</a:t>
            </a:r>
          </a:p>
          <a:p>
            <a:r>
              <a:rPr lang="en-GB" dirty="0" smtClean="0"/>
              <a:t>In-memory, persistent</a:t>
            </a:r>
          </a:p>
          <a:p>
            <a:r>
              <a:rPr lang="en-GB" dirty="0" smtClean="0"/>
              <a:t>Data structures</a:t>
            </a:r>
            <a:endParaRPr lang="en-GB" dirty="0"/>
          </a:p>
        </p:txBody>
      </p:sp>
      <p:sp>
        <p:nvSpPr>
          <p:cNvPr id="66562" name="AutoShape 2" descr="http://www.bradreese.com/images/lego-block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Redis</a:t>
            </a:r>
            <a:endParaRPr lang="en-GB" dirty="0"/>
          </a:p>
        </p:txBody>
      </p:sp>
      <p:sp>
        <p:nvSpPr>
          <p:cNvPr id="66562" name="AutoShape 2" descr="http://www.bradreese.com/images/lego-block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6564" name="Picture 4" descr="http://www.bradreese.com/images/lego-blocks.jpg"/>
          <p:cNvPicPr>
            <a:picLocks noChangeAspect="1" noChangeArrowheads="1"/>
          </p:cNvPicPr>
          <p:nvPr/>
        </p:nvPicPr>
        <p:blipFill>
          <a:blip r:embed="rId2" cstate="print"/>
          <a:srcRect/>
          <a:stretch>
            <a:fillRect/>
          </a:stretch>
        </p:blipFill>
        <p:spPr bwMode="auto">
          <a:xfrm>
            <a:off x="2870199" y="1924049"/>
            <a:ext cx="3388633" cy="2362201"/>
          </a:xfrm>
          <a:prstGeom prst="rect">
            <a:avLst/>
          </a:prstGeom>
          <a:noFill/>
        </p:spPr>
      </p:pic>
      <p:sp>
        <p:nvSpPr>
          <p:cNvPr id="6" name="TextBox 5"/>
          <p:cNvSpPr txBox="1"/>
          <p:nvPr/>
        </p:nvSpPr>
        <p:spPr>
          <a:xfrm>
            <a:off x="1114425" y="2305050"/>
            <a:ext cx="923843" cy="584775"/>
          </a:xfrm>
          <a:prstGeom prst="rect">
            <a:avLst/>
          </a:prstGeom>
          <a:noFill/>
        </p:spPr>
        <p:txBody>
          <a:bodyPr wrap="none" rtlCol="0">
            <a:spAutoFit/>
          </a:bodyPr>
          <a:lstStyle/>
          <a:p>
            <a:r>
              <a:rPr lang="en-GB" sz="3200" b="1" dirty="0" smtClean="0">
                <a:solidFill>
                  <a:schemeClr val="bg1"/>
                </a:solidFill>
              </a:rPr>
              <a:t>Lists</a:t>
            </a:r>
            <a:endParaRPr lang="en-GB" sz="3200" b="1" dirty="0">
              <a:solidFill>
                <a:schemeClr val="bg1"/>
              </a:solidFill>
            </a:endParaRPr>
          </a:p>
        </p:txBody>
      </p:sp>
      <p:sp>
        <p:nvSpPr>
          <p:cNvPr id="7" name="TextBox 6"/>
          <p:cNvSpPr txBox="1"/>
          <p:nvPr/>
        </p:nvSpPr>
        <p:spPr>
          <a:xfrm>
            <a:off x="2581275" y="4591050"/>
            <a:ext cx="888769" cy="584775"/>
          </a:xfrm>
          <a:prstGeom prst="rect">
            <a:avLst/>
          </a:prstGeom>
          <a:noFill/>
        </p:spPr>
        <p:txBody>
          <a:bodyPr wrap="none" rtlCol="0">
            <a:spAutoFit/>
          </a:bodyPr>
          <a:lstStyle/>
          <a:p>
            <a:r>
              <a:rPr lang="en-GB" sz="3200" b="1" dirty="0" smtClean="0">
                <a:solidFill>
                  <a:schemeClr val="bg1"/>
                </a:solidFill>
              </a:rPr>
              <a:t>Sets</a:t>
            </a:r>
            <a:endParaRPr lang="en-GB" sz="3200" b="1" dirty="0">
              <a:solidFill>
                <a:schemeClr val="bg1"/>
              </a:solidFill>
            </a:endParaRPr>
          </a:p>
        </p:txBody>
      </p:sp>
      <p:sp>
        <p:nvSpPr>
          <p:cNvPr id="8" name="TextBox 7"/>
          <p:cNvSpPr txBox="1"/>
          <p:nvPr/>
        </p:nvSpPr>
        <p:spPr>
          <a:xfrm>
            <a:off x="6419850" y="1990725"/>
            <a:ext cx="2106859" cy="584775"/>
          </a:xfrm>
          <a:prstGeom prst="rect">
            <a:avLst/>
          </a:prstGeom>
          <a:noFill/>
        </p:spPr>
        <p:txBody>
          <a:bodyPr wrap="none" rtlCol="0">
            <a:spAutoFit/>
          </a:bodyPr>
          <a:lstStyle/>
          <a:p>
            <a:r>
              <a:rPr lang="en-GB" sz="3200" b="1" dirty="0" smtClean="0">
                <a:solidFill>
                  <a:schemeClr val="bg1"/>
                </a:solidFill>
              </a:rPr>
              <a:t>Sorted Sets</a:t>
            </a:r>
            <a:endParaRPr lang="en-GB" sz="3200" b="1" dirty="0">
              <a:solidFill>
                <a:schemeClr val="bg1"/>
              </a:solidFill>
            </a:endParaRPr>
          </a:p>
        </p:txBody>
      </p:sp>
      <p:sp>
        <p:nvSpPr>
          <p:cNvPr id="9" name="TextBox 8"/>
          <p:cNvSpPr txBox="1"/>
          <p:nvPr/>
        </p:nvSpPr>
        <p:spPr>
          <a:xfrm>
            <a:off x="5305425" y="4629150"/>
            <a:ext cx="1399742" cy="584775"/>
          </a:xfrm>
          <a:prstGeom prst="rect">
            <a:avLst/>
          </a:prstGeom>
          <a:noFill/>
        </p:spPr>
        <p:txBody>
          <a:bodyPr wrap="none" rtlCol="0">
            <a:spAutoFit/>
          </a:bodyPr>
          <a:lstStyle/>
          <a:p>
            <a:r>
              <a:rPr lang="en-GB" sz="3200" b="1" dirty="0" smtClean="0">
                <a:solidFill>
                  <a:schemeClr val="bg1"/>
                </a:solidFill>
              </a:rPr>
              <a:t>Hashes</a:t>
            </a:r>
            <a:endParaRPr lang="en-GB" sz="3200" b="1" dirty="0">
              <a:solidFill>
                <a:schemeClr val="bg1"/>
              </a:solidFill>
            </a:endParaRPr>
          </a:p>
        </p:txBody>
      </p:sp>
      <p:cxnSp>
        <p:nvCxnSpPr>
          <p:cNvPr id="11" name="Straight Arrow Connector 10"/>
          <p:cNvCxnSpPr>
            <a:stCxn id="8" idx="1"/>
          </p:cNvCxnSpPr>
          <p:nvPr/>
        </p:nvCxnSpPr>
        <p:spPr>
          <a:xfrm flipH="1">
            <a:off x="5210176" y="2283113"/>
            <a:ext cx="1209674" cy="117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85975" y="2619375"/>
            <a:ext cx="942976"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248275" y="3990975"/>
            <a:ext cx="390525"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09901" y="4057650"/>
            <a:ext cx="542924" cy="571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Redis</a:t>
            </a:r>
            <a:endParaRPr lang="en-GB" dirty="0"/>
          </a:p>
        </p:txBody>
      </p:sp>
      <p:sp>
        <p:nvSpPr>
          <p:cNvPr id="66562" name="AutoShape 2" descr="http://www.bradreese.com/images/lego-block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8610" name="Picture 2" descr="http://cache.gawker.com/assets/images/kotaku/2012/01/legomario.jpg"/>
          <p:cNvPicPr>
            <a:picLocks noChangeAspect="1" noChangeArrowheads="1"/>
          </p:cNvPicPr>
          <p:nvPr/>
        </p:nvPicPr>
        <p:blipFill>
          <a:blip r:embed="rId2" cstate="print"/>
          <a:srcRect/>
          <a:stretch>
            <a:fillRect/>
          </a:stretch>
        </p:blipFill>
        <p:spPr bwMode="auto">
          <a:xfrm>
            <a:off x="2867025" y="1283969"/>
            <a:ext cx="3251200" cy="3942080"/>
          </a:xfrm>
          <a:prstGeom prst="rect">
            <a:avLst/>
          </a:prstGeom>
          <a:noFill/>
        </p:spPr>
      </p:pic>
    </p:spTree>
  </p:cSld>
  <p:clrMapOvr>
    <a:masterClrMapping/>
  </p:clrMapOvr>
  <p:transition spd="med">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Counters</a:t>
            </a:r>
            <a:endParaRPr lang="en-GB" dirty="0"/>
          </a:p>
        </p:txBody>
      </p:sp>
      <p:sp>
        <p:nvSpPr>
          <p:cNvPr id="4" name="Text Placeholder 3"/>
          <p:cNvSpPr>
            <a:spLocks noGrp="1"/>
          </p:cNvSpPr>
          <p:nvPr>
            <p:ph type="body" idx="1"/>
          </p:nvPr>
        </p:nvSpPr>
        <p:spPr/>
        <p:txBody>
          <a:bodyPr/>
          <a:lstStyle/>
          <a:p>
            <a:r>
              <a:rPr lang="en-GB" dirty="0" err="1" smtClean="0"/>
              <a:t>Redis</a:t>
            </a:r>
            <a:r>
              <a:rPr lang="en-GB" dirty="0" smtClean="0"/>
              <a:t> in Practice #1</a:t>
            </a:r>
            <a:endParaRPr lang="en-GB" dirty="0"/>
          </a:p>
        </p:txBody>
      </p:sp>
    </p:spTree>
  </p:cSld>
  <p:clrMapOvr>
    <a:masterClrMapping/>
  </p:clrMapOvr>
  <p:transition spd="med">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 Posts</a:t>
            </a:r>
            <a:endParaRPr lang="en-GB" dirty="0"/>
          </a:p>
        </p:txBody>
      </p:sp>
      <p:sp>
        <p:nvSpPr>
          <p:cNvPr id="3" name="Content Placeholder 2"/>
          <p:cNvSpPr>
            <a:spLocks noGrp="1"/>
          </p:cNvSpPr>
          <p:nvPr>
            <p:ph idx="1"/>
          </p:nvPr>
        </p:nvSpPr>
        <p:spPr/>
        <p:txBody>
          <a:bodyPr>
            <a:normAutofit/>
          </a:bodyPr>
          <a:lstStyle/>
          <a:p>
            <a:r>
              <a:rPr lang="en-GB" dirty="0" smtClean="0"/>
              <a:t>Why NOSQL?</a:t>
            </a:r>
          </a:p>
          <a:p>
            <a:r>
              <a:rPr lang="en-GB" dirty="0" smtClean="0"/>
              <a:t>Types of NOSQL DBs</a:t>
            </a:r>
          </a:p>
          <a:p>
            <a:r>
              <a:rPr lang="en-GB" dirty="0" smtClean="0"/>
              <a:t>NOSQL In Practice</a:t>
            </a:r>
          </a:p>
          <a:p>
            <a:r>
              <a:rPr lang="en-GB" dirty="0" smtClean="0"/>
              <a:t>Q&amp;A</a:t>
            </a:r>
          </a:p>
          <a:p>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Counters</a:t>
            </a:r>
            <a:endParaRPr lang="en-GB" dirty="0"/>
          </a:p>
        </p:txBody>
      </p:sp>
      <p:sp>
        <p:nvSpPr>
          <p:cNvPr id="4" name="Text Placeholder 3"/>
          <p:cNvSpPr>
            <a:spLocks noGrp="1"/>
          </p:cNvSpPr>
          <p:nvPr>
            <p:ph idx="1"/>
          </p:nvPr>
        </p:nvSpPr>
        <p:spPr/>
        <p:txBody>
          <a:bodyPr>
            <a:normAutofit/>
          </a:bodyPr>
          <a:lstStyle/>
          <a:p>
            <a:endParaRPr lang="en-GB" dirty="0" smtClean="0"/>
          </a:p>
          <a:p>
            <a:endParaRPr lang="en-GB" dirty="0" smtClean="0"/>
          </a:p>
          <a:p>
            <a:r>
              <a:rPr lang="en-GB" dirty="0" smtClean="0"/>
              <a:t>Potentially massive numbers of ops</a:t>
            </a:r>
          </a:p>
          <a:p>
            <a:r>
              <a:rPr lang="en-GB" dirty="0" smtClean="0"/>
              <a:t>Valuable data, but not mission critical</a:t>
            </a:r>
          </a:p>
        </p:txBody>
      </p:sp>
      <p:pic>
        <p:nvPicPr>
          <p:cNvPr id="5" name="Picture 5"/>
          <p:cNvPicPr>
            <a:picLocks noChangeAspect="1" noChangeArrowheads="1"/>
          </p:cNvPicPr>
          <p:nvPr/>
        </p:nvPicPr>
        <p:blipFill>
          <a:blip r:embed="rId2" cstate="print"/>
          <a:srcRect/>
          <a:stretch>
            <a:fillRect/>
          </a:stretch>
        </p:blipFill>
        <p:spPr bwMode="auto">
          <a:xfrm>
            <a:off x="819150" y="1613808"/>
            <a:ext cx="1828800" cy="184785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3062289" y="1613808"/>
            <a:ext cx="5220176" cy="1847850"/>
          </a:xfrm>
          <a:prstGeom prst="rect">
            <a:avLst/>
          </a:prstGeom>
          <a:noFill/>
          <a:ln w="9525">
            <a:noFill/>
            <a:miter lim="800000"/>
            <a:headEnd/>
            <a:tailEnd/>
          </a:ln>
        </p:spPr>
      </p:pic>
      <p:sp>
        <p:nvSpPr>
          <p:cNvPr id="7" name="Oval 6"/>
          <p:cNvSpPr/>
          <p:nvPr/>
        </p:nvSpPr>
        <p:spPr>
          <a:xfrm>
            <a:off x="723900" y="3033033"/>
            <a:ext cx="1057275" cy="257175"/>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743325" y="2566308"/>
            <a:ext cx="1266825" cy="333375"/>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000875" y="2823483"/>
            <a:ext cx="1266825" cy="333375"/>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Counters</a:t>
            </a:r>
            <a:endParaRPr lang="en-GB" dirty="0"/>
          </a:p>
        </p:txBody>
      </p:sp>
      <p:sp>
        <p:nvSpPr>
          <p:cNvPr id="3" name="Content Placeholder 2"/>
          <p:cNvSpPr>
            <a:spLocks noGrp="1"/>
          </p:cNvSpPr>
          <p:nvPr>
            <p:ph idx="1"/>
          </p:nvPr>
        </p:nvSpPr>
        <p:spPr/>
        <p:txBody>
          <a:bodyPr/>
          <a:lstStyle/>
          <a:p>
            <a:r>
              <a:rPr lang="en-GB" dirty="0" smtClean="0"/>
              <a:t>Lots of row contention in SQL</a:t>
            </a:r>
          </a:p>
          <a:p>
            <a:r>
              <a:rPr lang="en-GB" dirty="0" smtClean="0"/>
              <a:t>Requires lots of transactions</a:t>
            </a:r>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Counters</a:t>
            </a:r>
            <a:endParaRPr lang="en-GB" dirty="0"/>
          </a:p>
        </p:txBody>
      </p:sp>
      <p:sp>
        <p:nvSpPr>
          <p:cNvPr id="3" name="Content Placeholder 2"/>
          <p:cNvSpPr>
            <a:spLocks noGrp="1"/>
          </p:cNvSpPr>
          <p:nvPr>
            <p:ph idx="1"/>
          </p:nvPr>
        </p:nvSpPr>
        <p:spPr/>
        <p:txBody>
          <a:bodyPr>
            <a:normAutofit/>
          </a:bodyPr>
          <a:lstStyle/>
          <a:p>
            <a:r>
              <a:rPr lang="en-GB" dirty="0" err="1" smtClean="0"/>
              <a:t>Redis</a:t>
            </a:r>
            <a:r>
              <a:rPr lang="en-GB" dirty="0" smtClean="0"/>
              <a:t> has atomic </a:t>
            </a:r>
            <a:r>
              <a:rPr lang="en-GB" dirty="0" err="1" smtClean="0"/>
              <a:t>incr</a:t>
            </a:r>
            <a:r>
              <a:rPr lang="en-GB" dirty="0" smtClean="0"/>
              <a:t>/</a:t>
            </a:r>
            <a:r>
              <a:rPr lang="en-GB" dirty="0" err="1" smtClean="0"/>
              <a:t>decr</a:t>
            </a:r>
            <a:endParaRPr lang="en-GB" dirty="0" smtClean="0"/>
          </a:p>
        </p:txBody>
      </p:sp>
      <p:graphicFrame>
        <p:nvGraphicFramePr>
          <p:cNvPr id="8" name="Table 7"/>
          <p:cNvGraphicFramePr>
            <a:graphicFrameLocks noGrp="1"/>
          </p:cNvGraphicFramePr>
          <p:nvPr/>
        </p:nvGraphicFramePr>
        <p:xfrm>
          <a:off x="895350" y="2473325"/>
          <a:ext cx="7239000" cy="1828800"/>
        </p:xfrm>
        <a:graphic>
          <a:graphicData uri="http://schemas.openxmlformats.org/drawingml/2006/table">
            <a:tbl>
              <a:tblPr bandRow="1">
                <a:tableStyleId>{5C22544A-7EE6-4342-B048-85BDC9FD1C3A}</a:tableStyleId>
              </a:tblPr>
              <a:tblGrid>
                <a:gridCol w="2571750"/>
                <a:gridCol w="4667250"/>
              </a:tblGrid>
              <a:tr h="370840">
                <a:tc>
                  <a:txBody>
                    <a:bodyPr/>
                    <a:lstStyle/>
                    <a:p>
                      <a:r>
                        <a:rPr lang="en-GB" sz="2400" dirty="0" smtClean="0"/>
                        <a:t>INCR</a:t>
                      </a:r>
                      <a:endParaRPr lang="en-GB" sz="2400" dirty="0"/>
                    </a:p>
                  </a:txBody>
                  <a:tcPr/>
                </a:tc>
                <a:tc>
                  <a:txBody>
                    <a:bodyPr/>
                    <a:lstStyle/>
                    <a:p>
                      <a:r>
                        <a:rPr lang="en-GB" sz="2400" dirty="0" smtClean="0"/>
                        <a:t>Increments </a:t>
                      </a:r>
                      <a:r>
                        <a:rPr lang="en-GB" sz="2400" baseline="0" dirty="0" smtClean="0"/>
                        <a:t>value by 1</a:t>
                      </a:r>
                      <a:endParaRPr lang="en-GB" sz="2400" dirty="0"/>
                    </a:p>
                  </a:txBody>
                  <a:tcPr/>
                </a:tc>
              </a:tr>
              <a:tr h="370840">
                <a:tc>
                  <a:txBody>
                    <a:bodyPr/>
                    <a:lstStyle/>
                    <a:p>
                      <a:r>
                        <a:rPr lang="en-GB" sz="2400" dirty="0" smtClean="0"/>
                        <a:t>INCRBY</a:t>
                      </a:r>
                      <a:endParaRPr lang="en-GB" sz="2400" dirty="0"/>
                    </a:p>
                  </a:txBody>
                  <a:tcPr/>
                </a:tc>
                <a:tc>
                  <a:txBody>
                    <a:bodyPr/>
                    <a:lstStyle/>
                    <a:p>
                      <a:r>
                        <a:rPr lang="en-GB" sz="2400" dirty="0" smtClean="0"/>
                        <a:t>Increments value by given amount</a:t>
                      </a:r>
                      <a:endParaRPr lang="en-GB" sz="2400" dirty="0"/>
                    </a:p>
                  </a:txBody>
                  <a:tcPr/>
                </a:tc>
              </a:tr>
              <a:tr h="370840">
                <a:tc>
                  <a:txBody>
                    <a:bodyPr/>
                    <a:lstStyle/>
                    <a:p>
                      <a:r>
                        <a:rPr lang="en-GB" sz="2400" dirty="0" smtClean="0"/>
                        <a:t>DECR</a:t>
                      </a:r>
                      <a:endParaRPr lang="en-GB" sz="2400" dirty="0"/>
                    </a:p>
                  </a:txBody>
                  <a:tcPr/>
                </a:tc>
                <a:tc>
                  <a:txBody>
                    <a:bodyPr/>
                    <a:lstStyle/>
                    <a:p>
                      <a:r>
                        <a:rPr lang="en-GB" sz="2400" dirty="0" smtClean="0"/>
                        <a:t>Decrements value by 1</a:t>
                      </a:r>
                      <a:endParaRPr lang="en-GB" sz="2400" dirty="0"/>
                    </a:p>
                  </a:txBody>
                  <a:tcPr/>
                </a:tc>
              </a:tr>
              <a:tr h="370840">
                <a:tc>
                  <a:txBody>
                    <a:bodyPr/>
                    <a:lstStyle/>
                    <a:p>
                      <a:r>
                        <a:rPr lang="en-GB" sz="2400" dirty="0" smtClean="0"/>
                        <a:t>DECRBY</a:t>
                      </a:r>
                      <a:endParaRPr lang="en-GB" sz="2400" dirty="0"/>
                    </a:p>
                  </a:txBody>
                  <a:tcPr/>
                </a:tc>
                <a:tc>
                  <a:txBody>
                    <a:bodyPr/>
                    <a:lstStyle/>
                    <a:p>
                      <a:r>
                        <a:rPr lang="en-GB" sz="2400" dirty="0" smtClean="0"/>
                        <a:t>Decrements value by given amount</a:t>
                      </a:r>
                      <a:endParaRPr lang="en-GB" sz="2400" dirty="0"/>
                    </a:p>
                  </a:txBody>
                  <a:tcPr/>
                </a:tc>
              </a:tr>
            </a:tbl>
          </a:graphicData>
        </a:graphic>
      </p:graphicFrame>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Counters</a:t>
            </a:r>
            <a:endParaRPr lang="en-GB" dirty="0"/>
          </a:p>
        </p:txBody>
      </p:sp>
    </p:spTree>
  </p:cSld>
  <p:clrMapOvr>
    <a:masterClrMapping/>
  </p:clrMapOvr>
  <p:transition spd="med">
    <p:strips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Random items</a:t>
            </a:r>
            <a:endParaRPr lang="en-GB" dirty="0"/>
          </a:p>
        </p:txBody>
      </p:sp>
      <p:sp>
        <p:nvSpPr>
          <p:cNvPr id="4" name="Text Placeholder 3"/>
          <p:cNvSpPr>
            <a:spLocks noGrp="1"/>
          </p:cNvSpPr>
          <p:nvPr>
            <p:ph type="body" idx="1"/>
          </p:nvPr>
        </p:nvSpPr>
        <p:spPr/>
        <p:txBody>
          <a:bodyPr/>
          <a:lstStyle/>
          <a:p>
            <a:r>
              <a:rPr lang="en-GB" dirty="0" err="1" smtClean="0"/>
              <a:t>Redis</a:t>
            </a:r>
            <a:r>
              <a:rPr lang="en-GB" dirty="0" smtClean="0"/>
              <a:t> in Practice #2</a:t>
            </a:r>
            <a:endParaRPr lang="en-GB" dirty="0"/>
          </a:p>
        </p:txBody>
      </p:sp>
    </p:spTree>
  </p:cSld>
  <p:clrMapOvr>
    <a:masterClrMapping/>
  </p:clrMapOvr>
  <p:transition spd="med">
    <p:strips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Random Items</a:t>
            </a:r>
            <a:endParaRPr lang="en-GB" dirty="0"/>
          </a:p>
        </p:txBody>
      </p:sp>
      <p:sp>
        <p:nvSpPr>
          <p:cNvPr id="4" name="Content Placeholder 3"/>
          <p:cNvSpPr>
            <a:spLocks noGrp="1"/>
          </p:cNvSpPr>
          <p:nvPr>
            <p:ph idx="1"/>
          </p:nvPr>
        </p:nvSpPr>
        <p:spPr/>
        <p:txBody>
          <a:bodyPr>
            <a:normAutofit fontScale="85000" lnSpcReduction="10000"/>
          </a:bodyPr>
          <a:lstStyle/>
          <a:p>
            <a:r>
              <a:rPr lang="en-GB" dirty="0" smtClean="0"/>
              <a:t>Give user a random </a:t>
            </a:r>
            <a:r>
              <a:rPr lang="en-GB" dirty="0" smtClean="0"/>
              <a:t>article</a:t>
            </a:r>
          </a:p>
          <a:p>
            <a:r>
              <a:rPr lang="en-GB" dirty="0" smtClean="0"/>
              <a:t>SQL implementation</a:t>
            </a:r>
          </a:p>
          <a:p>
            <a:pPr lvl="1"/>
            <a:r>
              <a:rPr lang="en-GB" dirty="0" smtClean="0"/>
              <a:t>select count(*) from TABLE</a:t>
            </a:r>
          </a:p>
          <a:p>
            <a:pPr lvl="1"/>
            <a:r>
              <a:rPr lang="en-GB" dirty="0" err="1" smtClean="0"/>
              <a:t>var</a:t>
            </a:r>
            <a:r>
              <a:rPr lang="en-GB" dirty="0" smtClean="0"/>
              <a:t> n = </a:t>
            </a:r>
            <a:r>
              <a:rPr lang="en-GB" dirty="0" err="1" smtClean="0"/>
              <a:t>random.Next</a:t>
            </a:r>
            <a:r>
              <a:rPr lang="en-GB" dirty="0" smtClean="0"/>
              <a:t>(0, (count – 1))</a:t>
            </a:r>
          </a:p>
          <a:p>
            <a:pPr lvl="1"/>
            <a:r>
              <a:rPr lang="en-GB" dirty="0" smtClean="0"/>
              <a:t>select * from TABLE where </a:t>
            </a:r>
            <a:r>
              <a:rPr lang="en-GB" dirty="0" err="1" smtClean="0"/>
              <a:t>primary_key</a:t>
            </a:r>
            <a:r>
              <a:rPr lang="en-GB" dirty="0" smtClean="0"/>
              <a:t> = n</a:t>
            </a:r>
          </a:p>
          <a:p>
            <a:pPr lvl="1"/>
            <a:r>
              <a:rPr lang="en-GB" dirty="0" smtClean="0"/>
              <a:t>i</a:t>
            </a:r>
            <a:r>
              <a:rPr lang="en-GB" dirty="0" smtClean="0"/>
              <a:t>nefficient, complex</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Random Items</a:t>
            </a:r>
            <a:endParaRPr lang="en-GB" dirty="0"/>
          </a:p>
        </p:txBody>
      </p:sp>
      <p:sp>
        <p:nvSpPr>
          <p:cNvPr id="3" name="Content Placeholder 2"/>
          <p:cNvSpPr>
            <a:spLocks noGrp="1"/>
          </p:cNvSpPr>
          <p:nvPr>
            <p:ph idx="1"/>
          </p:nvPr>
        </p:nvSpPr>
        <p:spPr/>
        <p:txBody>
          <a:bodyPr>
            <a:normAutofit/>
          </a:bodyPr>
          <a:lstStyle/>
          <a:p>
            <a:r>
              <a:rPr lang="en-GB" dirty="0" err="1" smtClean="0"/>
              <a:t>Redis</a:t>
            </a:r>
            <a:r>
              <a:rPr lang="en-GB" dirty="0" smtClean="0"/>
              <a:t> has built-in randomize operation</a:t>
            </a:r>
          </a:p>
        </p:txBody>
      </p:sp>
      <p:graphicFrame>
        <p:nvGraphicFramePr>
          <p:cNvPr id="8" name="Table 7"/>
          <p:cNvGraphicFramePr>
            <a:graphicFrameLocks noGrp="1"/>
          </p:cNvGraphicFramePr>
          <p:nvPr/>
        </p:nvGraphicFramePr>
        <p:xfrm>
          <a:off x="895350" y="2473325"/>
          <a:ext cx="7239000" cy="457200"/>
        </p:xfrm>
        <a:graphic>
          <a:graphicData uri="http://schemas.openxmlformats.org/drawingml/2006/table">
            <a:tbl>
              <a:tblPr bandRow="1">
                <a:tableStyleId>{5C22544A-7EE6-4342-B048-85BDC9FD1C3A}</a:tableStyleId>
              </a:tblPr>
              <a:tblGrid>
                <a:gridCol w="2571750"/>
                <a:gridCol w="4667250"/>
              </a:tblGrid>
              <a:tr h="370840">
                <a:tc>
                  <a:txBody>
                    <a:bodyPr/>
                    <a:lstStyle/>
                    <a:p>
                      <a:r>
                        <a:rPr lang="en-GB" sz="2400" dirty="0" smtClean="0"/>
                        <a:t>SRANDMEMBER</a:t>
                      </a:r>
                      <a:endParaRPr lang="en-GB" sz="2400" dirty="0"/>
                    </a:p>
                  </a:txBody>
                  <a:tcPr/>
                </a:tc>
                <a:tc>
                  <a:txBody>
                    <a:bodyPr/>
                    <a:lstStyle/>
                    <a:p>
                      <a:r>
                        <a:rPr lang="en-GB" sz="2400" dirty="0" smtClean="0"/>
                        <a:t>Gets a random member</a:t>
                      </a:r>
                      <a:r>
                        <a:rPr lang="en-GB" sz="2400" baseline="0" dirty="0" smtClean="0"/>
                        <a:t> from a set</a:t>
                      </a:r>
                      <a:endParaRPr lang="en-GB" sz="2400" dirty="0"/>
                    </a:p>
                  </a:txBody>
                  <a:tcPr/>
                </a:tc>
              </a:tr>
            </a:tbl>
          </a:graphicData>
        </a:graphic>
      </p:graphicFrame>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Random Items</a:t>
            </a:r>
            <a:endParaRPr lang="en-GB" dirty="0"/>
          </a:p>
        </p:txBody>
      </p:sp>
      <p:sp>
        <p:nvSpPr>
          <p:cNvPr id="3" name="Content Placeholder 2"/>
          <p:cNvSpPr>
            <a:spLocks noGrp="1"/>
          </p:cNvSpPr>
          <p:nvPr>
            <p:ph idx="1"/>
          </p:nvPr>
        </p:nvSpPr>
        <p:spPr/>
        <p:txBody>
          <a:bodyPr>
            <a:normAutofit/>
          </a:bodyPr>
          <a:lstStyle/>
          <a:p>
            <a:r>
              <a:rPr lang="en-GB" dirty="0" smtClean="0"/>
              <a:t>About sets:</a:t>
            </a:r>
          </a:p>
          <a:p>
            <a:pPr lvl="1"/>
            <a:r>
              <a:rPr lang="en-GB" dirty="0" smtClean="0"/>
              <a:t>0 to N </a:t>
            </a:r>
            <a:r>
              <a:rPr lang="en-GB" u="sng" dirty="0" smtClean="0"/>
              <a:t>unique</a:t>
            </a:r>
            <a:r>
              <a:rPr lang="en-GB" dirty="0" smtClean="0"/>
              <a:t> elements</a:t>
            </a:r>
          </a:p>
          <a:p>
            <a:pPr lvl="1"/>
            <a:r>
              <a:rPr lang="en-GB" dirty="0" smtClean="0"/>
              <a:t>Unordered</a:t>
            </a:r>
          </a:p>
          <a:p>
            <a:pPr lvl="1"/>
            <a:r>
              <a:rPr lang="en-GB" dirty="0" smtClean="0"/>
              <a:t>Atomic add</a:t>
            </a:r>
          </a:p>
        </p:txBody>
      </p:sp>
    </p:spTree>
  </p:cSld>
  <p:clrMapOvr>
    <a:masterClrMapping/>
  </p:clrMapOvr>
  <p:transition spd="med">
    <p:strips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Random Items</a:t>
            </a:r>
            <a:endParaRPr lang="en-GB" dirty="0"/>
          </a:p>
        </p:txBody>
      </p:sp>
    </p:spTree>
  </p:cSld>
  <p:clrMapOvr>
    <a:masterClrMapping/>
  </p:clrMapOvr>
  <p:transition spd="med">
    <p:strips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Presence</a:t>
            </a:r>
            <a:endParaRPr lang="en-GB" dirty="0"/>
          </a:p>
        </p:txBody>
      </p:sp>
      <p:sp>
        <p:nvSpPr>
          <p:cNvPr id="4" name="Text Placeholder 3"/>
          <p:cNvSpPr>
            <a:spLocks noGrp="1"/>
          </p:cNvSpPr>
          <p:nvPr>
            <p:ph type="body" idx="1"/>
          </p:nvPr>
        </p:nvSpPr>
        <p:spPr/>
        <p:txBody>
          <a:bodyPr/>
          <a:lstStyle/>
          <a:p>
            <a:r>
              <a:rPr lang="en-GB" dirty="0" err="1" smtClean="0"/>
              <a:t>Redis</a:t>
            </a:r>
            <a:r>
              <a:rPr lang="en-GB" dirty="0" smtClean="0"/>
              <a:t> in Practice #3</a:t>
            </a:r>
            <a:endParaRPr lang="en-GB" dirty="0"/>
          </a:p>
        </p:txBody>
      </p:sp>
    </p:spTree>
  </p:cSld>
  <p:clrMapOvr>
    <a:masterClrMapping/>
  </p:clrMapOvr>
  <p:transition spd="med">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t>
            </a:r>
            <a:r>
              <a:rPr lang="en-GB" sz="4800" dirty="0" smtClean="0"/>
              <a:t>urrent</a:t>
            </a:r>
            <a:r>
              <a:rPr lang="en-GB" dirty="0" smtClean="0"/>
              <a:t> T</a:t>
            </a:r>
            <a:r>
              <a:rPr lang="en-GB" sz="4800" dirty="0" smtClean="0"/>
              <a:t>rends</a:t>
            </a:r>
            <a:endParaRPr lang="en-GB" dirty="0"/>
          </a:p>
        </p:txBody>
      </p:sp>
      <p:sp>
        <p:nvSpPr>
          <p:cNvPr id="5" name="Text Placeholder 4"/>
          <p:cNvSpPr>
            <a:spLocks noGrp="1"/>
          </p:cNvSpPr>
          <p:nvPr>
            <p:ph type="body" idx="1"/>
          </p:nvPr>
        </p:nvSpPr>
        <p:spPr/>
        <p:txBody>
          <a:bodyPr/>
          <a:lstStyle/>
          <a:p>
            <a:r>
              <a:rPr lang="en-GB" dirty="0" smtClean="0"/>
              <a:t>A look at the…</a:t>
            </a:r>
            <a:endParaRPr lang="en-GB" dirty="0"/>
          </a:p>
        </p:txBody>
      </p:sp>
    </p:spTree>
  </p:cSld>
  <p:clrMapOvr>
    <a:masterClrMapping/>
  </p:clrMapOvr>
  <p:transition spd="med">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Presence</a:t>
            </a:r>
            <a:endParaRPr lang="en-GB" dirty="0"/>
          </a:p>
        </p:txBody>
      </p:sp>
      <p:sp>
        <p:nvSpPr>
          <p:cNvPr id="3" name="Content Placeholder 2"/>
          <p:cNvSpPr>
            <a:spLocks noGrp="1"/>
          </p:cNvSpPr>
          <p:nvPr>
            <p:ph idx="1"/>
          </p:nvPr>
        </p:nvSpPr>
        <p:spPr>
          <a:xfrm>
            <a:off x="344245" y="1600200"/>
            <a:ext cx="4761155" cy="4165899"/>
          </a:xfrm>
        </p:spPr>
        <p:txBody>
          <a:bodyPr/>
          <a:lstStyle/>
          <a:p>
            <a:r>
              <a:rPr lang="en-GB" dirty="0" smtClean="0"/>
              <a:t>Who’s online?</a:t>
            </a:r>
          </a:p>
          <a:p>
            <a:r>
              <a:rPr lang="en-GB" dirty="0" smtClean="0"/>
              <a:t>Needs to be scalable</a:t>
            </a:r>
          </a:p>
          <a:p>
            <a:r>
              <a:rPr lang="en-GB" dirty="0" smtClean="0"/>
              <a:t>Pseudo-real time</a:t>
            </a:r>
          </a:p>
        </p:txBody>
      </p:sp>
      <p:pic>
        <p:nvPicPr>
          <p:cNvPr id="4" name="Picture 4"/>
          <p:cNvPicPr>
            <a:picLocks noChangeAspect="1" noChangeArrowheads="1"/>
          </p:cNvPicPr>
          <p:nvPr/>
        </p:nvPicPr>
        <p:blipFill>
          <a:blip r:embed="rId2" cstate="print"/>
          <a:srcRect/>
          <a:stretch>
            <a:fillRect/>
          </a:stretch>
        </p:blipFill>
        <p:spPr bwMode="auto">
          <a:xfrm>
            <a:off x="5100638" y="1400175"/>
            <a:ext cx="2581275" cy="4324350"/>
          </a:xfrm>
          <a:prstGeom prst="rect">
            <a:avLst/>
          </a:prstGeom>
          <a:noFill/>
          <a:ln w="9525">
            <a:noFill/>
            <a:miter lim="800000"/>
            <a:headEnd/>
            <a:tailEnd/>
          </a:ln>
        </p:spPr>
      </p:pic>
      <p:sp>
        <p:nvSpPr>
          <p:cNvPr id="5" name="Oval 4"/>
          <p:cNvSpPr/>
          <p:nvPr/>
        </p:nvSpPr>
        <p:spPr>
          <a:xfrm>
            <a:off x="6581775" y="1362075"/>
            <a:ext cx="1276350" cy="4486275"/>
          </a:xfrm>
          <a:prstGeom prst="ellipse">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648450" y="3314700"/>
            <a:ext cx="1162050" cy="28575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Presence</a:t>
            </a:r>
            <a:endParaRPr lang="en-GB" dirty="0"/>
          </a:p>
        </p:txBody>
      </p:sp>
      <p:sp>
        <p:nvSpPr>
          <p:cNvPr id="23" name="Content Placeholder 22"/>
          <p:cNvSpPr>
            <a:spLocks noGrp="1"/>
          </p:cNvSpPr>
          <p:nvPr>
            <p:ph idx="1"/>
          </p:nvPr>
        </p:nvSpPr>
        <p:spPr/>
        <p:txBody>
          <a:bodyPr/>
          <a:lstStyle/>
          <a:p>
            <a:r>
              <a:rPr lang="en-GB" dirty="0" smtClean="0"/>
              <a:t>Each user ‘checks-in’ once every 3 </a:t>
            </a:r>
            <a:r>
              <a:rPr lang="en-GB" dirty="0" err="1" smtClean="0"/>
              <a:t>mins</a:t>
            </a:r>
            <a:endParaRPr lang="en-GB" dirty="0" smtClean="0"/>
          </a:p>
        </p:txBody>
      </p:sp>
      <p:grpSp>
        <p:nvGrpSpPr>
          <p:cNvPr id="24" name="Group 23"/>
          <p:cNvGrpSpPr/>
          <p:nvPr/>
        </p:nvGrpSpPr>
        <p:grpSpPr>
          <a:xfrm>
            <a:off x="1971675" y="2705100"/>
            <a:ext cx="1010213" cy="1276351"/>
            <a:chOff x="3514725" y="2162175"/>
            <a:chExt cx="1010213" cy="1276351"/>
          </a:xfrm>
        </p:grpSpPr>
        <p:sp>
          <p:nvSpPr>
            <p:cNvPr id="25" name="Rounded Rectangle 24"/>
            <p:cNvSpPr/>
            <p:nvPr/>
          </p:nvSpPr>
          <p:spPr>
            <a:xfrm>
              <a:off x="3533775" y="2476500"/>
              <a:ext cx="923926" cy="96202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a:t>
              </a:r>
            </a:p>
            <a:p>
              <a:pPr algn="ctr"/>
              <a:r>
                <a:rPr lang="en-GB" dirty="0" smtClean="0">
                  <a:solidFill>
                    <a:schemeClr val="tx1"/>
                  </a:solidFill>
                </a:rPr>
                <a:t>B</a:t>
              </a:r>
            </a:p>
          </p:txBody>
        </p:sp>
        <p:sp>
          <p:nvSpPr>
            <p:cNvPr id="27" name="TextBox 26"/>
            <p:cNvSpPr txBox="1"/>
            <p:nvPr/>
          </p:nvSpPr>
          <p:spPr>
            <a:xfrm>
              <a:off x="3514725" y="2162175"/>
              <a:ext cx="1010213" cy="369332"/>
            </a:xfrm>
            <a:prstGeom prst="rect">
              <a:avLst/>
            </a:prstGeom>
            <a:noFill/>
          </p:spPr>
          <p:txBody>
            <a:bodyPr wrap="none" rtlCol="0">
              <a:spAutoFit/>
            </a:bodyPr>
            <a:lstStyle/>
            <a:p>
              <a:r>
                <a:rPr lang="en-GB" dirty="0" smtClean="0">
                  <a:solidFill>
                    <a:schemeClr val="bg1"/>
                  </a:solidFill>
                </a:rPr>
                <a:t>00:22am</a:t>
              </a:r>
              <a:endParaRPr lang="en-GB" dirty="0">
                <a:solidFill>
                  <a:schemeClr val="bg1"/>
                </a:solidFill>
              </a:endParaRPr>
            </a:p>
          </p:txBody>
        </p:sp>
      </p:grpSp>
      <p:grpSp>
        <p:nvGrpSpPr>
          <p:cNvPr id="34" name="Group 33"/>
          <p:cNvGrpSpPr/>
          <p:nvPr/>
        </p:nvGrpSpPr>
        <p:grpSpPr>
          <a:xfrm>
            <a:off x="2943225" y="2705100"/>
            <a:ext cx="1010213" cy="1276351"/>
            <a:chOff x="4486275" y="2162175"/>
            <a:chExt cx="1010213" cy="1276351"/>
          </a:xfrm>
        </p:grpSpPr>
        <p:sp>
          <p:nvSpPr>
            <p:cNvPr id="35" name="Rounded Rectangle 34"/>
            <p:cNvSpPr/>
            <p:nvPr/>
          </p:nvSpPr>
          <p:spPr>
            <a:xfrm>
              <a:off x="4531519" y="2476500"/>
              <a:ext cx="923926" cy="96202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a:t>
              </a:r>
            </a:p>
            <a:p>
              <a:pPr algn="ctr"/>
              <a:r>
                <a:rPr lang="en-GB" dirty="0" smtClean="0">
                  <a:solidFill>
                    <a:schemeClr val="tx1"/>
                  </a:solidFill>
                </a:rPr>
                <a:t>D</a:t>
              </a:r>
            </a:p>
          </p:txBody>
        </p:sp>
        <p:sp>
          <p:nvSpPr>
            <p:cNvPr id="36" name="TextBox 35"/>
            <p:cNvSpPr txBox="1"/>
            <p:nvPr/>
          </p:nvSpPr>
          <p:spPr>
            <a:xfrm>
              <a:off x="4486275" y="2162175"/>
              <a:ext cx="1010213" cy="369332"/>
            </a:xfrm>
            <a:prstGeom prst="rect">
              <a:avLst/>
            </a:prstGeom>
            <a:noFill/>
          </p:spPr>
          <p:txBody>
            <a:bodyPr wrap="none" rtlCol="0">
              <a:spAutoFit/>
            </a:bodyPr>
            <a:lstStyle/>
            <a:p>
              <a:r>
                <a:rPr lang="en-GB" dirty="0" smtClean="0">
                  <a:solidFill>
                    <a:schemeClr val="bg1"/>
                  </a:solidFill>
                </a:rPr>
                <a:t>00:23am</a:t>
              </a:r>
              <a:endParaRPr lang="en-GB" dirty="0">
                <a:solidFill>
                  <a:schemeClr val="bg1"/>
                </a:solidFill>
              </a:endParaRPr>
            </a:p>
          </p:txBody>
        </p:sp>
      </p:grpSp>
      <p:grpSp>
        <p:nvGrpSpPr>
          <p:cNvPr id="37" name="Group 36"/>
          <p:cNvGrpSpPr/>
          <p:nvPr/>
        </p:nvGrpSpPr>
        <p:grpSpPr>
          <a:xfrm>
            <a:off x="3933825" y="2705100"/>
            <a:ext cx="1010213" cy="1276351"/>
            <a:chOff x="5476875" y="2162175"/>
            <a:chExt cx="1010213" cy="1276351"/>
          </a:xfrm>
        </p:grpSpPr>
        <p:sp>
          <p:nvSpPr>
            <p:cNvPr id="38" name="Rounded Rectangle 37"/>
            <p:cNvSpPr/>
            <p:nvPr/>
          </p:nvSpPr>
          <p:spPr>
            <a:xfrm>
              <a:off x="5529263" y="2476500"/>
              <a:ext cx="923926" cy="96202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a:t>
              </a:r>
            </a:p>
          </p:txBody>
        </p:sp>
        <p:sp>
          <p:nvSpPr>
            <p:cNvPr id="39" name="TextBox 38"/>
            <p:cNvSpPr txBox="1"/>
            <p:nvPr/>
          </p:nvSpPr>
          <p:spPr>
            <a:xfrm>
              <a:off x="5476875" y="2162175"/>
              <a:ext cx="1010213" cy="369332"/>
            </a:xfrm>
            <a:prstGeom prst="rect">
              <a:avLst/>
            </a:prstGeom>
            <a:noFill/>
          </p:spPr>
          <p:txBody>
            <a:bodyPr wrap="none" rtlCol="0">
              <a:spAutoFit/>
            </a:bodyPr>
            <a:lstStyle/>
            <a:p>
              <a:r>
                <a:rPr lang="en-GB" dirty="0" smtClean="0">
                  <a:solidFill>
                    <a:schemeClr val="bg1"/>
                  </a:solidFill>
                </a:rPr>
                <a:t>00:24am</a:t>
              </a:r>
              <a:endParaRPr lang="en-GB" dirty="0">
                <a:solidFill>
                  <a:schemeClr val="bg1"/>
                </a:solidFill>
              </a:endParaRPr>
            </a:p>
          </p:txBody>
        </p:sp>
      </p:grpSp>
      <p:grpSp>
        <p:nvGrpSpPr>
          <p:cNvPr id="40" name="Group 39"/>
          <p:cNvGrpSpPr/>
          <p:nvPr/>
        </p:nvGrpSpPr>
        <p:grpSpPr>
          <a:xfrm>
            <a:off x="4943475" y="2705100"/>
            <a:ext cx="1010213" cy="1276351"/>
            <a:chOff x="6486525" y="2162175"/>
            <a:chExt cx="1010213" cy="1276351"/>
          </a:xfrm>
        </p:grpSpPr>
        <p:sp>
          <p:nvSpPr>
            <p:cNvPr id="41" name="Rounded Rectangle 40"/>
            <p:cNvSpPr/>
            <p:nvPr/>
          </p:nvSpPr>
          <p:spPr>
            <a:xfrm>
              <a:off x="6527007" y="2476500"/>
              <a:ext cx="923926" cy="96202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a:t>
              </a:r>
            </a:p>
          </p:txBody>
        </p:sp>
        <p:sp>
          <p:nvSpPr>
            <p:cNvPr id="42" name="TextBox 41"/>
            <p:cNvSpPr txBox="1"/>
            <p:nvPr/>
          </p:nvSpPr>
          <p:spPr>
            <a:xfrm>
              <a:off x="6486525" y="2162175"/>
              <a:ext cx="1010213" cy="369332"/>
            </a:xfrm>
            <a:prstGeom prst="rect">
              <a:avLst/>
            </a:prstGeom>
            <a:noFill/>
          </p:spPr>
          <p:txBody>
            <a:bodyPr wrap="none" rtlCol="0">
              <a:spAutoFit/>
            </a:bodyPr>
            <a:lstStyle/>
            <a:p>
              <a:r>
                <a:rPr lang="en-GB" dirty="0" smtClean="0">
                  <a:solidFill>
                    <a:schemeClr val="bg1"/>
                  </a:solidFill>
                </a:rPr>
                <a:t>00:25am</a:t>
              </a:r>
              <a:endParaRPr lang="en-GB" dirty="0">
                <a:solidFill>
                  <a:schemeClr val="bg1"/>
                </a:solidFill>
              </a:endParaRPr>
            </a:p>
          </p:txBody>
        </p:sp>
      </p:grpSp>
      <p:grpSp>
        <p:nvGrpSpPr>
          <p:cNvPr id="43" name="Group 42"/>
          <p:cNvGrpSpPr/>
          <p:nvPr/>
        </p:nvGrpSpPr>
        <p:grpSpPr>
          <a:xfrm>
            <a:off x="5924550" y="2705100"/>
            <a:ext cx="1010213" cy="1276351"/>
            <a:chOff x="7467600" y="2162175"/>
            <a:chExt cx="1010213" cy="1276351"/>
          </a:xfrm>
        </p:grpSpPr>
        <p:sp>
          <p:nvSpPr>
            <p:cNvPr id="44" name="Rounded Rectangle 43"/>
            <p:cNvSpPr/>
            <p:nvPr/>
          </p:nvSpPr>
          <p:spPr>
            <a:xfrm>
              <a:off x="7524750" y="2476500"/>
              <a:ext cx="923926" cy="96202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p>
          </p:txBody>
        </p:sp>
        <p:sp>
          <p:nvSpPr>
            <p:cNvPr id="45" name="TextBox 44"/>
            <p:cNvSpPr txBox="1"/>
            <p:nvPr/>
          </p:nvSpPr>
          <p:spPr>
            <a:xfrm>
              <a:off x="7467600" y="2162175"/>
              <a:ext cx="1010213" cy="369332"/>
            </a:xfrm>
            <a:prstGeom prst="rect">
              <a:avLst/>
            </a:prstGeom>
            <a:noFill/>
          </p:spPr>
          <p:txBody>
            <a:bodyPr wrap="none" rtlCol="0">
              <a:spAutoFit/>
            </a:bodyPr>
            <a:lstStyle/>
            <a:p>
              <a:r>
                <a:rPr lang="en-GB" dirty="0" smtClean="0">
                  <a:solidFill>
                    <a:schemeClr val="bg1"/>
                  </a:solidFill>
                </a:rPr>
                <a:t>00:26am</a:t>
              </a:r>
              <a:endParaRPr lang="en-GB" dirty="0">
                <a:solidFill>
                  <a:schemeClr val="bg1"/>
                </a:solidFill>
              </a:endParaRPr>
            </a:p>
          </p:txBody>
        </p:sp>
      </p:grpSp>
      <p:sp>
        <p:nvSpPr>
          <p:cNvPr id="46" name="Rounded Rectangle 45"/>
          <p:cNvSpPr/>
          <p:nvPr/>
        </p:nvSpPr>
        <p:spPr>
          <a:xfrm>
            <a:off x="2933700" y="2657475"/>
            <a:ext cx="4048125" cy="1495425"/>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2838450" y="4219575"/>
            <a:ext cx="4311180" cy="461665"/>
          </a:xfrm>
          <a:prstGeom prst="rect">
            <a:avLst/>
          </a:prstGeom>
          <a:noFill/>
        </p:spPr>
        <p:txBody>
          <a:bodyPr wrap="none" rtlCol="0">
            <a:spAutoFit/>
          </a:bodyPr>
          <a:lstStyle/>
          <a:p>
            <a:r>
              <a:rPr lang="en-GB" sz="2400" dirty="0" smtClean="0">
                <a:solidFill>
                  <a:schemeClr val="bg1"/>
                </a:solidFill>
              </a:rPr>
              <a:t>A, C, D &amp; E are online at 00:26am</a:t>
            </a:r>
            <a:endParaRPr lang="en-GB" sz="2400" dirty="0">
              <a:solidFill>
                <a:schemeClr val="bg1"/>
              </a:solidFill>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6" grpId="0" animBg="1"/>
      <p:bldP spid="4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Presence</a:t>
            </a:r>
            <a:endParaRPr lang="en-GB" dirty="0"/>
          </a:p>
        </p:txBody>
      </p:sp>
      <p:sp>
        <p:nvSpPr>
          <p:cNvPr id="3" name="Content Placeholder 2"/>
          <p:cNvSpPr>
            <a:spLocks noGrp="1"/>
          </p:cNvSpPr>
          <p:nvPr>
            <p:ph idx="1"/>
          </p:nvPr>
        </p:nvSpPr>
        <p:spPr/>
        <p:txBody>
          <a:bodyPr>
            <a:normAutofit/>
          </a:bodyPr>
          <a:lstStyle/>
          <a:p>
            <a:r>
              <a:rPr lang="en-GB" dirty="0" err="1" smtClean="0"/>
              <a:t>Redis</a:t>
            </a:r>
            <a:r>
              <a:rPr lang="en-GB" dirty="0" smtClean="0"/>
              <a:t> natively supports set operations</a:t>
            </a:r>
          </a:p>
        </p:txBody>
      </p:sp>
      <p:graphicFrame>
        <p:nvGraphicFramePr>
          <p:cNvPr id="8" name="Table 7"/>
          <p:cNvGraphicFramePr>
            <a:graphicFrameLocks noGrp="1"/>
          </p:cNvGraphicFramePr>
          <p:nvPr/>
        </p:nvGraphicFramePr>
        <p:xfrm>
          <a:off x="895350" y="2473325"/>
          <a:ext cx="7239000" cy="2743200"/>
        </p:xfrm>
        <a:graphic>
          <a:graphicData uri="http://schemas.openxmlformats.org/drawingml/2006/table">
            <a:tbl>
              <a:tblPr bandRow="1">
                <a:tableStyleId>{5C22544A-7EE6-4342-B048-85BDC9FD1C3A}</a:tableStyleId>
              </a:tblPr>
              <a:tblGrid>
                <a:gridCol w="2571750"/>
                <a:gridCol w="4667250"/>
              </a:tblGrid>
              <a:tr h="370840">
                <a:tc>
                  <a:txBody>
                    <a:bodyPr/>
                    <a:lstStyle/>
                    <a:p>
                      <a:r>
                        <a:rPr lang="en-GB" sz="2400" dirty="0" smtClean="0"/>
                        <a:t>SADD</a:t>
                      </a:r>
                      <a:endParaRPr lang="en-GB" sz="2400" dirty="0"/>
                    </a:p>
                  </a:txBody>
                  <a:tcPr/>
                </a:tc>
                <a:tc>
                  <a:txBody>
                    <a:bodyPr/>
                    <a:lstStyle/>
                    <a:p>
                      <a:r>
                        <a:rPr lang="en-GB" sz="2400" dirty="0" smtClean="0"/>
                        <a:t>Add item(s) to a set</a:t>
                      </a:r>
                      <a:endParaRPr lang="en-GB" sz="2400" dirty="0"/>
                    </a:p>
                  </a:txBody>
                  <a:tcPr/>
                </a:tc>
              </a:tr>
              <a:tr h="370840">
                <a:tc>
                  <a:txBody>
                    <a:bodyPr/>
                    <a:lstStyle/>
                    <a:p>
                      <a:r>
                        <a:rPr lang="en-GB" sz="2400" dirty="0" smtClean="0"/>
                        <a:t>SREM</a:t>
                      </a:r>
                      <a:endParaRPr lang="en-GB" sz="2400" dirty="0"/>
                    </a:p>
                  </a:txBody>
                  <a:tcPr/>
                </a:tc>
                <a:tc>
                  <a:txBody>
                    <a:bodyPr/>
                    <a:lstStyle/>
                    <a:p>
                      <a:r>
                        <a:rPr lang="en-GB" sz="2400" dirty="0" smtClean="0"/>
                        <a:t>Remove item(s)</a:t>
                      </a:r>
                      <a:r>
                        <a:rPr lang="en-GB" sz="2400" baseline="0" dirty="0" smtClean="0"/>
                        <a:t> from a set</a:t>
                      </a:r>
                      <a:endParaRPr lang="en-GB" sz="2400" dirty="0"/>
                    </a:p>
                  </a:txBody>
                  <a:tcPr/>
                </a:tc>
              </a:tr>
              <a:tr h="370840">
                <a:tc>
                  <a:txBody>
                    <a:bodyPr/>
                    <a:lstStyle/>
                    <a:p>
                      <a:r>
                        <a:rPr lang="en-GB" sz="2400" dirty="0" smtClean="0"/>
                        <a:t>SINTER</a:t>
                      </a:r>
                      <a:endParaRPr lang="en-GB" sz="2400" dirty="0"/>
                    </a:p>
                  </a:txBody>
                  <a:tcPr/>
                </a:tc>
                <a:tc>
                  <a:txBody>
                    <a:bodyPr/>
                    <a:lstStyle/>
                    <a:p>
                      <a:r>
                        <a:rPr lang="en-GB" sz="2400" dirty="0" smtClean="0"/>
                        <a:t>Intersect multiple</a:t>
                      </a:r>
                      <a:r>
                        <a:rPr lang="en-GB" sz="2400" baseline="0" dirty="0" smtClean="0"/>
                        <a:t> sets</a:t>
                      </a:r>
                      <a:endParaRPr lang="en-GB" sz="2400" dirty="0"/>
                    </a:p>
                  </a:txBody>
                  <a:tcPr/>
                </a:tc>
              </a:tr>
              <a:tr h="370840">
                <a:tc>
                  <a:txBody>
                    <a:bodyPr/>
                    <a:lstStyle/>
                    <a:p>
                      <a:r>
                        <a:rPr lang="en-GB" sz="2400" dirty="0" smtClean="0"/>
                        <a:t>SUNION</a:t>
                      </a:r>
                      <a:endParaRPr lang="en-GB" sz="2400" dirty="0"/>
                    </a:p>
                  </a:txBody>
                  <a:tcPr/>
                </a:tc>
                <a:tc>
                  <a:txBody>
                    <a:bodyPr/>
                    <a:lstStyle/>
                    <a:p>
                      <a:r>
                        <a:rPr lang="en-GB" sz="2400" dirty="0" smtClean="0"/>
                        <a:t>Union multiple sets</a:t>
                      </a:r>
                      <a:endParaRPr lang="en-GB" sz="2400" dirty="0"/>
                    </a:p>
                  </a:txBody>
                  <a:tcPr/>
                </a:tc>
              </a:tr>
              <a:tr h="370840">
                <a:tc>
                  <a:txBody>
                    <a:bodyPr/>
                    <a:lstStyle/>
                    <a:p>
                      <a:r>
                        <a:rPr lang="en-GB" sz="2400" dirty="0" smtClean="0"/>
                        <a:t>SRANDMEMBER</a:t>
                      </a:r>
                      <a:endParaRPr lang="en-GB" sz="2400" dirty="0"/>
                    </a:p>
                  </a:txBody>
                  <a:tcPr/>
                </a:tc>
                <a:tc>
                  <a:txBody>
                    <a:bodyPr/>
                    <a:lstStyle/>
                    <a:p>
                      <a:r>
                        <a:rPr lang="en-GB" sz="2400" dirty="0" smtClean="0"/>
                        <a:t>Gets a random member</a:t>
                      </a:r>
                      <a:r>
                        <a:rPr lang="en-GB" sz="2400" baseline="0" dirty="0" smtClean="0"/>
                        <a:t> from a set</a:t>
                      </a:r>
                      <a:endParaRPr lang="en-GB" sz="2400" dirty="0"/>
                    </a:p>
                  </a:txBody>
                  <a:tcPr/>
                </a:tc>
              </a:tr>
              <a:tr h="370840">
                <a:tc>
                  <a:txBody>
                    <a:bodyPr/>
                    <a:lstStyle/>
                    <a:p>
                      <a:r>
                        <a:rPr lang="en-GB" sz="2400" dirty="0" smtClean="0"/>
                        <a:t>...</a:t>
                      </a:r>
                      <a:endParaRPr lang="en-GB" sz="2400" dirty="0"/>
                    </a:p>
                  </a:txBody>
                  <a:tcPr/>
                </a:tc>
                <a:tc>
                  <a:txBody>
                    <a:bodyPr/>
                    <a:lstStyle/>
                    <a:p>
                      <a:r>
                        <a:rPr lang="en-GB" sz="2400" dirty="0" smtClean="0"/>
                        <a:t>...</a:t>
                      </a:r>
                      <a:endParaRPr lang="en-GB" sz="2400" dirty="0"/>
                    </a:p>
                  </a:txBody>
                  <a:tcPr/>
                </a:tc>
              </a:tr>
            </a:tbl>
          </a:graphicData>
        </a:graphic>
      </p:graphicFrame>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r>
              <a:rPr lang="en-GB" dirty="0" smtClean="0"/>
              <a:t>Presence</a:t>
            </a:r>
            <a:endParaRPr lang="en-GB" dirty="0"/>
          </a:p>
        </p:txBody>
      </p:sp>
    </p:spTree>
  </p:cSld>
  <p:clrMapOvr>
    <a:masterClrMapping/>
  </p:clrMapOvr>
  <p:transition spd="med">
    <p:strips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leaderboards</a:t>
            </a:r>
            <a:endParaRPr lang="en-GB" dirty="0"/>
          </a:p>
        </p:txBody>
      </p:sp>
      <p:sp>
        <p:nvSpPr>
          <p:cNvPr id="4" name="Text Placeholder 3"/>
          <p:cNvSpPr>
            <a:spLocks noGrp="1"/>
          </p:cNvSpPr>
          <p:nvPr>
            <p:ph type="body" idx="1"/>
          </p:nvPr>
        </p:nvSpPr>
        <p:spPr/>
        <p:txBody>
          <a:bodyPr/>
          <a:lstStyle/>
          <a:p>
            <a:r>
              <a:rPr lang="en-GB" dirty="0" err="1" smtClean="0"/>
              <a:t>Redis</a:t>
            </a:r>
            <a:r>
              <a:rPr lang="en-GB" dirty="0" smtClean="0"/>
              <a:t> in Practice #4</a:t>
            </a:r>
            <a:endParaRPr lang="en-GB" dirty="0"/>
          </a:p>
        </p:txBody>
      </p:sp>
    </p:spTree>
  </p:cSld>
  <p:clrMapOvr>
    <a:masterClrMapping/>
  </p:clrMapOvr>
  <p:transition spd="med">
    <p:strips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Leaderboards</a:t>
            </a:r>
            <a:endParaRPr lang="en-GB" dirty="0"/>
          </a:p>
        </p:txBody>
      </p:sp>
      <p:sp>
        <p:nvSpPr>
          <p:cNvPr id="4" name="Content Placeholder 3"/>
          <p:cNvSpPr>
            <a:spLocks noGrp="1"/>
          </p:cNvSpPr>
          <p:nvPr>
            <p:ph idx="1"/>
          </p:nvPr>
        </p:nvSpPr>
        <p:spPr/>
        <p:txBody>
          <a:bodyPr/>
          <a:lstStyle/>
          <a:p>
            <a:r>
              <a:rPr lang="en-GB" dirty="0" err="1" smtClean="0"/>
              <a:t>Gamification</a:t>
            </a:r>
            <a:endParaRPr lang="en-GB" dirty="0" smtClean="0"/>
          </a:p>
          <a:p>
            <a:r>
              <a:rPr lang="en-GB" dirty="0" smtClean="0"/>
              <a:t>Users ranked by some score</a:t>
            </a:r>
          </a:p>
        </p:txBody>
      </p:sp>
    </p:spTree>
  </p:cSld>
  <p:clrMapOvr>
    <a:masterClrMapping/>
  </p:clrMapOvr>
  <p:transition spd="med">
    <p:strips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Leaderboards</a:t>
            </a:r>
            <a:endParaRPr lang="en-GB" dirty="0"/>
          </a:p>
        </p:txBody>
      </p:sp>
      <p:sp>
        <p:nvSpPr>
          <p:cNvPr id="3" name="Content Placeholder 2"/>
          <p:cNvSpPr>
            <a:spLocks noGrp="1"/>
          </p:cNvSpPr>
          <p:nvPr>
            <p:ph idx="1"/>
          </p:nvPr>
        </p:nvSpPr>
        <p:spPr/>
        <p:txBody>
          <a:bodyPr/>
          <a:lstStyle/>
          <a:p>
            <a:r>
              <a:rPr lang="en-GB" dirty="0" smtClean="0"/>
              <a:t>About sorted sets:</a:t>
            </a:r>
          </a:p>
          <a:p>
            <a:pPr lvl="1"/>
            <a:r>
              <a:rPr lang="en-GB" dirty="0" smtClean="0"/>
              <a:t>Similar to a set</a:t>
            </a:r>
          </a:p>
          <a:p>
            <a:pPr lvl="1"/>
            <a:r>
              <a:rPr lang="en-GB" dirty="0" smtClean="0"/>
              <a:t>Every member is associated with a score</a:t>
            </a:r>
          </a:p>
          <a:p>
            <a:pPr lvl="1"/>
            <a:r>
              <a:rPr lang="en-GB" dirty="0" smtClean="0"/>
              <a:t>Elements are taken </a:t>
            </a:r>
            <a:r>
              <a:rPr lang="en-GB" u="sng" dirty="0" smtClean="0"/>
              <a:t>in order</a:t>
            </a:r>
          </a:p>
        </p:txBody>
      </p:sp>
    </p:spTree>
  </p:cSld>
  <p:clrMapOvr>
    <a:masterClrMapping/>
  </p:clrMapOvr>
  <p:transition spd="med">
    <p:strips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Leaderboards</a:t>
            </a:r>
            <a:endParaRPr lang="en-GB" dirty="0"/>
          </a:p>
        </p:txBody>
      </p:sp>
      <p:sp>
        <p:nvSpPr>
          <p:cNvPr id="4" name="Content Placeholder 3"/>
          <p:cNvSpPr>
            <a:spLocks noGrp="1"/>
          </p:cNvSpPr>
          <p:nvPr>
            <p:ph idx="1"/>
          </p:nvPr>
        </p:nvSpPr>
        <p:spPr/>
        <p:txBody>
          <a:bodyPr/>
          <a:lstStyle/>
          <a:p>
            <a:r>
              <a:rPr lang="en-GB" dirty="0" err="1" smtClean="0"/>
              <a:t>Redis</a:t>
            </a:r>
            <a:r>
              <a:rPr lang="en-GB" dirty="0" smtClean="0"/>
              <a:t> has ‘Sorted Sets’</a:t>
            </a:r>
          </a:p>
        </p:txBody>
      </p:sp>
      <p:graphicFrame>
        <p:nvGraphicFramePr>
          <p:cNvPr id="5" name="Table 4"/>
          <p:cNvGraphicFramePr>
            <a:graphicFrameLocks noGrp="1"/>
          </p:cNvGraphicFramePr>
          <p:nvPr/>
        </p:nvGraphicFramePr>
        <p:xfrm>
          <a:off x="895350" y="2473325"/>
          <a:ext cx="7524750" cy="2743200"/>
        </p:xfrm>
        <a:graphic>
          <a:graphicData uri="http://schemas.openxmlformats.org/drawingml/2006/table">
            <a:tbl>
              <a:tblPr bandRow="1">
                <a:tableStyleId>{5C22544A-7EE6-4342-B048-85BDC9FD1C3A}</a:tableStyleId>
              </a:tblPr>
              <a:tblGrid>
                <a:gridCol w="1900989"/>
                <a:gridCol w="5623761"/>
              </a:tblGrid>
              <a:tr h="370840">
                <a:tc>
                  <a:txBody>
                    <a:bodyPr/>
                    <a:lstStyle/>
                    <a:p>
                      <a:r>
                        <a:rPr lang="en-GB" sz="2400" dirty="0" smtClean="0"/>
                        <a:t>ZADD</a:t>
                      </a:r>
                      <a:endParaRPr lang="en-GB" sz="2400" dirty="0"/>
                    </a:p>
                  </a:txBody>
                  <a:tcPr/>
                </a:tc>
                <a:tc>
                  <a:txBody>
                    <a:bodyPr/>
                    <a:lstStyle/>
                    <a:p>
                      <a:r>
                        <a:rPr lang="en-GB" sz="2400" dirty="0" smtClean="0"/>
                        <a:t>Add/update item(s) to a sorted set</a:t>
                      </a:r>
                      <a:endParaRPr lang="en-GB" sz="2400" dirty="0"/>
                    </a:p>
                  </a:txBody>
                  <a:tcPr/>
                </a:tc>
              </a:tr>
              <a:tr h="370840">
                <a:tc>
                  <a:txBody>
                    <a:bodyPr/>
                    <a:lstStyle/>
                    <a:p>
                      <a:r>
                        <a:rPr lang="en-GB" sz="2400" dirty="0" smtClean="0"/>
                        <a:t>ZRANK</a:t>
                      </a:r>
                      <a:endParaRPr lang="en-GB" sz="2400" dirty="0"/>
                    </a:p>
                  </a:txBody>
                  <a:tcPr/>
                </a:tc>
                <a:tc>
                  <a:txBody>
                    <a:bodyPr/>
                    <a:lstStyle/>
                    <a:p>
                      <a:r>
                        <a:rPr lang="en-GB" sz="2400" dirty="0" smtClean="0"/>
                        <a:t>Get item’s rank in a sorted</a:t>
                      </a:r>
                      <a:r>
                        <a:rPr lang="en-GB" sz="2400" baseline="0" dirty="0" smtClean="0"/>
                        <a:t> set (low -&gt; high)</a:t>
                      </a:r>
                      <a:endParaRPr lang="en-GB" sz="2400" dirty="0"/>
                    </a:p>
                  </a:txBody>
                  <a:tcPr/>
                </a:tc>
              </a:tr>
              <a:tr h="370840">
                <a:tc>
                  <a:txBody>
                    <a:bodyPr/>
                    <a:lstStyle/>
                    <a:p>
                      <a:r>
                        <a:rPr lang="en-GB" sz="2400" dirty="0" smtClean="0"/>
                        <a:t>ZREVRANK</a:t>
                      </a:r>
                      <a:endParaRPr lang="en-GB" sz="2400" dirty="0"/>
                    </a:p>
                  </a:txBody>
                  <a:tcPr/>
                </a:tc>
                <a:tc>
                  <a:txBody>
                    <a:bodyPr/>
                    <a:lstStyle/>
                    <a:p>
                      <a:r>
                        <a:rPr lang="en-GB" sz="2400" dirty="0" smtClean="0"/>
                        <a:t>Get item’s rank</a:t>
                      </a:r>
                      <a:r>
                        <a:rPr lang="en-GB" sz="2400" baseline="0" dirty="0" smtClean="0"/>
                        <a:t> in a sorted set (high -&gt; low)</a:t>
                      </a:r>
                      <a:endParaRPr lang="en-GB" sz="2400" dirty="0"/>
                    </a:p>
                  </a:txBody>
                  <a:tcPr/>
                </a:tc>
              </a:tr>
              <a:tr h="370840">
                <a:tc>
                  <a:txBody>
                    <a:bodyPr/>
                    <a:lstStyle/>
                    <a:p>
                      <a:r>
                        <a:rPr lang="en-GB" sz="2400" dirty="0" smtClean="0"/>
                        <a:t>ZRANGE</a:t>
                      </a:r>
                      <a:endParaRPr lang="en-GB" sz="2400" dirty="0"/>
                    </a:p>
                  </a:txBody>
                  <a:tcPr/>
                </a:tc>
                <a:tc>
                  <a:txBody>
                    <a:bodyPr/>
                    <a:lstStyle/>
                    <a:p>
                      <a:r>
                        <a:rPr lang="en-GB" sz="2400" dirty="0" smtClean="0"/>
                        <a:t>Get range of items,</a:t>
                      </a:r>
                      <a:r>
                        <a:rPr lang="en-GB" sz="2400" baseline="0" dirty="0" smtClean="0"/>
                        <a:t> by rank (low -&gt; high)</a:t>
                      </a:r>
                      <a:endParaRPr lang="en-GB" sz="2400" dirty="0"/>
                    </a:p>
                  </a:txBody>
                  <a:tcPr/>
                </a:tc>
              </a:tr>
              <a:tr h="370840">
                <a:tc>
                  <a:txBody>
                    <a:bodyPr/>
                    <a:lstStyle/>
                    <a:p>
                      <a:r>
                        <a:rPr lang="en-GB" sz="2400" dirty="0" smtClean="0"/>
                        <a:t>ZREVRANGE</a:t>
                      </a:r>
                      <a:endParaRPr lang="en-GB" sz="2400" dirty="0"/>
                    </a:p>
                  </a:txBody>
                  <a:tcPr/>
                </a:tc>
                <a:tc>
                  <a:txBody>
                    <a:bodyPr/>
                    <a:lstStyle/>
                    <a:p>
                      <a:r>
                        <a:rPr lang="en-GB" sz="2400" dirty="0" smtClean="0"/>
                        <a:t>Get range</a:t>
                      </a:r>
                      <a:r>
                        <a:rPr lang="en-GB" sz="2400" baseline="0" dirty="0" smtClean="0"/>
                        <a:t> of items, by rank (high -&gt; low)</a:t>
                      </a:r>
                      <a:endParaRPr lang="en-GB" sz="2400" dirty="0"/>
                    </a:p>
                  </a:txBody>
                  <a:tcPr/>
                </a:tc>
              </a:tr>
              <a:tr h="370840">
                <a:tc>
                  <a:txBody>
                    <a:bodyPr/>
                    <a:lstStyle/>
                    <a:p>
                      <a:r>
                        <a:rPr lang="en-GB" sz="2400" dirty="0" smtClean="0"/>
                        <a:t>...</a:t>
                      </a:r>
                      <a:endParaRPr lang="en-GB" sz="2400" dirty="0"/>
                    </a:p>
                  </a:txBody>
                  <a:tcPr/>
                </a:tc>
                <a:tc>
                  <a:txBody>
                    <a:bodyPr/>
                    <a:lstStyle/>
                    <a:p>
                      <a:r>
                        <a:rPr lang="en-GB" sz="2400" dirty="0" smtClean="0"/>
                        <a:t>...</a:t>
                      </a:r>
                      <a:endParaRPr lang="en-GB" sz="2400" dirty="0"/>
                    </a:p>
                  </a:txBody>
                  <a:tcPr/>
                </a:tc>
              </a:tr>
            </a:tbl>
          </a:graphicData>
        </a:graphic>
      </p:graphicFrame>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err="1" smtClean="0"/>
              <a:t>Leaderboards</a:t>
            </a:r>
            <a:endParaRPr lang="en-GB" dirty="0"/>
          </a:p>
        </p:txBody>
      </p:sp>
    </p:spTree>
  </p:cSld>
  <p:clrMapOvr>
    <a:masterClrMapping/>
  </p:clrMapOvr>
  <p:transition spd="med">
    <p:strips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Queues</a:t>
            </a:r>
            <a:endParaRPr lang="en-GB" dirty="0"/>
          </a:p>
        </p:txBody>
      </p:sp>
      <p:sp>
        <p:nvSpPr>
          <p:cNvPr id="4" name="Text Placeholder 3"/>
          <p:cNvSpPr>
            <a:spLocks noGrp="1"/>
          </p:cNvSpPr>
          <p:nvPr>
            <p:ph type="body" idx="1"/>
          </p:nvPr>
        </p:nvSpPr>
        <p:spPr/>
        <p:txBody>
          <a:bodyPr/>
          <a:lstStyle/>
          <a:p>
            <a:r>
              <a:rPr lang="en-GB" dirty="0" err="1" smtClean="0"/>
              <a:t>Redis</a:t>
            </a:r>
            <a:r>
              <a:rPr lang="en-GB" dirty="0" smtClean="0"/>
              <a:t> in Practice #5</a:t>
            </a:r>
            <a:endParaRPr lang="en-GB" dirty="0"/>
          </a:p>
        </p:txBody>
      </p:sp>
    </p:spTree>
  </p:cSld>
  <p:clrMapOvr>
    <a:masterClrMapping/>
  </p:clrMapOvr>
  <p:transition spd="med">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 y="52387"/>
          <a:ext cx="9286875" cy="69119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trips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Queues</a:t>
            </a:r>
            <a:endParaRPr lang="en-GB" dirty="0"/>
          </a:p>
        </p:txBody>
      </p:sp>
      <p:sp>
        <p:nvSpPr>
          <p:cNvPr id="3" name="Content Placeholder 2"/>
          <p:cNvSpPr>
            <a:spLocks noGrp="1"/>
          </p:cNvSpPr>
          <p:nvPr>
            <p:ph idx="1"/>
          </p:nvPr>
        </p:nvSpPr>
        <p:spPr/>
        <p:txBody>
          <a:bodyPr>
            <a:normAutofit/>
          </a:bodyPr>
          <a:lstStyle/>
          <a:p>
            <a:r>
              <a:rPr lang="en-GB" dirty="0" err="1" smtClean="0"/>
              <a:t>Redis</a:t>
            </a:r>
            <a:r>
              <a:rPr lang="en-GB" dirty="0" smtClean="0"/>
              <a:t> has push/pop support for lists</a:t>
            </a:r>
          </a:p>
          <a:p>
            <a:endParaRPr lang="en-GB" dirty="0" smtClean="0"/>
          </a:p>
          <a:p>
            <a:endParaRPr lang="en-GB" dirty="0" smtClean="0"/>
          </a:p>
          <a:p>
            <a:r>
              <a:rPr lang="en-GB" dirty="0" smtClean="0"/>
              <a:t>Allows you to use </a:t>
            </a:r>
            <a:r>
              <a:rPr lang="en-GB" dirty="0" smtClean="0"/>
              <a:t>list </a:t>
            </a:r>
            <a:r>
              <a:rPr lang="en-GB" dirty="0" smtClean="0"/>
              <a:t>as </a:t>
            </a:r>
            <a:r>
              <a:rPr lang="en-GB" dirty="0" smtClean="0"/>
              <a:t>queue/stack</a:t>
            </a:r>
            <a:endParaRPr lang="en-GB" dirty="0"/>
          </a:p>
        </p:txBody>
      </p:sp>
      <p:graphicFrame>
        <p:nvGraphicFramePr>
          <p:cNvPr id="8" name="Table 7"/>
          <p:cNvGraphicFramePr>
            <a:graphicFrameLocks noGrp="1"/>
          </p:cNvGraphicFramePr>
          <p:nvPr/>
        </p:nvGraphicFramePr>
        <p:xfrm>
          <a:off x="895350" y="2473325"/>
          <a:ext cx="7239000" cy="1828800"/>
        </p:xfrm>
        <a:graphic>
          <a:graphicData uri="http://schemas.openxmlformats.org/drawingml/2006/table">
            <a:tbl>
              <a:tblPr bandRow="1">
                <a:tableStyleId>{5C22544A-7EE6-4342-B048-85BDC9FD1C3A}</a:tableStyleId>
              </a:tblPr>
              <a:tblGrid>
                <a:gridCol w="1876425"/>
                <a:gridCol w="5362575"/>
              </a:tblGrid>
              <a:tr h="370840">
                <a:tc>
                  <a:txBody>
                    <a:bodyPr/>
                    <a:lstStyle/>
                    <a:p>
                      <a:r>
                        <a:rPr lang="en-GB" sz="2400" dirty="0" smtClean="0"/>
                        <a:t>LPOP</a:t>
                      </a:r>
                      <a:endParaRPr lang="en-GB" sz="2400" dirty="0"/>
                    </a:p>
                  </a:txBody>
                  <a:tcPr/>
                </a:tc>
                <a:tc>
                  <a:txBody>
                    <a:bodyPr/>
                    <a:lstStyle/>
                    <a:p>
                      <a:r>
                        <a:rPr lang="en-GB" sz="2400" dirty="0" smtClean="0"/>
                        <a:t>Remove and get the</a:t>
                      </a:r>
                      <a:r>
                        <a:rPr lang="en-GB" sz="2400" baseline="0" dirty="0" smtClean="0"/>
                        <a:t> 1</a:t>
                      </a:r>
                      <a:r>
                        <a:rPr lang="en-GB" sz="2400" baseline="30000" dirty="0" smtClean="0"/>
                        <a:t>st</a:t>
                      </a:r>
                      <a:r>
                        <a:rPr lang="en-GB" sz="2400" baseline="0" dirty="0" smtClean="0"/>
                        <a:t> item in a list</a:t>
                      </a:r>
                      <a:endParaRPr lang="en-GB" sz="2400" dirty="0"/>
                    </a:p>
                  </a:txBody>
                  <a:tcPr/>
                </a:tc>
              </a:tr>
              <a:tr h="370840">
                <a:tc>
                  <a:txBody>
                    <a:bodyPr/>
                    <a:lstStyle/>
                    <a:p>
                      <a:r>
                        <a:rPr lang="en-GB" sz="2400" dirty="0" smtClean="0"/>
                        <a:t>LPUSH</a:t>
                      </a:r>
                      <a:endParaRPr lang="en-GB" sz="2400" dirty="0"/>
                    </a:p>
                  </a:txBody>
                  <a:tcPr/>
                </a:tc>
                <a:tc>
                  <a:txBody>
                    <a:bodyPr/>
                    <a:lstStyle/>
                    <a:p>
                      <a:r>
                        <a:rPr lang="en-GB" sz="2400" dirty="0" err="1" smtClean="0"/>
                        <a:t>Prepend</a:t>
                      </a:r>
                      <a:r>
                        <a:rPr lang="en-GB" sz="2400" baseline="0" dirty="0" smtClean="0"/>
                        <a:t> item(s) to a list</a:t>
                      </a:r>
                      <a:endParaRPr lang="en-GB" sz="2400" dirty="0"/>
                    </a:p>
                  </a:txBody>
                  <a:tcPr/>
                </a:tc>
              </a:tr>
              <a:tr h="370840">
                <a:tc>
                  <a:txBody>
                    <a:bodyPr/>
                    <a:lstStyle/>
                    <a:p>
                      <a:r>
                        <a:rPr lang="en-GB" sz="2400" dirty="0" smtClean="0"/>
                        <a:t>RPOP</a:t>
                      </a:r>
                      <a:endParaRPr lang="en-GB" sz="2400" dirty="0"/>
                    </a:p>
                  </a:txBody>
                  <a:tcPr/>
                </a:tc>
                <a:tc>
                  <a:txBody>
                    <a:bodyPr/>
                    <a:lstStyle/>
                    <a:p>
                      <a:r>
                        <a:rPr lang="en-GB" sz="2400" dirty="0" smtClean="0"/>
                        <a:t>Remove and get</a:t>
                      </a:r>
                      <a:r>
                        <a:rPr lang="en-GB" sz="2400" baseline="0" dirty="0" smtClean="0"/>
                        <a:t> the last item in a list</a:t>
                      </a:r>
                      <a:endParaRPr lang="en-GB" sz="2400" dirty="0"/>
                    </a:p>
                  </a:txBody>
                  <a:tcPr/>
                </a:tc>
              </a:tr>
              <a:tr h="370840">
                <a:tc>
                  <a:txBody>
                    <a:bodyPr/>
                    <a:lstStyle/>
                    <a:p>
                      <a:r>
                        <a:rPr lang="en-GB" sz="2400" dirty="0" smtClean="0"/>
                        <a:t>RPUSH</a:t>
                      </a:r>
                      <a:endParaRPr lang="en-GB" sz="2400" dirty="0"/>
                    </a:p>
                  </a:txBody>
                  <a:tcPr/>
                </a:tc>
                <a:tc>
                  <a:txBody>
                    <a:bodyPr/>
                    <a:lstStyle/>
                    <a:p>
                      <a:r>
                        <a:rPr lang="en-GB" sz="2400" dirty="0" smtClean="0"/>
                        <a:t>Append item(s) to a list</a:t>
                      </a:r>
                      <a:endParaRPr lang="en-GB" sz="2400" dirty="0"/>
                    </a:p>
                  </a:txBody>
                  <a:tcPr/>
                </a:tc>
              </a:tr>
            </a:tbl>
          </a:graphicData>
        </a:graphic>
      </p:graphicFrame>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Queues</a:t>
            </a:r>
            <a:endParaRPr lang="en-GB" dirty="0"/>
          </a:p>
        </p:txBody>
      </p:sp>
      <p:sp>
        <p:nvSpPr>
          <p:cNvPr id="3" name="Content Placeholder 2"/>
          <p:cNvSpPr>
            <a:spLocks noGrp="1"/>
          </p:cNvSpPr>
          <p:nvPr>
            <p:ph idx="1"/>
          </p:nvPr>
        </p:nvSpPr>
        <p:spPr/>
        <p:txBody>
          <a:bodyPr>
            <a:normAutofit/>
          </a:bodyPr>
          <a:lstStyle/>
          <a:p>
            <a:r>
              <a:rPr lang="en-GB" dirty="0" err="1" smtClean="0"/>
              <a:t>Redis</a:t>
            </a:r>
            <a:r>
              <a:rPr lang="en-GB" dirty="0" smtClean="0"/>
              <a:t> supports ‘blocking’ pop</a:t>
            </a:r>
          </a:p>
          <a:p>
            <a:endParaRPr lang="en-GB" dirty="0" smtClean="0"/>
          </a:p>
          <a:p>
            <a:endParaRPr lang="en-GB" dirty="0" smtClean="0"/>
          </a:p>
          <a:p>
            <a:r>
              <a:rPr lang="en-GB" dirty="0" smtClean="0"/>
              <a:t>Message queues without polling!</a:t>
            </a:r>
            <a:endParaRPr lang="en-GB" dirty="0"/>
          </a:p>
        </p:txBody>
      </p:sp>
      <p:graphicFrame>
        <p:nvGraphicFramePr>
          <p:cNvPr id="8" name="Table 7"/>
          <p:cNvGraphicFramePr>
            <a:graphicFrameLocks noGrp="1"/>
          </p:cNvGraphicFramePr>
          <p:nvPr/>
        </p:nvGraphicFramePr>
        <p:xfrm>
          <a:off x="895350" y="2473325"/>
          <a:ext cx="7239000" cy="1645920"/>
        </p:xfrm>
        <a:graphic>
          <a:graphicData uri="http://schemas.openxmlformats.org/drawingml/2006/table">
            <a:tbl>
              <a:tblPr bandRow="1">
                <a:tableStyleId>{5C22544A-7EE6-4342-B048-85BDC9FD1C3A}</a:tableStyleId>
              </a:tblPr>
              <a:tblGrid>
                <a:gridCol w="1876425"/>
                <a:gridCol w="5362575"/>
              </a:tblGrid>
              <a:tr h="370840">
                <a:tc>
                  <a:txBody>
                    <a:bodyPr/>
                    <a:lstStyle/>
                    <a:p>
                      <a:r>
                        <a:rPr lang="en-GB" sz="2400" dirty="0" smtClean="0"/>
                        <a:t>BLPOP</a:t>
                      </a:r>
                      <a:endParaRPr lang="en-GB" sz="2400" dirty="0"/>
                    </a:p>
                  </a:txBody>
                  <a:tcPr/>
                </a:tc>
                <a:tc>
                  <a:txBody>
                    <a:bodyPr/>
                    <a:lstStyle/>
                    <a:p>
                      <a:r>
                        <a:rPr lang="en-GB" sz="2400" dirty="0" smtClean="0"/>
                        <a:t>Remove and get the</a:t>
                      </a:r>
                      <a:r>
                        <a:rPr lang="en-GB" sz="2400" baseline="0" dirty="0" smtClean="0"/>
                        <a:t> 1</a:t>
                      </a:r>
                      <a:r>
                        <a:rPr lang="en-GB" sz="2400" baseline="30000" dirty="0" smtClean="0"/>
                        <a:t>st</a:t>
                      </a:r>
                      <a:r>
                        <a:rPr lang="en-GB" sz="2400" baseline="0" dirty="0" smtClean="0"/>
                        <a:t> item in a list, or block until one is available</a:t>
                      </a:r>
                      <a:endParaRPr lang="en-GB" sz="2400" dirty="0"/>
                    </a:p>
                  </a:txBody>
                  <a:tcPr/>
                </a:tc>
              </a:tr>
              <a:tr h="370840">
                <a:tc>
                  <a:txBody>
                    <a:bodyPr/>
                    <a:lstStyle/>
                    <a:p>
                      <a:r>
                        <a:rPr lang="en-GB" sz="2400" dirty="0" smtClean="0"/>
                        <a:t>BRPOP</a:t>
                      </a:r>
                      <a:endParaRPr lang="en-GB" sz="2400" dirty="0"/>
                    </a:p>
                  </a:txBody>
                  <a:tcPr/>
                </a:tc>
                <a:tc>
                  <a:txBody>
                    <a:bodyPr/>
                    <a:lstStyle/>
                    <a:p>
                      <a:r>
                        <a:rPr lang="en-GB" sz="2400" dirty="0" smtClean="0"/>
                        <a:t>Remove and get</a:t>
                      </a:r>
                      <a:r>
                        <a:rPr lang="en-GB" sz="2400" baseline="0" dirty="0" smtClean="0"/>
                        <a:t> the last item in a list, or block until one is available</a:t>
                      </a:r>
                      <a:endParaRPr lang="en-GB" sz="2400" dirty="0"/>
                    </a:p>
                  </a:txBody>
                  <a:tcPr/>
                </a:tc>
              </a:tr>
            </a:tbl>
          </a:graphicData>
        </a:graphic>
      </p:graphicFrame>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Queues</a:t>
            </a:r>
            <a:endParaRPr lang="en-GB" dirty="0"/>
          </a:p>
        </p:txBody>
      </p:sp>
    </p:spTree>
  </p:cSld>
  <p:clrMapOvr>
    <a:masterClrMapping/>
  </p:clrMapOvr>
  <p:transition spd="med">
    <p:strips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Redis</a:t>
            </a:r>
            <a:endParaRPr lang="en-GB" dirty="0"/>
          </a:p>
        </p:txBody>
      </p:sp>
      <p:sp>
        <p:nvSpPr>
          <p:cNvPr id="3" name="Content Placeholder 2"/>
          <p:cNvSpPr>
            <a:spLocks noGrp="1"/>
          </p:cNvSpPr>
          <p:nvPr>
            <p:ph idx="1"/>
          </p:nvPr>
        </p:nvSpPr>
        <p:spPr/>
        <p:txBody>
          <a:bodyPr>
            <a:normAutofit/>
          </a:bodyPr>
          <a:lstStyle/>
          <a:p>
            <a:r>
              <a:rPr lang="en-GB" dirty="0" smtClean="0"/>
              <a:t>Supports data structures</a:t>
            </a:r>
          </a:p>
          <a:p>
            <a:r>
              <a:rPr lang="en-GB" dirty="0" smtClean="0"/>
              <a:t>No built-in clustering</a:t>
            </a:r>
          </a:p>
          <a:p>
            <a:r>
              <a:rPr lang="en-GB" dirty="0" smtClean="0"/>
              <a:t>Master-slave replication</a:t>
            </a:r>
          </a:p>
          <a:p>
            <a:r>
              <a:rPr lang="en-GB" dirty="0" err="1" smtClean="0"/>
              <a:t>Redis</a:t>
            </a:r>
            <a:r>
              <a:rPr lang="en-GB" dirty="0" smtClean="0"/>
              <a:t> Cluster is on the way...</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Membase</a:t>
            </a:r>
            <a:endParaRPr lang="en-GB" dirty="0"/>
          </a:p>
        </p:txBody>
      </p:sp>
      <p:sp>
        <p:nvSpPr>
          <p:cNvPr id="5" name="Content Placeholder 4"/>
          <p:cNvSpPr>
            <a:spLocks noGrp="1"/>
          </p:cNvSpPr>
          <p:nvPr>
            <p:ph idx="1"/>
          </p:nvPr>
        </p:nvSpPr>
        <p:spPr/>
        <p:txBody>
          <a:bodyPr>
            <a:normAutofit lnSpcReduction="10000"/>
          </a:bodyPr>
          <a:lstStyle/>
          <a:p>
            <a:r>
              <a:rPr lang="en-GB" dirty="0" smtClean="0"/>
              <a:t>Written in </a:t>
            </a:r>
            <a:r>
              <a:rPr lang="en-GB" dirty="0" err="1" smtClean="0"/>
              <a:t>Erlang</a:t>
            </a:r>
            <a:r>
              <a:rPr lang="en-GB" dirty="0" smtClean="0"/>
              <a:t> &amp; C</a:t>
            </a:r>
          </a:p>
          <a:p>
            <a:r>
              <a:rPr lang="en-GB" dirty="0" smtClean="0"/>
              <a:t>Membase = </a:t>
            </a:r>
            <a:r>
              <a:rPr lang="en-GB" dirty="0" err="1" smtClean="0"/>
              <a:t>Memcached</a:t>
            </a:r>
            <a:r>
              <a:rPr lang="en-GB" dirty="0" smtClean="0"/>
              <a:t> + …</a:t>
            </a:r>
          </a:p>
          <a:p>
            <a:pPr lvl="1">
              <a:buFont typeface="Courier New" pitchFamily="49" charset="0"/>
              <a:buChar char="o"/>
            </a:pPr>
            <a:r>
              <a:rPr lang="en-GB" dirty="0" smtClean="0"/>
              <a:t>Disk persistence</a:t>
            </a:r>
          </a:p>
          <a:p>
            <a:pPr lvl="1">
              <a:buFont typeface="Courier New" pitchFamily="49" charset="0"/>
              <a:buChar char="o"/>
            </a:pPr>
            <a:r>
              <a:rPr lang="en-GB" dirty="0" smtClean="0"/>
              <a:t>Replication</a:t>
            </a:r>
          </a:p>
          <a:p>
            <a:pPr lvl="1">
              <a:buFont typeface="Courier New" pitchFamily="49" charset="0"/>
              <a:buChar char="o"/>
            </a:pPr>
            <a:r>
              <a:rPr lang="en-GB" dirty="0" smtClean="0"/>
              <a:t>Dynamic cluster configuration</a:t>
            </a:r>
          </a:p>
          <a:p>
            <a:pPr lvl="1"/>
            <a:endParaRPr lang="en-GB" dirty="0" smtClean="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Membase</a:t>
            </a:r>
            <a:endParaRPr lang="en-GB" dirty="0"/>
          </a:p>
        </p:txBody>
      </p:sp>
      <p:sp>
        <p:nvSpPr>
          <p:cNvPr id="3" name="Content Placeholder 2"/>
          <p:cNvSpPr>
            <a:spLocks noGrp="1"/>
          </p:cNvSpPr>
          <p:nvPr>
            <p:ph idx="1"/>
          </p:nvPr>
        </p:nvSpPr>
        <p:spPr/>
        <p:txBody>
          <a:bodyPr/>
          <a:lstStyle/>
          <a:p>
            <a:r>
              <a:rPr lang="en-GB" dirty="0" smtClean="0"/>
              <a:t>Super fast (200k+ ops/sec)</a:t>
            </a:r>
          </a:p>
          <a:p>
            <a:r>
              <a:rPr lang="en-GB" dirty="0" smtClean="0"/>
              <a:t>Very nice web GUI</a:t>
            </a:r>
          </a:p>
          <a:p>
            <a:endParaRPr lang="en-GB" dirty="0" smtClean="0"/>
          </a:p>
        </p:txBody>
      </p:sp>
      <p:grpSp>
        <p:nvGrpSpPr>
          <p:cNvPr id="4" name="Group 5"/>
          <p:cNvGrpSpPr/>
          <p:nvPr/>
        </p:nvGrpSpPr>
        <p:grpSpPr>
          <a:xfrm>
            <a:off x="1215708" y="3392376"/>
            <a:ext cx="5330058" cy="2275716"/>
            <a:chOff x="892322" y="3392376"/>
            <a:chExt cx="6468598" cy="2761826"/>
          </a:xfrm>
        </p:grpSpPr>
        <p:pic>
          <p:nvPicPr>
            <p:cNvPr id="1028" name="Picture 4"/>
            <p:cNvPicPr>
              <a:picLocks noChangeAspect="1" noChangeArrowheads="1"/>
            </p:cNvPicPr>
            <p:nvPr/>
          </p:nvPicPr>
          <p:blipFill>
            <a:blip r:embed="rId2" cstate="print"/>
            <a:srcRect/>
            <a:stretch>
              <a:fillRect/>
            </a:stretch>
          </p:blipFill>
          <p:spPr bwMode="auto">
            <a:xfrm>
              <a:off x="5129024" y="3392376"/>
              <a:ext cx="2231896" cy="276096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892322" y="3392391"/>
              <a:ext cx="4023278" cy="2761811"/>
            </a:xfrm>
            <a:prstGeom prst="rect">
              <a:avLst/>
            </a:prstGeom>
            <a:noFill/>
            <a:ln w="9525">
              <a:noFill/>
              <a:miter lim="800000"/>
              <a:headEnd/>
              <a:tailEnd/>
            </a:ln>
          </p:spPr>
        </p:pic>
      </p:gr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Oval 29"/>
          <p:cNvSpPr/>
          <p:nvPr/>
        </p:nvSpPr>
        <p:spPr>
          <a:xfrm>
            <a:off x="782595" y="1523161"/>
            <a:ext cx="2932670" cy="1087394"/>
          </a:xfrm>
          <a:prstGeom prst="ellipse">
            <a:avLst/>
          </a:prstGeom>
          <a:noFill/>
          <a:ln w="571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p:cNvSpPr txBox="1"/>
          <p:nvPr/>
        </p:nvSpPr>
        <p:spPr>
          <a:xfrm>
            <a:off x="753932" y="1066208"/>
            <a:ext cx="2995108" cy="461665"/>
          </a:xfrm>
          <a:prstGeom prst="rect">
            <a:avLst/>
          </a:prstGeom>
          <a:noFill/>
          <a:ln>
            <a:noFill/>
          </a:ln>
        </p:spPr>
        <p:txBody>
          <a:bodyPr wrap="square" rtlCol="0">
            <a:spAutoFit/>
          </a:bodyPr>
          <a:lstStyle/>
          <a:p>
            <a:pPr algn="ctr"/>
            <a:r>
              <a:rPr lang="en-GB" sz="2400" b="1" dirty="0" smtClean="0">
                <a:solidFill>
                  <a:schemeClr val="bg1"/>
                </a:solidFill>
              </a:rPr>
              <a:t>Membase Cluster</a:t>
            </a:r>
            <a:endParaRPr lang="en-GB" sz="2400" b="1" dirty="0">
              <a:solidFill>
                <a:schemeClr val="bg1"/>
              </a:solidFill>
            </a:endParaRPr>
          </a:p>
        </p:txBody>
      </p:sp>
      <p:grpSp>
        <p:nvGrpSpPr>
          <p:cNvPr id="3" name="Group 68"/>
          <p:cNvGrpSpPr/>
          <p:nvPr/>
        </p:nvGrpSpPr>
        <p:grpSpPr>
          <a:xfrm>
            <a:off x="1367482" y="2480644"/>
            <a:ext cx="1639330" cy="880872"/>
            <a:chOff x="1367482" y="2968916"/>
            <a:chExt cx="1639330" cy="880872"/>
          </a:xfrm>
        </p:grpSpPr>
        <p:sp>
          <p:nvSpPr>
            <p:cNvPr id="27" name="Left Bracket 26"/>
            <p:cNvSpPr/>
            <p:nvPr/>
          </p:nvSpPr>
          <p:spPr>
            <a:xfrm rot="16200000">
              <a:off x="2071405" y="2264993"/>
              <a:ext cx="231484" cy="1639330"/>
            </a:xfrm>
            <a:prstGeom prst="lef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9" name="Straight Connector 28"/>
            <p:cNvCxnSpPr/>
            <p:nvPr/>
          </p:nvCxnSpPr>
          <p:spPr>
            <a:xfrm rot="5400000">
              <a:off x="1758864" y="3424305"/>
              <a:ext cx="831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ket 18"/>
            <p:cNvSpPr/>
            <p:nvPr/>
          </p:nvSpPr>
          <p:spPr>
            <a:xfrm rot="5400000">
              <a:off x="2086481" y="2929457"/>
              <a:ext cx="201332" cy="1639330"/>
            </a:xfrm>
            <a:prstGeom prst="lef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 name="Group 23"/>
          <p:cNvGrpSpPr/>
          <p:nvPr/>
        </p:nvGrpSpPr>
        <p:grpSpPr>
          <a:xfrm>
            <a:off x="1126998" y="3441203"/>
            <a:ext cx="2261013" cy="1639221"/>
            <a:chOff x="1126998" y="3499707"/>
            <a:chExt cx="2261013" cy="1639221"/>
          </a:xfrm>
        </p:grpSpPr>
        <p:pic>
          <p:nvPicPr>
            <p:cNvPr id="13"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126998" y="3499707"/>
              <a:ext cx="816261" cy="816261"/>
            </a:xfrm>
            <a:prstGeom prst="rect">
              <a:avLst/>
            </a:prstGeom>
            <a:noFill/>
          </p:spPr>
        </p:pic>
        <p:pic>
          <p:nvPicPr>
            <p:cNvPr id="14"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849374" y="3499707"/>
              <a:ext cx="816261" cy="816261"/>
            </a:xfrm>
            <a:prstGeom prst="rect">
              <a:avLst/>
            </a:prstGeom>
            <a:noFill/>
          </p:spPr>
        </p:pic>
        <p:pic>
          <p:nvPicPr>
            <p:cNvPr id="15"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2571750" y="3499707"/>
              <a:ext cx="816261" cy="816261"/>
            </a:xfrm>
            <a:prstGeom prst="rect">
              <a:avLst/>
            </a:prstGeom>
            <a:noFill/>
          </p:spPr>
        </p:pic>
        <p:pic>
          <p:nvPicPr>
            <p:cNvPr id="16"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126998" y="3920331"/>
              <a:ext cx="816261" cy="816261"/>
            </a:xfrm>
            <a:prstGeom prst="rect">
              <a:avLst/>
            </a:prstGeom>
            <a:noFill/>
          </p:spPr>
        </p:pic>
        <p:pic>
          <p:nvPicPr>
            <p:cNvPr id="17"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849374" y="3920331"/>
              <a:ext cx="816261" cy="816261"/>
            </a:xfrm>
            <a:prstGeom prst="rect">
              <a:avLst/>
            </a:prstGeom>
            <a:noFill/>
          </p:spPr>
        </p:pic>
        <p:pic>
          <p:nvPicPr>
            <p:cNvPr id="18"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2571750" y="3920331"/>
              <a:ext cx="816261" cy="816261"/>
            </a:xfrm>
            <a:prstGeom prst="rect">
              <a:avLst/>
            </a:prstGeom>
            <a:noFill/>
          </p:spPr>
        </p:pic>
        <p:pic>
          <p:nvPicPr>
            <p:cNvPr id="21"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126998" y="4322667"/>
              <a:ext cx="816261" cy="816261"/>
            </a:xfrm>
            <a:prstGeom prst="rect">
              <a:avLst/>
            </a:prstGeom>
            <a:noFill/>
          </p:spPr>
        </p:pic>
        <p:pic>
          <p:nvPicPr>
            <p:cNvPr id="22"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849374" y="4322667"/>
              <a:ext cx="816261" cy="816261"/>
            </a:xfrm>
            <a:prstGeom prst="rect">
              <a:avLst/>
            </a:prstGeom>
            <a:noFill/>
          </p:spPr>
        </p:pic>
        <p:pic>
          <p:nvPicPr>
            <p:cNvPr id="23"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2571750" y="4322667"/>
              <a:ext cx="816261" cy="816261"/>
            </a:xfrm>
            <a:prstGeom prst="rect">
              <a:avLst/>
            </a:prstGeom>
            <a:noFill/>
          </p:spPr>
        </p:pic>
      </p:grpSp>
      <p:grpSp>
        <p:nvGrpSpPr>
          <p:cNvPr id="6" name="Group 30"/>
          <p:cNvGrpSpPr/>
          <p:nvPr/>
        </p:nvGrpSpPr>
        <p:grpSpPr>
          <a:xfrm>
            <a:off x="1126998" y="1667267"/>
            <a:ext cx="2261013" cy="816261"/>
            <a:chOff x="1126998" y="1725771"/>
            <a:chExt cx="2261013" cy="816261"/>
          </a:xfrm>
        </p:grpSpPr>
        <p:pic>
          <p:nvPicPr>
            <p:cNvPr id="5"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849374" y="1725771"/>
              <a:ext cx="816261" cy="816261"/>
            </a:xfrm>
            <a:prstGeom prst="rect">
              <a:avLst/>
            </a:prstGeom>
            <a:noFill/>
          </p:spPr>
        </p:pic>
        <p:pic>
          <p:nvPicPr>
            <p:cNvPr id="11"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2571750" y="1725771"/>
              <a:ext cx="816261" cy="816261"/>
            </a:xfrm>
            <a:prstGeom prst="rect">
              <a:avLst/>
            </a:prstGeom>
            <a:noFill/>
          </p:spPr>
        </p:pic>
        <p:pic>
          <p:nvPicPr>
            <p:cNvPr id="28"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126998" y="1725771"/>
              <a:ext cx="816261" cy="816261"/>
            </a:xfrm>
            <a:prstGeom prst="rect">
              <a:avLst/>
            </a:prstGeom>
            <a:noFill/>
          </p:spPr>
        </p:pic>
      </p:grpSp>
      <p:sp>
        <p:nvSpPr>
          <p:cNvPr id="32" name="Oval 31"/>
          <p:cNvSpPr/>
          <p:nvPr/>
        </p:nvSpPr>
        <p:spPr>
          <a:xfrm>
            <a:off x="782595" y="3260520"/>
            <a:ext cx="2932670" cy="2021071"/>
          </a:xfrm>
          <a:prstGeom prst="ellipse">
            <a:avLst/>
          </a:prstGeom>
          <a:noFill/>
          <a:ln w="571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753932" y="5263304"/>
            <a:ext cx="2995108" cy="461665"/>
          </a:xfrm>
          <a:prstGeom prst="rect">
            <a:avLst/>
          </a:prstGeom>
          <a:noFill/>
          <a:ln>
            <a:noFill/>
          </a:ln>
        </p:spPr>
        <p:txBody>
          <a:bodyPr wrap="square" rtlCol="0">
            <a:spAutoFit/>
          </a:bodyPr>
          <a:lstStyle/>
          <a:p>
            <a:pPr algn="ctr"/>
            <a:r>
              <a:rPr lang="en-GB" sz="2400" b="1" dirty="0" smtClean="0">
                <a:solidFill>
                  <a:schemeClr val="bg1"/>
                </a:solidFill>
              </a:rPr>
              <a:t>Clients</a:t>
            </a:r>
            <a:endParaRPr lang="en-GB" sz="2400" b="1" dirty="0">
              <a:solidFill>
                <a:schemeClr val="bg1"/>
              </a:solidFill>
            </a:endParaRPr>
          </a:p>
        </p:txBody>
      </p:sp>
      <p:sp>
        <p:nvSpPr>
          <p:cNvPr id="35" name="Right Arrow 34"/>
          <p:cNvSpPr/>
          <p:nvPr/>
        </p:nvSpPr>
        <p:spPr>
          <a:xfrm>
            <a:off x="4011819" y="2003157"/>
            <a:ext cx="996869" cy="493776"/>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2"/>
          <p:cNvGrpSpPr/>
          <p:nvPr/>
        </p:nvGrpSpPr>
        <p:grpSpPr>
          <a:xfrm>
            <a:off x="5825227" y="2480644"/>
            <a:ext cx="1639330" cy="880872"/>
            <a:chOff x="5674306" y="2968916"/>
            <a:chExt cx="1639330" cy="880872"/>
          </a:xfrm>
        </p:grpSpPr>
        <p:sp>
          <p:nvSpPr>
            <p:cNvPr id="36" name="Left Bracket 35"/>
            <p:cNvSpPr/>
            <p:nvPr/>
          </p:nvSpPr>
          <p:spPr>
            <a:xfrm rot="16200000">
              <a:off x="6378229" y="2264993"/>
              <a:ext cx="231484" cy="1639330"/>
            </a:xfrm>
            <a:prstGeom prst="lef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7" name="Straight Connector 36"/>
            <p:cNvCxnSpPr/>
            <p:nvPr/>
          </p:nvCxnSpPr>
          <p:spPr>
            <a:xfrm rot="5400000">
              <a:off x="6065688" y="3424305"/>
              <a:ext cx="8318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Left Bracket 39"/>
            <p:cNvSpPr/>
            <p:nvPr/>
          </p:nvSpPr>
          <p:spPr>
            <a:xfrm rot="5400000">
              <a:off x="6393305" y="2929457"/>
              <a:ext cx="201332" cy="1639330"/>
            </a:xfrm>
            <a:prstGeom prst="lef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 name="Group 40"/>
          <p:cNvGrpSpPr/>
          <p:nvPr/>
        </p:nvGrpSpPr>
        <p:grpSpPr>
          <a:xfrm>
            <a:off x="5584743" y="3441203"/>
            <a:ext cx="2261013" cy="1639221"/>
            <a:chOff x="1126998" y="3499707"/>
            <a:chExt cx="2261013" cy="1639221"/>
          </a:xfrm>
        </p:grpSpPr>
        <p:pic>
          <p:nvPicPr>
            <p:cNvPr id="42"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126998" y="3499707"/>
              <a:ext cx="816261" cy="816261"/>
            </a:xfrm>
            <a:prstGeom prst="rect">
              <a:avLst/>
            </a:prstGeom>
            <a:noFill/>
          </p:spPr>
        </p:pic>
        <p:pic>
          <p:nvPicPr>
            <p:cNvPr id="43"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849374" y="3499707"/>
              <a:ext cx="816261" cy="816261"/>
            </a:xfrm>
            <a:prstGeom prst="rect">
              <a:avLst/>
            </a:prstGeom>
            <a:noFill/>
          </p:spPr>
        </p:pic>
        <p:pic>
          <p:nvPicPr>
            <p:cNvPr id="44"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2571750" y="3499707"/>
              <a:ext cx="816261" cy="816261"/>
            </a:xfrm>
            <a:prstGeom prst="rect">
              <a:avLst/>
            </a:prstGeom>
            <a:noFill/>
          </p:spPr>
        </p:pic>
        <p:pic>
          <p:nvPicPr>
            <p:cNvPr id="45"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126998" y="3920331"/>
              <a:ext cx="816261" cy="816261"/>
            </a:xfrm>
            <a:prstGeom prst="rect">
              <a:avLst/>
            </a:prstGeom>
            <a:noFill/>
          </p:spPr>
        </p:pic>
        <p:pic>
          <p:nvPicPr>
            <p:cNvPr id="46"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849374" y="3920331"/>
              <a:ext cx="816261" cy="816261"/>
            </a:xfrm>
            <a:prstGeom prst="rect">
              <a:avLst/>
            </a:prstGeom>
            <a:noFill/>
          </p:spPr>
        </p:pic>
        <p:pic>
          <p:nvPicPr>
            <p:cNvPr id="47"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2571750" y="3920331"/>
              <a:ext cx="816261" cy="816261"/>
            </a:xfrm>
            <a:prstGeom prst="rect">
              <a:avLst/>
            </a:prstGeom>
            <a:noFill/>
          </p:spPr>
        </p:pic>
        <p:pic>
          <p:nvPicPr>
            <p:cNvPr id="48"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126998" y="4322667"/>
              <a:ext cx="816261" cy="816261"/>
            </a:xfrm>
            <a:prstGeom prst="rect">
              <a:avLst/>
            </a:prstGeom>
            <a:noFill/>
          </p:spPr>
        </p:pic>
        <p:pic>
          <p:nvPicPr>
            <p:cNvPr id="49"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849374" y="4322667"/>
              <a:ext cx="816261" cy="816261"/>
            </a:xfrm>
            <a:prstGeom prst="rect">
              <a:avLst/>
            </a:prstGeom>
            <a:noFill/>
          </p:spPr>
        </p:pic>
        <p:pic>
          <p:nvPicPr>
            <p:cNvPr id="50"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2571750" y="4322667"/>
              <a:ext cx="816261" cy="816261"/>
            </a:xfrm>
            <a:prstGeom prst="rect">
              <a:avLst/>
            </a:prstGeom>
            <a:noFill/>
          </p:spPr>
        </p:pic>
      </p:grpSp>
      <p:grpSp>
        <p:nvGrpSpPr>
          <p:cNvPr id="12" name="Group 69"/>
          <p:cNvGrpSpPr/>
          <p:nvPr/>
        </p:nvGrpSpPr>
        <p:grpSpPr>
          <a:xfrm>
            <a:off x="5584743" y="1246643"/>
            <a:ext cx="2261013" cy="1236885"/>
            <a:chOff x="5433822" y="1734915"/>
            <a:chExt cx="2261013" cy="1236885"/>
          </a:xfrm>
        </p:grpSpPr>
        <p:grpSp>
          <p:nvGrpSpPr>
            <p:cNvPr id="20" name="Group 60"/>
            <p:cNvGrpSpPr/>
            <p:nvPr/>
          </p:nvGrpSpPr>
          <p:grpSpPr>
            <a:xfrm>
              <a:off x="5433822" y="1734915"/>
              <a:ext cx="2261013" cy="816261"/>
              <a:chOff x="1126998" y="1725771"/>
              <a:chExt cx="2261013" cy="816261"/>
            </a:xfrm>
          </p:grpSpPr>
          <p:pic>
            <p:nvPicPr>
              <p:cNvPr id="62"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849374" y="1725771"/>
                <a:ext cx="816261" cy="816261"/>
              </a:xfrm>
              <a:prstGeom prst="rect">
                <a:avLst/>
              </a:prstGeom>
              <a:noFill/>
            </p:spPr>
          </p:pic>
          <p:pic>
            <p:nvPicPr>
              <p:cNvPr id="63"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2571750" y="1725771"/>
                <a:ext cx="816261" cy="816261"/>
              </a:xfrm>
              <a:prstGeom prst="rect">
                <a:avLst/>
              </a:prstGeom>
              <a:noFill/>
            </p:spPr>
          </p:pic>
          <p:pic>
            <p:nvPicPr>
              <p:cNvPr id="64"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126998" y="1725771"/>
                <a:ext cx="816261" cy="816261"/>
              </a:xfrm>
              <a:prstGeom prst="rect">
                <a:avLst/>
              </a:prstGeom>
              <a:noFill/>
            </p:spPr>
          </p:pic>
        </p:grpSp>
        <p:grpSp>
          <p:nvGrpSpPr>
            <p:cNvPr id="24" name="Group 50"/>
            <p:cNvGrpSpPr/>
            <p:nvPr/>
          </p:nvGrpSpPr>
          <p:grpSpPr>
            <a:xfrm>
              <a:off x="5433822" y="2155539"/>
              <a:ext cx="2261013" cy="816261"/>
              <a:chOff x="1126998" y="1725771"/>
              <a:chExt cx="2261013" cy="816261"/>
            </a:xfrm>
          </p:grpSpPr>
          <p:pic>
            <p:nvPicPr>
              <p:cNvPr id="52"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849374" y="1725771"/>
                <a:ext cx="816261" cy="816261"/>
              </a:xfrm>
              <a:prstGeom prst="rect">
                <a:avLst/>
              </a:prstGeom>
              <a:noFill/>
            </p:spPr>
          </p:pic>
          <p:pic>
            <p:nvPicPr>
              <p:cNvPr id="53"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2571750" y="1725771"/>
                <a:ext cx="816261" cy="816261"/>
              </a:xfrm>
              <a:prstGeom prst="rect">
                <a:avLst/>
              </a:prstGeom>
              <a:noFill/>
            </p:spPr>
          </p:pic>
          <p:pic>
            <p:nvPicPr>
              <p:cNvPr id="54" name="Picture 2" descr="F:\Users\theburningmonk\AppData\Local\Microsoft\Windows\Temporary Internet Files\Content.IE5\CY40WE7V\MC900434845[1].png"/>
              <p:cNvPicPr>
                <a:picLocks noChangeAspect="1" noChangeArrowheads="1"/>
              </p:cNvPicPr>
              <p:nvPr/>
            </p:nvPicPr>
            <p:blipFill>
              <a:blip r:embed="rId2" cstate="print"/>
              <a:srcRect/>
              <a:stretch>
                <a:fillRect/>
              </a:stretch>
            </p:blipFill>
            <p:spPr bwMode="auto">
              <a:xfrm>
                <a:off x="1126998" y="1725771"/>
                <a:ext cx="816261" cy="816261"/>
              </a:xfrm>
              <a:prstGeom prst="rect">
                <a:avLst/>
              </a:prstGeom>
              <a:noFill/>
            </p:spPr>
          </p:pic>
        </p:grpSp>
      </p:grpSp>
      <p:sp>
        <p:nvSpPr>
          <p:cNvPr id="55" name="Oval 54"/>
          <p:cNvSpPr/>
          <p:nvPr/>
        </p:nvSpPr>
        <p:spPr>
          <a:xfrm>
            <a:off x="5240340" y="3260520"/>
            <a:ext cx="2932670" cy="2021071"/>
          </a:xfrm>
          <a:prstGeom prst="ellipse">
            <a:avLst/>
          </a:prstGeom>
          <a:noFill/>
          <a:ln w="571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p:cNvSpPr txBox="1"/>
          <p:nvPr/>
        </p:nvSpPr>
        <p:spPr>
          <a:xfrm>
            <a:off x="5211677" y="5272448"/>
            <a:ext cx="2995108" cy="461665"/>
          </a:xfrm>
          <a:prstGeom prst="rect">
            <a:avLst/>
          </a:prstGeom>
          <a:noFill/>
          <a:ln>
            <a:noFill/>
          </a:ln>
        </p:spPr>
        <p:txBody>
          <a:bodyPr wrap="square" rtlCol="0">
            <a:spAutoFit/>
          </a:bodyPr>
          <a:lstStyle/>
          <a:p>
            <a:pPr algn="ctr"/>
            <a:r>
              <a:rPr lang="en-GB" sz="2400" b="1" dirty="0" smtClean="0">
                <a:solidFill>
                  <a:schemeClr val="bg1"/>
                </a:solidFill>
              </a:rPr>
              <a:t>Clients</a:t>
            </a:r>
            <a:endParaRPr lang="en-GB" b="1" dirty="0">
              <a:solidFill>
                <a:schemeClr val="bg1"/>
              </a:solidFill>
            </a:endParaRPr>
          </a:p>
        </p:txBody>
      </p:sp>
      <p:sp>
        <p:nvSpPr>
          <p:cNvPr id="57" name="TextBox 56"/>
          <p:cNvSpPr txBox="1"/>
          <p:nvPr/>
        </p:nvSpPr>
        <p:spPr>
          <a:xfrm>
            <a:off x="512064" y="759884"/>
            <a:ext cx="3639312" cy="369332"/>
          </a:xfrm>
          <a:prstGeom prst="rect">
            <a:avLst/>
          </a:prstGeom>
          <a:noFill/>
        </p:spPr>
        <p:txBody>
          <a:bodyPr wrap="square" rtlCol="0">
            <a:spAutoFit/>
          </a:bodyPr>
          <a:lstStyle/>
          <a:p>
            <a:pPr algn="ctr"/>
            <a:r>
              <a:rPr lang="en-GB" sz="1600" dirty="0" smtClean="0">
                <a:solidFill>
                  <a:schemeClr val="bg1"/>
                </a:solidFill>
              </a:rPr>
              <a:t>8k ops/sec per server x 3 = </a:t>
            </a:r>
            <a:r>
              <a:rPr lang="en-GB" b="1" dirty="0" smtClean="0">
                <a:solidFill>
                  <a:schemeClr val="bg1"/>
                </a:solidFill>
              </a:rPr>
              <a:t>24k</a:t>
            </a:r>
            <a:r>
              <a:rPr lang="en-GB" sz="1600" dirty="0" smtClean="0">
                <a:solidFill>
                  <a:schemeClr val="bg1"/>
                </a:solidFill>
              </a:rPr>
              <a:t> ops/sec</a:t>
            </a:r>
          </a:p>
        </p:txBody>
      </p:sp>
      <p:sp>
        <p:nvSpPr>
          <p:cNvPr id="58" name="TextBox 57"/>
          <p:cNvSpPr txBox="1"/>
          <p:nvPr/>
        </p:nvSpPr>
        <p:spPr>
          <a:xfrm>
            <a:off x="3691779" y="1600821"/>
            <a:ext cx="1481328" cy="369332"/>
          </a:xfrm>
          <a:prstGeom prst="rect">
            <a:avLst/>
          </a:prstGeom>
          <a:noFill/>
        </p:spPr>
        <p:txBody>
          <a:bodyPr wrap="square" rtlCol="0">
            <a:spAutoFit/>
          </a:bodyPr>
          <a:lstStyle/>
          <a:p>
            <a:pPr algn="ctr"/>
            <a:r>
              <a:rPr lang="en-GB" b="1" dirty="0" smtClean="0">
                <a:solidFill>
                  <a:schemeClr val="bg1"/>
                </a:solidFill>
              </a:rPr>
              <a:t>Scale Up</a:t>
            </a:r>
          </a:p>
        </p:txBody>
      </p:sp>
      <p:sp>
        <p:nvSpPr>
          <p:cNvPr id="38" name="Oval 37"/>
          <p:cNvSpPr/>
          <p:nvPr/>
        </p:nvSpPr>
        <p:spPr>
          <a:xfrm>
            <a:off x="5240340" y="1130216"/>
            <a:ext cx="2932670" cy="1480339"/>
          </a:xfrm>
          <a:prstGeom prst="ellipse">
            <a:avLst/>
          </a:prstGeom>
          <a:noFill/>
          <a:ln w="571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5193389" y="682160"/>
            <a:ext cx="2995108" cy="461665"/>
          </a:xfrm>
          <a:prstGeom prst="rect">
            <a:avLst/>
          </a:prstGeom>
          <a:noFill/>
          <a:ln>
            <a:noFill/>
          </a:ln>
        </p:spPr>
        <p:txBody>
          <a:bodyPr wrap="square" rtlCol="0">
            <a:spAutoFit/>
          </a:bodyPr>
          <a:lstStyle/>
          <a:p>
            <a:pPr algn="ctr"/>
            <a:r>
              <a:rPr lang="en-GB" sz="2400" b="1" dirty="0" smtClean="0">
                <a:solidFill>
                  <a:schemeClr val="bg1"/>
                </a:solidFill>
              </a:rPr>
              <a:t>Membase Cluster</a:t>
            </a:r>
            <a:endParaRPr lang="en-GB" sz="2400" b="1" dirty="0">
              <a:solidFill>
                <a:schemeClr val="bg1"/>
              </a:solidFill>
            </a:endParaRPr>
          </a:p>
        </p:txBody>
      </p:sp>
      <p:sp>
        <p:nvSpPr>
          <p:cNvPr id="60" name="TextBox 59"/>
          <p:cNvSpPr txBox="1"/>
          <p:nvPr/>
        </p:nvSpPr>
        <p:spPr>
          <a:xfrm>
            <a:off x="4960665" y="389552"/>
            <a:ext cx="3639312" cy="369332"/>
          </a:xfrm>
          <a:prstGeom prst="rect">
            <a:avLst/>
          </a:prstGeom>
          <a:noFill/>
        </p:spPr>
        <p:txBody>
          <a:bodyPr wrap="square" rtlCol="0">
            <a:spAutoFit/>
          </a:bodyPr>
          <a:lstStyle/>
          <a:p>
            <a:pPr algn="ctr"/>
            <a:r>
              <a:rPr lang="en-GB" sz="1600" dirty="0" smtClean="0">
                <a:solidFill>
                  <a:schemeClr val="bg1"/>
                </a:solidFill>
              </a:rPr>
              <a:t>8k ops/sec per server x 6 =</a:t>
            </a:r>
            <a:r>
              <a:rPr lang="en-GB" b="1" dirty="0" smtClean="0">
                <a:solidFill>
                  <a:schemeClr val="bg1"/>
                </a:solidFill>
              </a:rPr>
              <a:t> 48k </a:t>
            </a:r>
            <a:r>
              <a:rPr lang="en-GB" sz="1600" dirty="0" smtClean="0">
                <a:solidFill>
                  <a:schemeClr val="bg1"/>
                </a:solidFill>
              </a:rPr>
              <a:t>ops/sec</a:t>
            </a:r>
          </a:p>
        </p:txBody>
      </p:sp>
      <p:sp>
        <p:nvSpPr>
          <p:cNvPr id="65" name="Right Arrow 64"/>
          <p:cNvSpPr/>
          <p:nvPr/>
        </p:nvSpPr>
        <p:spPr>
          <a:xfrm rot="10800000">
            <a:off x="4011819" y="4056385"/>
            <a:ext cx="996869" cy="493776"/>
          </a:xfrm>
          <a:prstGeom prst="rightArrow">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3691779" y="3654049"/>
            <a:ext cx="1481328" cy="369332"/>
          </a:xfrm>
          <a:prstGeom prst="rect">
            <a:avLst/>
          </a:prstGeom>
          <a:noFill/>
        </p:spPr>
        <p:txBody>
          <a:bodyPr wrap="square" rtlCol="0">
            <a:spAutoFit/>
          </a:bodyPr>
          <a:lstStyle/>
          <a:p>
            <a:pPr algn="ctr"/>
            <a:r>
              <a:rPr lang="en-GB" b="1" dirty="0" smtClean="0">
                <a:solidFill>
                  <a:schemeClr val="bg1"/>
                </a:solidFill>
              </a:rPr>
              <a:t>Scale Down</a:t>
            </a: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strVal val="#ppt_w*0.05"/>
                                          </p:val>
                                        </p:tav>
                                        <p:tav tm="100000">
                                          <p:val>
                                            <p:strVal val="#ppt_w"/>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anim calcmode="lin" valueType="num">
                                      <p:cBhvr>
                                        <p:cTn id="25" dur="500" fill="hold"/>
                                        <p:tgtEl>
                                          <p:spTgt spid="35"/>
                                        </p:tgtEl>
                                        <p:attrNameLst>
                                          <p:attrName>ppt_x</p:attrName>
                                        </p:attrNameLst>
                                      </p:cBhvr>
                                      <p:tavLst>
                                        <p:tav tm="0">
                                          <p:val>
                                            <p:strVal val="#ppt_x-.2"/>
                                          </p:val>
                                        </p:tav>
                                        <p:tav tm="100000">
                                          <p:val>
                                            <p:strVal val="#ppt_x"/>
                                          </p:val>
                                        </p:tav>
                                      </p:tavLst>
                                    </p:anim>
                                    <p:anim calcmode="lin" valueType="num">
                                      <p:cBhvr>
                                        <p:cTn id="26" dur="500" fill="hold"/>
                                        <p:tgtEl>
                                          <p:spTgt spid="35"/>
                                        </p:tgtEl>
                                        <p:attrNameLst>
                                          <p:attrName>ppt_y</p:attrName>
                                        </p:attrNameLst>
                                      </p:cBhvr>
                                      <p:tavLst>
                                        <p:tav tm="0">
                                          <p:val>
                                            <p:strVal val="#ppt_y"/>
                                          </p:val>
                                        </p:tav>
                                        <p:tav tm="100000">
                                          <p:val>
                                            <p:strVal val="#ppt_y"/>
                                          </p:val>
                                        </p:tav>
                                      </p:tavLst>
                                    </p:anim>
                                    <p:animEffect transition="in" filter="fade">
                                      <p:cBhvr>
                                        <p:cTn id="27" dur="500"/>
                                        <p:tgtEl>
                                          <p:spTgt spid="35"/>
                                        </p:tgtEl>
                                      </p:cBhvr>
                                    </p:animEffect>
                                  </p:childTnLst>
                                </p:cTn>
                              </p:par>
                            </p:childTnLst>
                          </p:cTn>
                        </p:par>
                        <p:par>
                          <p:cTn id="28" fill="hold">
                            <p:stCondLst>
                              <p:cond delay="500"/>
                            </p:stCondLst>
                            <p:childTnLst>
                              <p:par>
                                <p:cTn id="29" presetID="1" presetClass="entr" presetSubtype="0" fill="hold" grpId="0" nodeType="afterEffect">
                                  <p:stCondLst>
                                    <p:cond delay="30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500" fill="hold"/>
                                        <p:tgtEl>
                                          <p:spTgt spid="65"/>
                                        </p:tgtEl>
                                        <p:attrNameLst>
                                          <p:attrName>ppt_w</p:attrName>
                                        </p:attrNameLst>
                                      </p:cBhvr>
                                      <p:tavLst>
                                        <p:tav tm="0">
                                          <p:val>
                                            <p:strVal val="#ppt_w*0.70"/>
                                          </p:val>
                                        </p:tav>
                                        <p:tav tm="100000">
                                          <p:val>
                                            <p:strVal val="#ppt_w"/>
                                          </p:val>
                                        </p:tav>
                                      </p:tavLst>
                                    </p:anim>
                                    <p:anim calcmode="lin" valueType="num">
                                      <p:cBhvr>
                                        <p:cTn id="52" dur="500" fill="hold"/>
                                        <p:tgtEl>
                                          <p:spTgt spid="65"/>
                                        </p:tgtEl>
                                        <p:attrNameLst>
                                          <p:attrName>ppt_h</p:attrName>
                                        </p:attrNameLst>
                                      </p:cBhvr>
                                      <p:tavLst>
                                        <p:tav tm="0">
                                          <p:val>
                                            <p:strVal val="#ppt_h"/>
                                          </p:val>
                                        </p:tav>
                                        <p:tav tm="100000">
                                          <p:val>
                                            <p:strVal val="#ppt_h"/>
                                          </p:val>
                                        </p:tav>
                                      </p:tavLst>
                                    </p:anim>
                                    <p:animEffect transition="in" filter="fade">
                                      <p:cBhvr>
                                        <p:cTn id="53" dur="500"/>
                                        <p:tgtEl>
                                          <p:spTgt spid="65"/>
                                        </p:tgtEl>
                                      </p:cBhvr>
                                    </p:animEffect>
                                  </p:childTnLst>
                                </p:cTn>
                              </p:par>
                            </p:childTnLst>
                          </p:cTn>
                        </p:par>
                        <p:par>
                          <p:cTn id="54" fill="hold">
                            <p:stCondLst>
                              <p:cond delay="500"/>
                            </p:stCondLst>
                            <p:childTnLst>
                              <p:par>
                                <p:cTn id="55" presetID="1" presetClass="entr" presetSubtype="0" fill="hold" grpId="0" nodeType="afterEffect">
                                  <p:stCondLst>
                                    <p:cond delay="30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7" grpId="0"/>
      <p:bldP spid="58" grpId="0"/>
      <p:bldP spid="60" grpId="0"/>
      <p:bldP spid="65" grpId="0" animBg="1"/>
      <p:bldP spid="66"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Membase</a:t>
            </a:r>
            <a:endParaRPr lang="en-GB" dirty="0"/>
          </a:p>
        </p:txBody>
      </p:sp>
      <p:sp>
        <p:nvSpPr>
          <p:cNvPr id="3" name="Content Placeholder 2"/>
          <p:cNvSpPr>
            <a:spLocks noGrp="1"/>
          </p:cNvSpPr>
          <p:nvPr>
            <p:ph idx="1"/>
          </p:nvPr>
        </p:nvSpPr>
        <p:spPr/>
        <p:txBody>
          <a:bodyPr>
            <a:normAutofit fontScale="92500"/>
          </a:bodyPr>
          <a:lstStyle/>
          <a:p>
            <a:r>
              <a:rPr lang="en-GB" dirty="0" smtClean="0"/>
              <a:t>Horizontal scaling means…</a:t>
            </a:r>
          </a:p>
          <a:p>
            <a:pPr lvl="1">
              <a:buFont typeface="Courier New" pitchFamily="49" charset="0"/>
              <a:buChar char="o"/>
            </a:pPr>
            <a:r>
              <a:rPr lang="en-GB" dirty="0" smtClean="0"/>
              <a:t>Linear increase in throughput</a:t>
            </a:r>
          </a:p>
          <a:p>
            <a:pPr lvl="1">
              <a:buFont typeface="Courier New" pitchFamily="49" charset="0"/>
              <a:buChar char="o"/>
            </a:pPr>
            <a:r>
              <a:rPr lang="en-GB" dirty="0" smtClean="0"/>
              <a:t>Linear increase in cost</a:t>
            </a:r>
          </a:p>
          <a:p>
            <a:r>
              <a:rPr lang="en-GB" dirty="0" smtClean="0"/>
              <a:t>Semi-automatic scaling up &amp; down</a:t>
            </a:r>
          </a:p>
          <a:p>
            <a:r>
              <a:rPr lang="en-GB" dirty="0" smtClean="0"/>
              <a:t>Scaling requires </a:t>
            </a:r>
            <a:r>
              <a:rPr lang="en-GB" b="1" u="sng" dirty="0" smtClean="0"/>
              <a:t>NO</a:t>
            </a:r>
            <a:r>
              <a:rPr lang="en-GB" dirty="0" smtClean="0"/>
              <a:t> downtime</a:t>
            </a:r>
          </a:p>
        </p:txBody>
      </p:sp>
    </p:spTree>
  </p:cSld>
  <p:clrMapOvr>
    <a:masterClrMapping/>
  </p:clrMapOvr>
  <p:transition spd="med">
    <p:strips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Membase</a:t>
            </a:r>
            <a:endParaRPr lang="en-GB" dirty="0"/>
          </a:p>
        </p:txBody>
      </p:sp>
      <p:sp>
        <p:nvSpPr>
          <p:cNvPr id="3" name="Content Placeholder 2"/>
          <p:cNvSpPr>
            <a:spLocks noGrp="1"/>
          </p:cNvSpPr>
          <p:nvPr>
            <p:ph idx="1"/>
          </p:nvPr>
        </p:nvSpPr>
        <p:spPr/>
        <p:txBody>
          <a:bodyPr/>
          <a:lstStyle/>
          <a:p>
            <a:r>
              <a:rPr lang="en-GB" dirty="0" smtClean="0"/>
              <a:t>No </a:t>
            </a:r>
            <a:r>
              <a:rPr lang="en-GB" dirty="0" err="1" smtClean="0"/>
              <a:t>queriability</a:t>
            </a:r>
            <a:endParaRPr lang="en-GB" dirty="0" smtClean="0"/>
          </a:p>
          <a:p>
            <a:r>
              <a:rPr lang="en-GB" dirty="0" smtClean="0"/>
              <a:t>No transactions</a:t>
            </a:r>
          </a:p>
          <a:p>
            <a:r>
              <a:rPr lang="en-GB" dirty="0" smtClean="0"/>
              <a:t>Simple Check-And-Set (</a:t>
            </a:r>
            <a:r>
              <a:rPr lang="en-GB" dirty="0" err="1" smtClean="0"/>
              <a:t>cas</a:t>
            </a:r>
            <a:r>
              <a:rPr lang="en-GB" dirty="0" smtClean="0"/>
              <a:t>)</a:t>
            </a:r>
          </a:p>
          <a:p>
            <a:endParaRPr lang="en-GB" dirty="0"/>
          </a:p>
        </p:txBody>
      </p:sp>
    </p:spTree>
  </p:cSld>
  <p:clrMapOvr>
    <a:masterClrMapping/>
  </p:clrMapOvr>
  <p:transition spd="med">
    <p:strips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Membase</a:t>
            </a:r>
            <a:endParaRPr lang="en-GB" dirty="0"/>
          </a:p>
        </p:txBody>
      </p:sp>
      <p:sp>
        <p:nvSpPr>
          <p:cNvPr id="3" name="Content Placeholder 2"/>
          <p:cNvSpPr>
            <a:spLocks noGrp="1"/>
          </p:cNvSpPr>
          <p:nvPr>
            <p:ph idx="1"/>
          </p:nvPr>
        </p:nvSpPr>
        <p:spPr/>
        <p:txBody>
          <a:bodyPr/>
          <a:lstStyle/>
          <a:p>
            <a:r>
              <a:rPr lang="en-GB" dirty="0" smtClean="0"/>
              <a:t>Best used for</a:t>
            </a:r>
          </a:p>
          <a:p>
            <a:pPr lvl="1">
              <a:buFont typeface="Courier New" pitchFamily="49" charset="0"/>
              <a:buChar char="o"/>
            </a:pPr>
            <a:r>
              <a:rPr lang="en-GB" dirty="0" smtClean="0"/>
              <a:t>Low-latency data access</a:t>
            </a:r>
          </a:p>
          <a:p>
            <a:pPr lvl="1">
              <a:buFont typeface="Courier New" pitchFamily="49" charset="0"/>
              <a:buChar char="o"/>
            </a:pPr>
            <a:r>
              <a:rPr lang="en-GB" dirty="0" smtClean="0"/>
              <a:t>High </a:t>
            </a:r>
            <a:r>
              <a:rPr lang="en-GB" dirty="0" err="1" smtClean="0"/>
              <a:t>concurency</a:t>
            </a:r>
            <a:endParaRPr lang="en-GB" dirty="0" smtClean="0"/>
          </a:p>
          <a:p>
            <a:pPr lvl="1">
              <a:buFont typeface="Courier New" pitchFamily="49" charset="0"/>
              <a:buChar char="o"/>
            </a:pPr>
            <a:r>
              <a:rPr lang="en-GB" dirty="0" smtClean="0"/>
              <a:t>Online gaming (</a:t>
            </a:r>
            <a:r>
              <a:rPr lang="en-GB" dirty="0" err="1" smtClean="0"/>
              <a:t>Zynga</a:t>
            </a:r>
            <a:r>
              <a:rPr lang="en-GB" dirty="0" smtClean="0"/>
              <a:t>, iwi, …)</a:t>
            </a:r>
            <a:endParaRPr lang="en-GB" dirty="0"/>
          </a:p>
        </p:txBody>
      </p:sp>
    </p:spTree>
  </p:cSld>
  <p:clrMapOvr>
    <a:masterClrMapping/>
  </p:clrMapOvr>
  <p:transition spd="med">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Big Data</a:t>
            </a:r>
            <a:endParaRPr lang="en-GB" dirty="0"/>
          </a:p>
        </p:txBody>
      </p:sp>
      <p:sp>
        <p:nvSpPr>
          <p:cNvPr id="5" name="Content Placeholder 4"/>
          <p:cNvSpPr>
            <a:spLocks noGrp="1"/>
          </p:cNvSpPr>
          <p:nvPr>
            <p:ph idx="1"/>
          </p:nvPr>
        </p:nvSpPr>
        <p:spPr/>
        <p:txBody>
          <a:bodyPr anchor="ctr"/>
          <a:lstStyle/>
          <a:p>
            <a:pPr>
              <a:lnSpc>
                <a:spcPct val="100000"/>
              </a:lnSpc>
              <a:buNone/>
            </a:pPr>
            <a:r>
              <a:rPr lang="en-GB" dirty="0" smtClean="0"/>
              <a:t>“…data sets whose size is beyond the ability of commonly used software tools to capture, manage and process within a tolerable elapsed time…”</a:t>
            </a:r>
            <a:endParaRPr lang="en-GB" dirty="0"/>
          </a:p>
        </p:txBody>
      </p:sp>
    </p:spTree>
  </p:cSld>
  <p:clrMapOvr>
    <a:masterClrMapping/>
  </p:clrMapOvr>
  <p:transition spd="med">
    <p:strips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err="1" smtClean="0"/>
              <a:t>Sql</a:t>
            </a:r>
            <a:r>
              <a:rPr lang="en-GB" dirty="0" smtClean="0"/>
              <a:t> </a:t>
            </a:r>
            <a:r>
              <a:rPr lang="en-GB" sz="4800" dirty="0" err="1" smtClean="0"/>
              <a:t>vs</a:t>
            </a:r>
            <a:r>
              <a:rPr lang="en-GB" sz="4800" dirty="0" smtClean="0"/>
              <a:t> </a:t>
            </a:r>
            <a:r>
              <a:rPr lang="en-GB" dirty="0" err="1" smtClean="0"/>
              <a:t>Nosql</a:t>
            </a:r>
            <a:endParaRPr lang="en-GB" dirty="0"/>
          </a:p>
        </p:txBody>
      </p:sp>
      <p:sp>
        <p:nvSpPr>
          <p:cNvPr id="5" name="Text Placeholder 4"/>
          <p:cNvSpPr>
            <a:spLocks noGrp="1"/>
          </p:cNvSpPr>
          <p:nvPr>
            <p:ph type="body" idx="1"/>
          </p:nvPr>
        </p:nvSpPr>
        <p:spPr/>
        <p:txBody>
          <a:bodyPr/>
          <a:lstStyle/>
          <a:p>
            <a:r>
              <a:rPr lang="en-GB" dirty="0" smtClean="0"/>
              <a:t>Friends or Foes?</a:t>
            </a:r>
            <a:endParaRPr lang="en-GB" dirty="0"/>
          </a:p>
        </p:txBody>
      </p:sp>
    </p:spTree>
  </p:cSld>
  <p:clrMapOvr>
    <a:masterClrMapping/>
  </p:clrMapOvr>
  <p:transition spd="med">
    <p:strips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A.C.I.D</a:t>
            </a:r>
            <a:endParaRPr lang="en-GB" dirty="0"/>
          </a:p>
        </p:txBody>
      </p:sp>
      <p:sp>
        <p:nvSpPr>
          <p:cNvPr id="3" name="Content Placeholder 2"/>
          <p:cNvSpPr>
            <a:spLocks noGrp="1"/>
          </p:cNvSpPr>
          <p:nvPr>
            <p:ph idx="1"/>
          </p:nvPr>
        </p:nvSpPr>
        <p:spPr/>
        <p:txBody>
          <a:bodyPr>
            <a:normAutofit fontScale="92500" lnSpcReduction="20000"/>
          </a:bodyPr>
          <a:lstStyle/>
          <a:p>
            <a:r>
              <a:rPr lang="en-GB" sz="4800" u="sng" dirty="0" smtClean="0"/>
              <a:t>A</a:t>
            </a:r>
            <a:r>
              <a:rPr lang="en-GB" dirty="0" smtClean="0"/>
              <a:t>tomicity</a:t>
            </a:r>
          </a:p>
          <a:p>
            <a:r>
              <a:rPr lang="en-GB" sz="4800" u="sng" dirty="0" smtClean="0"/>
              <a:t>C</a:t>
            </a:r>
            <a:r>
              <a:rPr lang="en-GB" dirty="0" smtClean="0"/>
              <a:t>onsistency</a:t>
            </a:r>
          </a:p>
          <a:p>
            <a:r>
              <a:rPr lang="en-GB" sz="4800" u="sng" dirty="0" smtClean="0"/>
              <a:t>I</a:t>
            </a:r>
            <a:r>
              <a:rPr lang="en-GB" dirty="0" smtClean="0"/>
              <a:t>solation</a:t>
            </a:r>
          </a:p>
          <a:p>
            <a:r>
              <a:rPr lang="en-GB" sz="4800" u="sng" dirty="0" smtClean="0"/>
              <a:t>D</a:t>
            </a:r>
            <a:r>
              <a:rPr lang="en-GB" dirty="0" smtClean="0"/>
              <a:t>urability</a:t>
            </a:r>
            <a:endParaRPr lang="en-GB" dirty="0"/>
          </a:p>
        </p:txBody>
      </p:sp>
      <p:sp>
        <p:nvSpPr>
          <p:cNvPr id="4" name="Oval 3"/>
          <p:cNvSpPr/>
          <p:nvPr/>
        </p:nvSpPr>
        <p:spPr>
          <a:xfrm>
            <a:off x="638175" y="1743075"/>
            <a:ext cx="2124075" cy="81915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38175" y="2752725"/>
            <a:ext cx="2505075" cy="81915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a:t>
            </a:r>
            <a:endParaRPr lang="en-GB" dirty="0"/>
          </a:p>
        </p:txBody>
      </p:sp>
      <p:sp>
        <p:nvSpPr>
          <p:cNvPr id="3" name="Content Placeholder 2"/>
          <p:cNvSpPr>
            <a:spLocks noGrp="1"/>
          </p:cNvSpPr>
          <p:nvPr>
            <p:ph idx="1"/>
          </p:nvPr>
        </p:nvSpPr>
        <p:spPr/>
        <p:txBody>
          <a:bodyPr/>
          <a:lstStyle/>
          <a:p>
            <a:r>
              <a:rPr lang="en-GB" sz="4800" u="sng" dirty="0" smtClean="0"/>
              <a:t>B</a:t>
            </a:r>
            <a:r>
              <a:rPr lang="en-GB" dirty="0" smtClean="0"/>
              <a:t>asically </a:t>
            </a:r>
            <a:r>
              <a:rPr lang="en-GB" sz="4800" u="sng" dirty="0" smtClean="0"/>
              <a:t>A</a:t>
            </a:r>
            <a:r>
              <a:rPr lang="en-GB" dirty="0" smtClean="0"/>
              <a:t>vailable</a:t>
            </a:r>
          </a:p>
          <a:p>
            <a:r>
              <a:rPr lang="en-GB" sz="4800" u="sng" dirty="0" smtClean="0"/>
              <a:t>S</a:t>
            </a:r>
            <a:r>
              <a:rPr lang="en-GB" dirty="0" smtClean="0"/>
              <a:t>oft state</a:t>
            </a:r>
          </a:p>
          <a:p>
            <a:r>
              <a:rPr lang="en-GB" sz="4800" u="sng" dirty="0" smtClean="0"/>
              <a:t>E</a:t>
            </a:r>
            <a:r>
              <a:rPr lang="en-GB" dirty="0" smtClean="0"/>
              <a:t>ventually consistent</a:t>
            </a:r>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a:t>
            </a:r>
            <a:r>
              <a:rPr lang="en-GB" sz="4800" dirty="0" smtClean="0"/>
              <a:t>ummaries</a:t>
            </a:r>
            <a:endParaRPr lang="en-GB" dirty="0"/>
          </a:p>
        </p:txBody>
      </p:sp>
      <p:sp>
        <p:nvSpPr>
          <p:cNvPr id="5" name="Text Placeholder 4"/>
          <p:cNvSpPr>
            <a:spLocks noGrp="1"/>
          </p:cNvSpPr>
          <p:nvPr>
            <p:ph type="body" idx="1"/>
          </p:nvPr>
        </p:nvSpPr>
        <p:spPr/>
        <p:txBody>
          <a:bodyPr/>
          <a:lstStyle/>
          <a:p>
            <a:r>
              <a:rPr lang="en-GB" dirty="0" smtClean="0"/>
              <a:t>Before we go...</a:t>
            </a:r>
            <a:endParaRPr lang="en-GB" dirty="0"/>
          </a:p>
        </p:txBody>
      </p:sp>
    </p:spTree>
  </p:cSld>
  <p:clrMapOvr>
    <a:masterClrMapping/>
  </p:clrMapOvr>
  <p:transition spd="med">
    <p:strips dir="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a:t>
            </a:r>
            <a:endParaRPr lang="en-GB" dirty="0"/>
          </a:p>
        </p:txBody>
      </p:sp>
      <p:sp>
        <p:nvSpPr>
          <p:cNvPr id="3" name="Content Placeholder 2"/>
          <p:cNvSpPr>
            <a:spLocks noGrp="1"/>
          </p:cNvSpPr>
          <p:nvPr>
            <p:ph idx="1"/>
          </p:nvPr>
        </p:nvSpPr>
        <p:spPr/>
        <p:txBody>
          <a:bodyPr>
            <a:normAutofit/>
          </a:bodyPr>
          <a:lstStyle/>
          <a:p>
            <a:r>
              <a:rPr lang="en-GB" dirty="0" smtClean="0"/>
              <a:t>In memory?</a:t>
            </a:r>
          </a:p>
          <a:p>
            <a:r>
              <a:rPr lang="en-GB" dirty="0" smtClean="0"/>
              <a:t>Disk-backed persistence?</a:t>
            </a:r>
          </a:p>
          <a:p>
            <a:r>
              <a:rPr lang="en-GB" dirty="0" smtClean="0"/>
              <a:t>Managed? Database As A Service?</a:t>
            </a:r>
          </a:p>
          <a:p>
            <a:r>
              <a:rPr lang="en-GB" dirty="0" smtClean="0"/>
              <a:t>Cluster support?</a:t>
            </a:r>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or NoSQL?</a:t>
            </a:r>
            <a:endParaRPr lang="en-GB" dirty="0"/>
          </a:p>
        </p:txBody>
      </p:sp>
      <p:sp>
        <p:nvSpPr>
          <p:cNvPr id="3" name="Content Placeholder 2"/>
          <p:cNvSpPr>
            <a:spLocks noGrp="1"/>
          </p:cNvSpPr>
          <p:nvPr>
            <p:ph idx="1"/>
          </p:nvPr>
        </p:nvSpPr>
        <p:spPr/>
        <p:txBody>
          <a:bodyPr>
            <a:normAutofit lnSpcReduction="10000"/>
          </a:bodyPr>
          <a:lstStyle/>
          <a:p>
            <a:r>
              <a:rPr lang="en-GB" dirty="0" smtClean="0"/>
              <a:t>Wrong question</a:t>
            </a:r>
          </a:p>
          <a:p>
            <a:r>
              <a:rPr lang="en-GB" dirty="0" smtClean="0"/>
              <a:t>What’s your problem?</a:t>
            </a:r>
          </a:p>
          <a:p>
            <a:pPr lvl="1"/>
            <a:r>
              <a:rPr lang="en-GB" dirty="0" smtClean="0"/>
              <a:t>Transactions</a:t>
            </a:r>
          </a:p>
          <a:p>
            <a:pPr lvl="1"/>
            <a:r>
              <a:rPr lang="en-GB" dirty="0" smtClean="0"/>
              <a:t>Amount of data</a:t>
            </a:r>
          </a:p>
          <a:p>
            <a:pPr lvl="1"/>
            <a:r>
              <a:rPr lang="en-GB" dirty="0" smtClean="0"/>
              <a:t>Data structure</a:t>
            </a:r>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Key-Value Store</a:t>
            </a:r>
            <a:endParaRPr lang="en-GB" dirty="0"/>
          </a:p>
        </p:txBody>
      </p:sp>
      <p:sp>
        <p:nvSpPr>
          <p:cNvPr id="3" name="Content Placeholder 2"/>
          <p:cNvSpPr>
            <a:spLocks noGrp="1"/>
          </p:cNvSpPr>
          <p:nvPr>
            <p:ph idx="1"/>
          </p:nvPr>
        </p:nvSpPr>
        <p:spPr/>
        <p:txBody>
          <a:bodyPr>
            <a:normAutofit/>
          </a:bodyPr>
          <a:lstStyle/>
          <a:p>
            <a:r>
              <a:rPr lang="en-GB" dirty="0" smtClean="0"/>
              <a:t>Fast</a:t>
            </a:r>
          </a:p>
          <a:p>
            <a:r>
              <a:rPr lang="en-GB" dirty="0" smtClean="0"/>
              <a:t>Good for constant stream of small reads and writes</a:t>
            </a:r>
          </a:p>
          <a:p>
            <a:r>
              <a:rPr lang="en-GB" dirty="0" smtClean="0"/>
              <a:t>Good fit for Social gaming</a:t>
            </a:r>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 Store</a:t>
            </a:r>
            <a:endParaRPr lang="en-GB" dirty="0"/>
          </a:p>
        </p:txBody>
      </p:sp>
      <p:sp>
        <p:nvSpPr>
          <p:cNvPr id="3" name="Content Placeholder 2"/>
          <p:cNvSpPr>
            <a:spLocks noGrp="1"/>
          </p:cNvSpPr>
          <p:nvPr>
            <p:ph idx="1"/>
          </p:nvPr>
        </p:nvSpPr>
        <p:spPr/>
        <p:txBody>
          <a:bodyPr>
            <a:normAutofit/>
          </a:bodyPr>
          <a:lstStyle/>
          <a:p>
            <a:r>
              <a:rPr lang="en-GB" dirty="0" smtClean="0"/>
              <a:t>Natural data modelling</a:t>
            </a:r>
          </a:p>
          <a:p>
            <a:r>
              <a:rPr lang="en-GB" dirty="0" smtClean="0"/>
              <a:t>Programmer friendly</a:t>
            </a:r>
          </a:p>
          <a:p>
            <a:r>
              <a:rPr lang="en-GB" dirty="0" smtClean="0"/>
              <a:t>Web friendly</a:t>
            </a:r>
          </a:p>
          <a:p>
            <a:r>
              <a:rPr lang="en-GB" dirty="0" smtClean="0"/>
              <a:t>CRUD</a:t>
            </a:r>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tfile5.posterous.com/getfile/files.posterous.com/nahurst/IAHBjwAxcmieJzvtqqyIgriyIzqquwwxumguABujzlzHEbEeJgvhCFcriika/media_httpfarm5static_mevIk.png.scaled100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4953942" y="6550223"/>
            <a:ext cx="4190058" cy="307777"/>
          </a:xfrm>
          <a:prstGeom prst="rect">
            <a:avLst/>
          </a:prstGeom>
          <a:noFill/>
        </p:spPr>
        <p:txBody>
          <a:bodyPr wrap="none" rtlCol="0">
            <a:spAutoFit/>
          </a:bodyPr>
          <a:lstStyle/>
          <a:p>
            <a:r>
              <a:rPr lang="en-GB" sz="1400" dirty="0" smtClean="0">
                <a:solidFill>
                  <a:schemeClr val="bg1"/>
                </a:solidFill>
              </a:rPr>
              <a:t>http://blog.nahurst.com/visual-guide-to-nosql-systems</a:t>
            </a:r>
            <a:endParaRPr lang="en-GB" sz="1400" dirty="0">
              <a:solidFill>
                <a:schemeClr val="bg1"/>
              </a:solidFill>
            </a:endParaRPr>
          </a:p>
        </p:txBody>
      </p:sp>
    </p:spTree>
  </p:cSld>
  <p:clrMapOvr>
    <a:masterClrMapping/>
  </p:clrMapOvr>
  <p:transition spd="med">
    <p:strips dir="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Dynamo DB</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Fully managed</a:t>
            </a:r>
          </a:p>
          <a:p>
            <a:r>
              <a:rPr lang="en-GB" dirty="0" smtClean="0"/>
              <a:t>Provisioned through-put</a:t>
            </a:r>
          </a:p>
          <a:p>
            <a:r>
              <a:rPr lang="en-GB" dirty="0" smtClean="0"/>
              <a:t>Predictable cost &amp; performance</a:t>
            </a:r>
          </a:p>
          <a:p>
            <a:r>
              <a:rPr lang="en-GB" dirty="0" smtClean="0"/>
              <a:t>SSD-backed</a:t>
            </a:r>
          </a:p>
          <a:p>
            <a:r>
              <a:rPr lang="en-GB" dirty="0" smtClean="0"/>
              <a:t>Auto-replicated</a:t>
            </a:r>
          </a:p>
          <a:p>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Big Data</a:t>
            </a:r>
            <a:endParaRPr lang="en-GB" dirty="0"/>
          </a:p>
        </p:txBody>
      </p:sp>
      <p:graphicFrame>
        <p:nvGraphicFramePr>
          <p:cNvPr id="9" name="Content Placeholder 8"/>
          <p:cNvGraphicFramePr>
            <a:graphicFrameLocks noGrp="1"/>
          </p:cNvGraphicFramePr>
          <p:nvPr>
            <p:ph idx="1"/>
          </p:nvPr>
        </p:nvGraphicFramePr>
        <p:xfrm>
          <a:off x="381740" y="1580229"/>
          <a:ext cx="8273988" cy="4136991"/>
        </p:xfrm>
        <a:graphic>
          <a:graphicData uri="http://schemas.openxmlformats.org/drawingml/2006/table">
            <a:tbl>
              <a:tblPr/>
              <a:tblGrid>
                <a:gridCol w="2190859"/>
                <a:gridCol w="2039363"/>
                <a:gridCol w="4043766"/>
              </a:tblGrid>
              <a:tr h="514551">
                <a:tc>
                  <a:txBody>
                    <a:bodyPr/>
                    <a:lstStyle/>
                    <a:p>
                      <a:pPr algn="ctr" fontAlgn="ctr"/>
                      <a:r>
                        <a:rPr lang="en-GB" sz="2400" b="1" i="0" u="none" strike="noStrike" dirty="0">
                          <a:solidFill>
                            <a:srgbClr val="FFFFFF"/>
                          </a:solidFill>
                          <a:latin typeface="Calibri"/>
                        </a:rPr>
                        <a:t>Unit</a:t>
                      </a:r>
                    </a:p>
                  </a:txBody>
                  <a:tcPr marL="11756" marR="11756" marT="1037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GB" sz="2400" b="1" i="0" u="none" strike="noStrike" dirty="0">
                          <a:solidFill>
                            <a:srgbClr val="FFFFFF"/>
                          </a:solidFill>
                          <a:latin typeface="Calibri"/>
                        </a:rPr>
                        <a:t>Symbol</a:t>
                      </a:r>
                    </a:p>
                  </a:txBody>
                  <a:tcPr marL="11756" marR="11756" marT="1037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GB" sz="2400" b="1" i="0" u="none" strike="noStrike">
                          <a:solidFill>
                            <a:srgbClr val="FFFFFF"/>
                          </a:solidFill>
                          <a:latin typeface="Calibri"/>
                        </a:rPr>
                        <a:t>Bytes</a:t>
                      </a:r>
                    </a:p>
                  </a:txBody>
                  <a:tcPr marL="11756" marR="11756" marT="1037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452805">
                <a:tc>
                  <a:txBody>
                    <a:bodyPr/>
                    <a:lstStyle/>
                    <a:p>
                      <a:pPr algn="ctr" fontAlgn="ctr"/>
                      <a:r>
                        <a:rPr lang="en-GB" sz="2000" b="0" i="0" u="none" strike="noStrike">
                          <a:solidFill>
                            <a:srgbClr val="000000"/>
                          </a:solidFill>
                          <a:latin typeface="Calibri"/>
                        </a:rPr>
                        <a:t>Kilobyte</a:t>
                      </a:r>
                    </a:p>
                  </a:txBody>
                  <a:tcPr marL="11756" marR="11756" marT="1037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ctr"/>
                      <a:r>
                        <a:rPr lang="en-GB" sz="2000" b="0" i="0" u="none" strike="noStrike">
                          <a:solidFill>
                            <a:srgbClr val="000000"/>
                          </a:solidFill>
                          <a:latin typeface="Calibri"/>
                        </a:rPr>
                        <a:t>KB</a:t>
                      </a:r>
                    </a:p>
                  </a:txBody>
                  <a:tcPr marL="11756" marR="11756" marT="10377" marB="0" anchor="ctr">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ctr"/>
                      <a:r>
                        <a:rPr lang="en-GB" sz="2000" b="0" i="0" u="none" strike="noStrike">
                          <a:solidFill>
                            <a:srgbClr val="000000"/>
                          </a:solidFill>
                          <a:latin typeface="Calibri"/>
                        </a:rPr>
                        <a:t>1024</a:t>
                      </a:r>
                    </a:p>
                  </a:txBody>
                  <a:tcPr marL="11756" marR="11756" marT="1037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5A5A5"/>
                    </a:solidFill>
                  </a:tcPr>
                </a:tc>
              </a:tr>
              <a:tr h="452805">
                <a:tc>
                  <a:txBody>
                    <a:bodyPr/>
                    <a:lstStyle/>
                    <a:p>
                      <a:pPr algn="ctr" fontAlgn="ctr"/>
                      <a:r>
                        <a:rPr lang="en-GB" sz="2000" b="0" i="0" u="none" strike="noStrike">
                          <a:solidFill>
                            <a:srgbClr val="000000"/>
                          </a:solidFill>
                          <a:latin typeface="Calibri"/>
                        </a:rPr>
                        <a:t>Megabyte</a:t>
                      </a:r>
                    </a:p>
                  </a:txBody>
                  <a:tcPr marL="11756" marR="11756" marT="10377" marB="0" anchor="ctr">
                    <a:lnL w="12700" cap="flat" cmpd="sng" algn="ctr">
                      <a:solidFill>
                        <a:srgbClr val="000000"/>
                      </a:solidFill>
                      <a:prstDash val="solid"/>
                      <a:round/>
                      <a:headEnd type="none" w="med" len="med"/>
                      <a:tailEnd type="none" w="med" len="med"/>
                    </a:lnL>
                    <a:lnR>
                      <a:noFill/>
                    </a:lnR>
                    <a:lnT>
                      <a:noFill/>
                    </a:lnT>
                    <a:lnB>
                      <a:noFill/>
                    </a:lnB>
                    <a:solidFill>
                      <a:srgbClr val="A5A5A5"/>
                    </a:solidFill>
                  </a:tcPr>
                </a:tc>
                <a:tc>
                  <a:txBody>
                    <a:bodyPr/>
                    <a:lstStyle/>
                    <a:p>
                      <a:pPr algn="ctr" fontAlgn="ctr"/>
                      <a:r>
                        <a:rPr lang="en-GB" sz="2000" b="0" i="0" u="none" strike="noStrike">
                          <a:solidFill>
                            <a:srgbClr val="000000"/>
                          </a:solidFill>
                          <a:latin typeface="Calibri"/>
                        </a:rPr>
                        <a:t>MB</a:t>
                      </a:r>
                    </a:p>
                  </a:txBody>
                  <a:tcPr marL="11756" marR="11756" marT="10377" marB="0" anchor="ctr">
                    <a:lnL>
                      <a:noFill/>
                    </a:lnL>
                    <a:lnR>
                      <a:noFill/>
                    </a:lnR>
                    <a:lnT>
                      <a:noFill/>
                    </a:lnT>
                    <a:lnB>
                      <a:noFill/>
                    </a:lnB>
                    <a:solidFill>
                      <a:srgbClr val="A5A5A5"/>
                    </a:solidFill>
                  </a:tcPr>
                </a:tc>
                <a:tc>
                  <a:txBody>
                    <a:bodyPr/>
                    <a:lstStyle/>
                    <a:p>
                      <a:pPr algn="ctr" fontAlgn="ctr"/>
                      <a:r>
                        <a:rPr lang="en-GB" sz="2000" b="0" i="0" u="none" strike="noStrike">
                          <a:solidFill>
                            <a:srgbClr val="000000"/>
                          </a:solidFill>
                          <a:latin typeface="Calibri"/>
                        </a:rPr>
                        <a:t>1048576</a:t>
                      </a:r>
                    </a:p>
                  </a:txBody>
                  <a:tcPr marL="11756" marR="11756" marT="10377" marB="0" anchor="ctr">
                    <a:lnL>
                      <a:noFill/>
                    </a:lnL>
                    <a:lnR w="12700" cap="flat" cmpd="sng" algn="ctr">
                      <a:solidFill>
                        <a:srgbClr val="000000"/>
                      </a:solidFill>
                      <a:prstDash val="solid"/>
                      <a:round/>
                      <a:headEnd type="none" w="med" len="med"/>
                      <a:tailEnd type="none" w="med" len="med"/>
                    </a:lnR>
                    <a:lnT>
                      <a:noFill/>
                    </a:lnT>
                    <a:lnB>
                      <a:noFill/>
                    </a:lnB>
                    <a:solidFill>
                      <a:srgbClr val="A5A5A5"/>
                    </a:solidFill>
                  </a:tcPr>
                </a:tc>
              </a:tr>
              <a:tr h="452805">
                <a:tc>
                  <a:txBody>
                    <a:bodyPr/>
                    <a:lstStyle/>
                    <a:p>
                      <a:pPr algn="ctr" fontAlgn="ctr"/>
                      <a:r>
                        <a:rPr lang="en-GB" sz="2000" b="0" i="0" u="none" strike="noStrike">
                          <a:solidFill>
                            <a:srgbClr val="000000"/>
                          </a:solidFill>
                          <a:latin typeface="Calibri"/>
                        </a:rPr>
                        <a:t>Gigabyte</a:t>
                      </a:r>
                    </a:p>
                  </a:txBody>
                  <a:tcPr marL="11756" marR="11756" marT="10377" marB="0" anchor="ctr">
                    <a:lnL w="12700" cap="flat" cmpd="sng" algn="ctr">
                      <a:solidFill>
                        <a:srgbClr val="000000"/>
                      </a:solidFill>
                      <a:prstDash val="solid"/>
                      <a:round/>
                      <a:headEnd type="none" w="med" len="med"/>
                      <a:tailEnd type="none" w="med" len="med"/>
                    </a:lnL>
                    <a:lnR>
                      <a:noFill/>
                    </a:lnR>
                    <a:lnT>
                      <a:noFill/>
                    </a:lnT>
                    <a:lnB>
                      <a:noFill/>
                    </a:lnB>
                    <a:solidFill>
                      <a:srgbClr val="A5A5A5"/>
                    </a:solidFill>
                  </a:tcPr>
                </a:tc>
                <a:tc>
                  <a:txBody>
                    <a:bodyPr/>
                    <a:lstStyle/>
                    <a:p>
                      <a:pPr algn="ctr" fontAlgn="ctr"/>
                      <a:r>
                        <a:rPr lang="en-GB" sz="2000" b="0" i="0" u="none" strike="noStrike">
                          <a:solidFill>
                            <a:srgbClr val="000000"/>
                          </a:solidFill>
                          <a:latin typeface="Calibri"/>
                        </a:rPr>
                        <a:t>GB</a:t>
                      </a:r>
                    </a:p>
                  </a:txBody>
                  <a:tcPr marL="11756" marR="11756" marT="10377" marB="0" anchor="ctr">
                    <a:lnL>
                      <a:noFill/>
                    </a:lnL>
                    <a:lnR>
                      <a:noFill/>
                    </a:lnR>
                    <a:lnT>
                      <a:noFill/>
                    </a:lnT>
                    <a:lnB>
                      <a:noFill/>
                    </a:lnB>
                    <a:solidFill>
                      <a:srgbClr val="A5A5A5"/>
                    </a:solidFill>
                  </a:tcPr>
                </a:tc>
                <a:tc>
                  <a:txBody>
                    <a:bodyPr/>
                    <a:lstStyle/>
                    <a:p>
                      <a:pPr algn="ctr" fontAlgn="ctr"/>
                      <a:r>
                        <a:rPr lang="en-GB" sz="2000" b="0" i="0" u="none" strike="noStrike">
                          <a:solidFill>
                            <a:srgbClr val="000000"/>
                          </a:solidFill>
                          <a:latin typeface="Calibri"/>
                        </a:rPr>
                        <a:t>1073741824</a:t>
                      </a:r>
                    </a:p>
                  </a:txBody>
                  <a:tcPr marL="11756" marR="11756" marT="10377" marB="0" anchor="ctr">
                    <a:lnL>
                      <a:noFill/>
                    </a:lnL>
                    <a:lnR w="12700" cap="flat" cmpd="sng" algn="ctr">
                      <a:solidFill>
                        <a:srgbClr val="000000"/>
                      </a:solidFill>
                      <a:prstDash val="solid"/>
                      <a:round/>
                      <a:headEnd type="none" w="med" len="med"/>
                      <a:tailEnd type="none" w="med" len="med"/>
                    </a:lnR>
                    <a:lnT>
                      <a:noFill/>
                    </a:lnT>
                    <a:lnB>
                      <a:noFill/>
                    </a:lnB>
                    <a:solidFill>
                      <a:srgbClr val="A5A5A5"/>
                    </a:solidFill>
                  </a:tcPr>
                </a:tc>
              </a:tr>
              <a:tr h="452805">
                <a:tc>
                  <a:txBody>
                    <a:bodyPr/>
                    <a:lstStyle/>
                    <a:p>
                      <a:pPr algn="ctr" fontAlgn="ctr"/>
                      <a:r>
                        <a:rPr lang="en-GB" sz="2000" b="0" i="0" u="none" strike="noStrike">
                          <a:solidFill>
                            <a:srgbClr val="000000"/>
                          </a:solidFill>
                          <a:latin typeface="Calibri"/>
                        </a:rPr>
                        <a:t>Terabyte</a:t>
                      </a:r>
                    </a:p>
                  </a:txBody>
                  <a:tcPr marL="11756" marR="11756" marT="10377" marB="0" anchor="ctr">
                    <a:lnL w="12700" cap="flat" cmpd="sng" algn="ctr">
                      <a:solidFill>
                        <a:srgbClr val="000000"/>
                      </a:solidFill>
                      <a:prstDash val="solid"/>
                      <a:round/>
                      <a:headEnd type="none" w="med" len="med"/>
                      <a:tailEnd type="none" w="med" len="med"/>
                    </a:lnL>
                    <a:lnR>
                      <a:noFill/>
                    </a:lnR>
                    <a:lnT>
                      <a:noFill/>
                    </a:lnT>
                    <a:lnB>
                      <a:noFill/>
                    </a:lnB>
                    <a:solidFill>
                      <a:srgbClr val="A5A5A5"/>
                    </a:solidFill>
                  </a:tcPr>
                </a:tc>
                <a:tc>
                  <a:txBody>
                    <a:bodyPr/>
                    <a:lstStyle/>
                    <a:p>
                      <a:pPr algn="ctr" fontAlgn="ctr"/>
                      <a:r>
                        <a:rPr lang="en-GB" sz="2000" b="0" i="0" u="none" strike="noStrike">
                          <a:solidFill>
                            <a:srgbClr val="000000"/>
                          </a:solidFill>
                          <a:latin typeface="Calibri"/>
                        </a:rPr>
                        <a:t>TB</a:t>
                      </a:r>
                    </a:p>
                  </a:txBody>
                  <a:tcPr marL="11756" marR="11756" marT="10377" marB="0" anchor="ctr">
                    <a:lnL>
                      <a:noFill/>
                    </a:lnL>
                    <a:lnR>
                      <a:noFill/>
                    </a:lnR>
                    <a:lnT>
                      <a:noFill/>
                    </a:lnT>
                    <a:lnB>
                      <a:noFill/>
                    </a:lnB>
                    <a:solidFill>
                      <a:srgbClr val="A5A5A5"/>
                    </a:solidFill>
                  </a:tcPr>
                </a:tc>
                <a:tc>
                  <a:txBody>
                    <a:bodyPr/>
                    <a:lstStyle/>
                    <a:p>
                      <a:pPr algn="ctr" fontAlgn="ctr"/>
                      <a:r>
                        <a:rPr lang="en-GB" sz="2000" b="0" i="0" u="none" strike="noStrike" dirty="0">
                          <a:solidFill>
                            <a:srgbClr val="000000"/>
                          </a:solidFill>
                          <a:latin typeface="Calibri"/>
                        </a:rPr>
                        <a:t>1099511627776</a:t>
                      </a:r>
                    </a:p>
                  </a:txBody>
                  <a:tcPr marL="11756" marR="11756" marT="10377" marB="0" anchor="ctr">
                    <a:lnL>
                      <a:noFill/>
                    </a:lnL>
                    <a:lnR w="12700" cap="flat" cmpd="sng" algn="ctr">
                      <a:solidFill>
                        <a:srgbClr val="000000"/>
                      </a:solidFill>
                      <a:prstDash val="solid"/>
                      <a:round/>
                      <a:headEnd type="none" w="med" len="med"/>
                      <a:tailEnd type="none" w="med" len="med"/>
                    </a:lnR>
                    <a:lnT>
                      <a:noFill/>
                    </a:lnT>
                    <a:lnB>
                      <a:noFill/>
                    </a:lnB>
                    <a:solidFill>
                      <a:srgbClr val="A5A5A5"/>
                    </a:solidFill>
                  </a:tcPr>
                </a:tc>
              </a:tr>
              <a:tr h="452805">
                <a:tc>
                  <a:txBody>
                    <a:bodyPr/>
                    <a:lstStyle/>
                    <a:p>
                      <a:pPr algn="ctr" fontAlgn="ctr"/>
                      <a:r>
                        <a:rPr lang="en-GB" sz="2000" b="0" i="0" u="none" strike="noStrike">
                          <a:solidFill>
                            <a:srgbClr val="000000"/>
                          </a:solidFill>
                          <a:latin typeface="Calibri"/>
                        </a:rPr>
                        <a:t>Petabyte</a:t>
                      </a:r>
                    </a:p>
                  </a:txBody>
                  <a:tcPr marL="11756" marR="11756" marT="10377" marB="0" anchor="ctr">
                    <a:lnL w="12700" cap="flat" cmpd="sng" algn="ctr">
                      <a:solidFill>
                        <a:srgbClr val="000000"/>
                      </a:solidFill>
                      <a:prstDash val="solid"/>
                      <a:round/>
                      <a:headEnd type="none" w="med" len="med"/>
                      <a:tailEnd type="none" w="med" len="med"/>
                    </a:lnL>
                    <a:lnR>
                      <a:noFill/>
                    </a:lnR>
                    <a:lnT>
                      <a:noFill/>
                    </a:lnT>
                    <a:lnB>
                      <a:noFill/>
                    </a:lnB>
                    <a:solidFill>
                      <a:srgbClr val="A5A5A5"/>
                    </a:solidFill>
                  </a:tcPr>
                </a:tc>
                <a:tc>
                  <a:txBody>
                    <a:bodyPr/>
                    <a:lstStyle/>
                    <a:p>
                      <a:pPr algn="ctr" fontAlgn="ctr"/>
                      <a:r>
                        <a:rPr lang="en-GB" sz="2000" b="0" i="0" u="none" strike="noStrike">
                          <a:solidFill>
                            <a:srgbClr val="000000"/>
                          </a:solidFill>
                          <a:latin typeface="Calibri"/>
                        </a:rPr>
                        <a:t>PB</a:t>
                      </a:r>
                    </a:p>
                  </a:txBody>
                  <a:tcPr marL="11756" marR="11756" marT="10377" marB="0" anchor="ctr">
                    <a:lnL>
                      <a:noFill/>
                    </a:lnL>
                    <a:lnR>
                      <a:noFill/>
                    </a:lnR>
                    <a:lnT>
                      <a:noFill/>
                    </a:lnT>
                    <a:lnB>
                      <a:noFill/>
                    </a:lnB>
                    <a:solidFill>
                      <a:srgbClr val="A5A5A5"/>
                    </a:solidFill>
                  </a:tcPr>
                </a:tc>
                <a:tc>
                  <a:txBody>
                    <a:bodyPr/>
                    <a:lstStyle/>
                    <a:p>
                      <a:pPr algn="ctr" fontAlgn="ctr"/>
                      <a:r>
                        <a:rPr lang="en-GB" sz="2000" b="0" i="0" u="none" strike="noStrike">
                          <a:solidFill>
                            <a:srgbClr val="000000"/>
                          </a:solidFill>
                          <a:latin typeface="Calibri"/>
                        </a:rPr>
                        <a:t>1125899906842624</a:t>
                      </a:r>
                    </a:p>
                  </a:txBody>
                  <a:tcPr marL="11756" marR="11756" marT="10377" marB="0" anchor="ctr">
                    <a:lnL>
                      <a:noFill/>
                    </a:lnL>
                    <a:lnR w="12700" cap="flat" cmpd="sng" algn="ctr">
                      <a:solidFill>
                        <a:srgbClr val="000000"/>
                      </a:solidFill>
                      <a:prstDash val="solid"/>
                      <a:round/>
                      <a:headEnd type="none" w="med" len="med"/>
                      <a:tailEnd type="none" w="med" len="med"/>
                    </a:lnR>
                    <a:lnT>
                      <a:noFill/>
                    </a:lnT>
                    <a:lnB>
                      <a:noFill/>
                    </a:lnB>
                    <a:solidFill>
                      <a:srgbClr val="A5A5A5"/>
                    </a:solidFill>
                  </a:tcPr>
                </a:tc>
              </a:tr>
              <a:tr h="452805">
                <a:tc>
                  <a:txBody>
                    <a:bodyPr/>
                    <a:lstStyle/>
                    <a:p>
                      <a:pPr algn="ctr" fontAlgn="ctr"/>
                      <a:r>
                        <a:rPr lang="en-GB" sz="2000" b="0" i="0" u="none" strike="noStrike">
                          <a:solidFill>
                            <a:srgbClr val="000000"/>
                          </a:solidFill>
                          <a:latin typeface="Calibri"/>
                        </a:rPr>
                        <a:t>Exabyte</a:t>
                      </a:r>
                    </a:p>
                  </a:txBody>
                  <a:tcPr marL="11756" marR="11756" marT="10377" marB="0" anchor="ctr">
                    <a:lnL w="12700" cap="flat" cmpd="sng" algn="ctr">
                      <a:solidFill>
                        <a:srgbClr val="000000"/>
                      </a:solidFill>
                      <a:prstDash val="solid"/>
                      <a:round/>
                      <a:headEnd type="none" w="med" len="med"/>
                      <a:tailEnd type="none" w="med" len="med"/>
                    </a:lnL>
                    <a:lnR>
                      <a:noFill/>
                    </a:lnR>
                    <a:lnT>
                      <a:noFill/>
                    </a:lnT>
                    <a:lnB>
                      <a:noFill/>
                    </a:lnB>
                    <a:solidFill>
                      <a:srgbClr val="A5A5A5"/>
                    </a:solidFill>
                  </a:tcPr>
                </a:tc>
                <a:tc>
                  <a:txBody>
                    <a:bodyPr/>
                    <a:lstStyle/>
                    <a:p>
                      <a:pPr algn="ctr" fontAlgn="ctr"/>
                      <a:r>
                        <a:rPr lang="en-GB" sz="2000" b="0" i="0" u="none" strike="noStrike" dirty="0">
                          <a:solidFill>
                            <a:srgbClr val="000000"/>
                          </a:solidFill>
                          <a:latin typeface="Calibri"/>
                        </a:rPr>
                        <a:t>EB</a:t>
                      </a:r>
                    </a:p>
                  </a:txBody>
                  <a:tcPr marL="11756" marR="11756" marT="10377" marB="0" anchor="ctr">
                    <a:lnL>
                      <a:noFill/>
                    </a:lnL>
                    <a:lnR>
                      <a:noFill/>
                    </a:lnR>
                    <a:lnT>
                      <a:noFill/>
                    </a:lnT>
                    <a:lnB>
                      <a:noFill/>
                    </a:lnB>
                    <a:solidFill>
                      <a:srgbClr val="A5A5A5"/>
                    </a:solidFill>
                  </a:tcPr>
                </a:tc>
                <a:tc>
                  <a:txBody>
                    <a:bodyPr/>
                    <a:lstStyle/>
                    <a:p>
                      <a:pPr algn="ctr" fontAlgn="ctr"/>
                      <a:r>
                        <a:rPr lang="en-GB" sz="2000" b="0" i="0" u="none" strike="noStrike">
                          <a:solidFill>
                            <a:srgbClr val="000000"/>
                          </a:solidFill>
                          <a:latin typeface="Calibri"/>
                        </a:rPr>
                        <a:t>1152921504606846976</a:t>
                      </a:r>
                    </a:p>
                  </a:txBody>
                  <a:tcPr marL="11756" marR="11756" marT="10377" marB="0" anchor="ctr">
                    <a:lnL>
                      <a:noFill/>
                    </a:lnL>
                    <a:lnR w="12700" cap="flat" cmpd="sng" algn="ctr">
                      <a:solidFill>
                        <a:srgbClr val="000000"/>
                      </a:solidFill>
                      <a:prstDash val="solid"/>
                      <a:round/>
                      <a:headEnd type="none" w="med" len="med"/>
                      <a:tailEnd type="none" w="med" len="med"/>
                    </a:lnR>
                    <a:lnT>
                      <a:noFill/>
                    </a:lnT>
                    <a:lnB>
                      <a:noFill/>
                    </a:lnB>
                    <a:solidFill>
                      <a:srgbClr val="A5A5A5"/>
                    </a:solidFill>
                  </a:tcPr>
                </a:tc>
              </a:tr>
              <a:tr h="452805">
                <a:tc>
                  <a:txBody>
                    <a:bodyPr/>
                    <a:lstStyle/>
                    <a:p>
                      <a:pPr algn="ctr" fontAlgn="ctr"/>
                      <a:r>
                        <a:rPr lang="en-GB" sz="2000" b="0" i="0" u="none" strike="noStrike">
                          <a:solidFill>
                            <a:srgbClr val="000000"/>
                          </a:solidFill>
                          <a:latin typeface="Calibri"/>
                        </a:rPr>
                        <a:t>Zettabyte</a:t>
                      </a:r>
                    </a:p>
                  </a:txBody>
                  <a:tcPr marL="11756" marR="11756" marT="10377" marB="0" anchor="ctr">
                    <a:lnL w="12700" cap="flat" cmpd="sng" algn="ctr">
                      <a:solidFill>
                        <a:srgbClr val="000000"/>
                      </a:solidFill>
                      <a:prstDash val="solid"/>
                      <a:round/>
                      <a:headEnd type="none" w="med" len="med"/>
                      <a:tailEnd type="none" w="med" len="med"/>
                    </a:lnL>
                    <a:lnR>
                      <a:noFill/>
                    </a:lnR>
                    <a:lnT>
                      <a:noFill/>
                    </a:lnT>
                    <a:lnB>
                      <a:noFill/>
                    </a:lnB>
                    <a:solidFill>
                      <a:srgbClr val="A5A5A5"/>
                    </a:solidFill>
                  </a:tcPr>
                </a:tc>
                <a:tc>
                  <a:txBody>
                    <a:bodyPr/>
                    <a:lstStyle/>
                    <a:p>
                      <a:pPr algn="ctr" fontAlgn="ctr"/>
                      <a:r>
                        <a:rPr lang="en-GB" sz="2000" b="0" i="0" u="none" strike="noStrike">
                          <a:solidFill>
                            <a:srgbClr val="000000"/>
                          </a:solidFill>
                          <a:latin typeface="Calibri"/>
                        </a:rPr>
                        <a:t>ZB</a:t>
                      </a:r>
                    </a:p>
                  </a:txBody>
                  <a:tcPr marL="11756" marR="11756" marT="10377" marB="0" anchor="ctr">
                    <a:lnL>
                      <a:noFill/>
                    </a:lnL>
                    <a:lnR>
                      <a:noFill/>
                    </a:lnR>
                    <a:lnT>
                      <a:noFill/>
                    </a:lnT>
                    <a:lnB>
                      <a:noFill/>
                    </a:lnB>
                    <a:solidFill>
                      <a:srgbClr val="A5A5A5"/>
                    </a:solidFill>
                  </a:tcPr>
                </a:tc>
                <a:tc>
                  <a:txBody>
                    <a:bodyPr/>
                    <a:lstStyle/>
                    <a:p>
                      <a:pPr algn="ctr" fontAlgn="ctr"/>
                      <a:r>
                        <a:rPr lang="en-GB" sz="2000" b="0" i="0" u="none" strike="noStrike">
                          <a:solidFill>
                            <a:srgbClr val="000000"/>
                          </a:solidFill>
                          <a:latin typeface="Calibri"/>
                        </a:rPr>
                        <a:t>1180591620717411303424</a:t>
                      </a:r>
                    </a:p>
                  </a:txBody>
                  <a:tcPr marL="11756" marR="11756" marT="10377" marB="0" anchor="ctr">
                    <a:lnL>
                      <a:noFill/>
                    </a:lnL>
                    <a:lnR w="12700" cap="flat" cmpd="sng" algn="ctr">
                      <a:solidFill>
                        <a:srgbClr val="000000"/>
                      </a:solidFill>
                      <a:prstDash val="solid"/>
                      <a:round/>
                      <a:headEnd type="none" w="med" len="med"/>
                      <a:tailEnd type="none" w="med" len="med"/>
                    </a:lnR>
                    <a:lnT>
                      <a:noFill/>
                    </a:lnT>
                    <a:lnB>
                      <a:noFill/>
                    </a:lnB>
                    <a:solidFill>
                      <a:srgbClr val="A5A5A5"/>
                    </a:solidFill>
                  </a:tcPr>
                </a:tc>
              </a:tr>
              <a:tr h="452805">
                <a:tc>
                  <a:txBody>
                    <a:bodyPr/>
                    <a:lstStyle/>
                    <a:p>
                      <a:pPr algn="ctr" fontAlgn="ctr"/>
                      <a:r>
                        <a:rPr lang="en-GB" sz="2000" b="0" i="0" u="none" strike="noStrike">
                          <a:solidFill>
                            <a:srgbClr val="000000"/>
                          </a:solidFill>
                          <a:latin typeface="Calibri"/>
                        </a:rPr>
                        <a:t>Yottabyte</a:t>
                      </a:r>
                    </a:p>
                  </a:txBody>
                  <a:tcPr marL="11756" marR="11756" marT="1037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GB" sz="2000" b="0" i="0" u="none" strike="noStrike">
                          <a:solidFill>
                            <a:srgbClr val="000000"/>
                          </a:solidFill>
                          <a:latin typeface="Calibri"/>
                        </a:rPr>
                        <a:t>YB</a:t>
                      </a:r>
                    </a:p>
                  </a:txBody>
                  <a:tcPr marL="11756" marR="11756" marT="10377" marB="0" anchor="ctr">
                    <a:lnL>
                      <a:noFill/>
                    </a:lnL>
                    <a:lnR>
                      <a:noFill/>
                    </a:lnR>
                    <a:lnT>
                      <a:noFill/>
                    </a:lnT>
                    <a:lnB w="1270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n-GB" sz="2000" b="0" i="0" u="none" strike="noStrike" dirty="0">
                          <a:solidFill>
                            <a:srgbClr val="000000"/>
                          </a:solidFill>
                          <a:latin typeface="Calibri"/>
                        </a:rPr>
                        <a:t>1208925819614629174706176</a:t>
                      </a:r>
                    </a:p>
                  </a:txBody>
                  <a:tcPr marL="11756" marR="11756" marT="10377"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5A5A5"/>
                    </a:solidFill>
                  </a:tcPr>
                </a:tc>
              </a:tr>
            </a:tbl>
          </a:graphicData>
        </a:graphic>
      </p:graphicFrame>
      <p:cxnSp>
        <p:nvCxnSpPr>
          <p:cNvPr id="11" name="Straight Connector 10"/>
          <p:cNvCxnSpPr/>
          <p:nvPr/>
        </p:nvCxnSpPr>
        <p:spPr>
          <a:xfrm>
            <a:off x="672353" y="3440590"/>
            <a:ext cx="76325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2636162" y="3439332"/>
            <a:ext cx="576072" cy="2125711"/>
          </a:xfrm>
          <a:prstGeom prst="downArrow">
            <a:avLst/>
          </a:prstGeom>
          <a:gradFill flip="none" rotWithShape="1">
            <a:gsLst>
              <a:gs pos="100000">
                <a:srgbClr val="FF5B5B"/>
              </a:gs>
              <a:gs pos="0">
                <a:srgbClr val="FF0000"/>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rot="10800000">
            <a:off x="2686385" y="3282696"/>
            <a:ext cx="492443" cy="1863478"/>
          </a:xfrm>
          <a:prstGeom prst="rect">
            <a:avLst/>
          </a:prstGeom>
          <a:noFill/>
        </p:spPr>
        <p:txBody>
          <a:bodyPr vert="eaVert" wrap="square" rtlCol="0">
            <a:spAutoFit/>
          </a:bodyPr>
          <a:lstStyle/>
          <a:p>
            <a:r>
              <a:rPr lang="en-GB" sz="2000" b="1" dirty="0" smtClean="0">
                <a:solidFill>
                  <a:schemeClr val="bg1"/>
                </a:solidFill>
              </a:rPr>
              <a:t>PAIN-O-Meter</a:t>
            </a:r>
            <a:endParaRPr lang="en-GB" sz="2000" b="1" dirty="0">
              <a:solidFill>
                <a:schemeClr val="bg1"/>
              </a:solidFill>
            </a:endParaRPr>
          </a:p>
        </p:txBody>
      </p:sp>
    </p:spTree>
  </p:cSld>
  <p:clrMapOvr>
    <a:masterClrMapping/>
  </p:clrMapOvr>
  <p:transition spd="med">
    <p:strips dir="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a:t>
            </a:r>
            <a:r>
              <a:rPr lang="en-GB" dirty="0" err="1" smtClean="0"/>
              <a:t>BigQuery</a:t>
            </a:r>
            <a:endParaRPr lang="en-GB" dirty="0" smtClean="0"/>
          </a:p>
        </p:txBody>
      </p:sp>
      <p:sp>
        <p:nvSpPr>
          <p:cNvPr id="3" name="Content Placeholder 2"/>
          <p:cNvSpPr>
            <a:spLocks noGrp="1"/>
          </p:cNvSpPr>
          <p:nvPr>
            <p:ph idx="1"/>
          </p:nvPr>
        </p:nvSpPr>
        <p:spPr/>
        <p:txBody>
          <a:bodyPr>
            <a:normAutofit fontScale="92500" lnSpcReduction="10000"/>
          </a:bodyPr>
          <a:lstStyle/>
          <a:p>
            <a:r>
              <a:rPr lang="en-GB" dirty="0" smtClean="0"/>
              <a:t>Game changer for Analytics industry</a:t>
            </a:r>
          </a:p>
          <a:p>
            <a:r>
              <a:rPr lang="en-GB" dirty="0" smtClean="0"/>
              <a:t>Analyze billions of rows in seconds</a:t>
            </a:r>
          </a:p>
          <a:p>
            <a:r>
              <a:rPr lang="en-GB" dirty="0" smtClean="0"/>
              <a:t>SQL-like query syntax</a:t>
            </a:r>
          </a:p>
          <a:p>
            <a:r>
              <a:rPr lang="en-GB" dirty="0" smtClean="0"/>
              <a:t>Prediction API</a:t>
            </a:r>
          </a:p>
          <a:p>
            <a:r>
              <a:rPr lang="en-GB" dirty="0" smtClean="0"/>
              <a:t>NOT a database system</a:t>
            </a:r>
            <a:endParaRPr lang="en-GB" dirty="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Scalability</a:t>
            </a:r>
            <a:endParaRPr lang="en-GB" dirty="0"/>
          </a:p>
        </p:txBody>
      </p:sp>
      <p:sp>
        <p:nvSpPr>
          <p:cNvPr id="3" name="Content Placeholder 2"/>
          <p:cNvSpPr>
            <a:spLocks noGrp="1"/>
          </p:cNvSpPr>
          <p:nvPr>
            <p:ph idx="1"/>
          </p:nvPr>
        </p:nvSpPr>
        <p:spPr/>
        <p:txBody>
          <a:bodyPr/>
          <a:lstStyle/>
          <a:p>
            <a:r>
              <a:rPr lang="en-GB" dirty="0" smtClean="0"/>
              <a:t>Success can come unexpectedly and </a:t>
            </a:r>
            <a:r>
              <a:rPr lang="en-GB" dirty="0" smtClean="0"/>
              <a:t>quickly</a:t>
            </a:r>
          </a:p>
          <a:p>
            <a:r>
              <a:rPr lang="en-GB" dirty="0" smtClean="0"/>
              <a:t>Not just about the DB</a:t>
            </a:r>
          </a:p>
          <a:p>
            <a:endParaRPr lang="en-GB" dirty="0" smtClean="0"/>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2771775" y="1338263"/>
            <a:ext cx="3600450" cy="995362"/>
          </a:xfrm>
          <a:prstGeom prst="roundRect">
            <a:avLst/>
          </a:prstGeom>
        </p:spPr>
        <p:style>
          <a:lnRef idx="3">
            <a:schemeClr val="lt1"/>
          </a:lnRef>
          <a:fillRef idx="1">
            <a:schemeClr val="accent1"/>
          </a:fillRef>
          <a:effectRef idx="1">
            <a:schemeClr val="accent1"/>
          </a:effectRef>
          <a:fontRef idx="minor">
            <a:schemeClr val="lt1"/>
          </a:fontRef>
        </p:style>
        <p:txBody>
          <a:bodyPr/>
          <a:lstStyle/>
          <a:p>
            <a:r>
              <a:rPr lang="en-GB" dirty="0" smtClean="0"/>
              <a:t>Thank You!</a:t>
            </a:r>
            <a:endParaRPr lang="en-GB" dirty="0"/>
          </a:p>
        </p:txBody>
      </p:sp>
      <p:grpSp>
        <p:nvGrpSpPr>
          <p:cNvPr id="15" name="Group 14"/>
          <p:cNvGrpSpPr/>
          <p:nvPr/>
        </p:nvGrpSpPr>
        <p:grpSpPr>
          <a:xfrm>
            <a:off x="2604023" y="2630805"/>
            <a:ext cx="3958702" cy="646986"/>
            <a:chOff x="2565923" y="2630805"/>
            <a:chExt cx="4034901" cy="646986"/>
          </a:xfrm>
        </p:grpSpPr>
        <p:sp>
          <p:nvSpPr>
            <p:cNvPr id="14" name="TextBox 13"/>
            <p:cNvSpPr txBox="1"/>
            <p:nvPr/>
          </p:nvSpPr>
          <p:spPr>
            <a:xfrm>
              <a:off x="2565923" y="2630805"/>
              <a:ext cx="4034901" cy="646986"/>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r"/>
              <a:r>
                <a:rPr lang="en-GB" sz="3200" dirty="0" smtClean="0">
                  <a:solidFill>
                    <a:schemeClr val="bg1"/>
                  </a:solidFill>
                </a:rPr>
                <a:t>@theburningmonk</a:t>
              </a:r>
              <a:endParaRPr lang="en-GB" sz="3200" dirty="0">
                <a:solidFill>
                  <a:schemeClr val="bg1"/>
                </a:solidFill>
              </a:endParaRPr>
            </a:p>
          </p:txBody>
        </p:sp>
        <p:pic>
          <p:nvPicPr>
            <p:cNvPr id="9" name="Picture 49" descr="http://www.networkedresearcher.co.uk/wp-content/files/2011/08/twitter.png"/>
            <p:cNvPicPr>
              <a:picLocks noChangeAspect="1" noChangeArrowheads="1"/>
            </p:cNvPicPr>
            <p:nvPr/>
          </p:nvPicPr>
          <p:blipFill>
            <a:blip r:embed="rId2" cstate="print"/>
            <a:srcRect/>
            <a:stretch>
              <a:fillRect/>
            </a:stretch>
          </p:blipFill>
          <p:spPr bwMode="auto">
            <a:xfrm>
              <a:off x="2707430" y="2736269"/>
              <a:ext cx="465412" cy="465412"/>
            </a:xfrm>
            <a:prstGeom prst="roundRect">
              <a:avLst/>
            </a:prstGeom>
            <a:noFill/>
          </p:spPr>
        </p:pic>
      </p:grpSp>
      <p:pic>
        <p:nvPicPr>
          <p:cNvPr id="8" name="Picture 14" descr="http://www.iwi.com/wp-content/themes/twentyten/images/logo.png"/>
          <p:cNvPicPr>
            <a:picLocks noChangeAspect="1" noChangeArrowheads="1"/>
          </p:cNvPicPr>
          <p:nvPr/>
        </p:nvPicPr>
        <p:blipFill>
          <a:blip r:embed="rId3" cstate="print"/>
          <a:srcRect/>
          <a:stretch>
            <a:fillRect/>
          </a:stretch>
        </p:blipFill>
        <p:spPr bwMode="auto">
          <a:xfrm>
            <a:off x="7483327" y="5867205"/>
            <a:ext cx="1174898" cy="667396"/>
          </a:xfrm>
          <a:prstGeom prst="rect">
            <a:avLst/>
          </a:prstGeom>
          <a:noFill/>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30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300" fill="hold">
                                          <p:stCondLst>
                                            <p:cond delay="0"/>
                                          </p:stCondLst>
                                        </p:cTn>
                                        <p:tgtEl>
                                          <p:spTgt spid="8"/>
                                        </p:tgtEl>
                                        <p:attrNameLst>
                                          <p:attrName>ppt_x</p:attrName>
                                        </p:attrNameLst>
                                      </p:cBhvr>
                                    </p:anim>
                                    <p:anim from="0" to="-1.0" calcmode="lin" valueType="num">
                                      <p:cBhvr>
                                        <p:cTn id="8" dur="100" decel="50000" autoRev="1" fill="hold">
                                          <p:stCondLst>
                                            <p:cond delay="300"/>
                                          </p:stCondLst>
                                        </p:cTn>
                                        <p:tgtEl>
                                          <p:spTgt spid="8"/>
                                        </p:tgtEl>
                                        <p:attrNameLst>
                                          <p:attrName>xshear</p:attrName>
                                        </p:attrNameLst>
                                      </p:cBhvr>
                                    </p:anim>
                                    <p:animScale>
                                      <p:cBhvr>
                                        <p:cTn id="9" dur="100" decel="100000" autoRev="1" fill="hold">
                                          <p:stCondLst>
                                            <p:cond delay="300"/>
                                          </p:stCondLst>
                                        </p:cTn>
                                        <p:tgtEl>
                                          <p:spTgt spid="8"/>
                                        </p:tgtEl>
                                      </p:cBhvr>
                                      <p:from x="100000" y="100000"/>
                                      <p:to x="80000" y="100000"/>
                                    </p:animScale>
                                    <p:anim by="(#ppt_h/3+#ppt_w*0.1)" calcmode="lin" valueType="num">
                                      <p:cBhvr additive="sum">
                                        <p:cTn id="10" dur="100" decel="100000" autoRev="1" fill="hold">
                                          <p:stCondLst>
                                            <p:cond delay="3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inespect.com/wp-content/uploads/2012/01/GodzillaRSC.jpg"/>
          <p:cNvPicPr>
            <a:picLocks noChangeAspect="1" noChangeArrowheads="1"/>
          </p:cNvPicPr>
          <p:nvPr/>
        </p:nvPicPr>
        <p:blipFill>
          <a:blip r:embed="rId3" cstate="print"/>
          <a:srcRect/>
          <a:stretch>
            <a:fillRect/>
          </a:stretch>
        </p:blipFill>
        <p:spPr bwMode="auto">
          <a:xfrm>
            <a:off x="-377224" y="0"/>
            <a:ext cx="9521224" cy="6862082"/>
          </a:xfrm>
          <a:prstGeom prst="rect">
            <a:avLst/>
          </a:prstGeom>
          <a:noFill/>
        </p:spPr>
      </p:pic>
    </p:spTree>
  </p:cSld>
  <p:clrMapOvr>
    <a:masterClrMapping/>
  </p:clrMapOvr>
  <p:transition spd="med">
    <p:strips dir="ru"/>
  </p:transition>
  <p:timing>
    <p:tnLst>
      <p:par>
        <p:cTn id="1" dur="indefinite" restart="never" nodeType="tmRoot"/>
      </p:par>
    </p:tnLst>
  </p:timing>
</p:sld>
</file>

<file path=ppt/theme/theme1.xml><?xml version="1.0" encoding="utf-8"?>
<a:theme xmlns:a="http://schemas.openxmlformats.org/drawingml/2006/main" name="Abstract Fl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gency">
      <a:majorFont>
        <a:latin typeface="Agency F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bstract Fl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gency">
      <a:majorFont>
        <a:latin typeface="Agency F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bstract Fl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gency">
      <a:majorFont>
        <a:latin typeface="Agency FB"/>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Abstract Flame</Template>
  <TotalTime>9743</TotalTime>
  <Words>2622</Words>
  <Application>Microsoft Office PowerPoint</Application>
  <PresentationFormat>On-screen Show (4:3)</PresentationFormat>
  <Paragraphs>526</Paragraphs>
  <Slides>82</Slides>
  <Notes>16</Notes>
  <HiddenSlides>13</HiddenSlides>
  <MMClips>0</MMClips>
  <ScaleCrop>false</ScaleCrop>
  <HeadingPairs>
    <vt:vector size="4" baseType="variant">
      <vt:variant>
        <vt:lpstr>Theme</vt:lpstr>
      </vt:variant>
      <vt:variant>
        <vt:i4>3</vt:i4>
      </vt:variant>
      <vt:variant>
        <vt:lpstr>Slide Titles</vt:lpstr>
      </vt:variant>
      <vt:variant>
        <vt:i4>82</vt:i4>
      </vt:variant>
    </vt:vector>
  </HeadingPairs>
  <TitlesOfParts>
    <vt:vector size="85" baseType="lpstr">
      <vt:lpstr>Abstract Flame</vt:lpstr>
      <vt:lpstr>1_Abstract Flame</vt:lpstr>
      <vt:lpstr>2_Abstract Flame</vt:lpstr>
      <vt:lpstr>NOSQL</vt:lpstr>
      <vt:lpstr>Slide 2</vt:lpstr>
      <vt:lpstr>iwi by numbers</vt:lpstr>
      <vt:lpstr>Sign Posts</vt:lpstr>
      <vt:lpstr>Current Trends</vt:lpstr>
      <vt:lpstr>Slide 6</vt:lpstr>
      <vt:lpstr>Big Data</vt:lpstr>
      <vt:lpstr>Big Data</vt:lpstr>
      <vt:lpstr>Slide 9</vt:lpstr>
      <vt:lpstr>Vertical Scaling</vt:lpstr>
      <vt:lpstr>Horizontal Scaling</vt:lpstr>
      <vt:lpstr>Slide 12</vt:lpstr>
      <vt:lpstr>Slide 13</vt:lpstr>
      <vt:lpstr>Slide 14</vt:lpstr>
      <vt:lpstr>Introducing NoSql</vt:lpstr>
      <vt:lpstr>NOSQL is …</vt:lpstr>
      <vt:lpstr>NOSQL is …</vt:lpstr>
      <vt:lpstr>CAP Theorem</vt:lpstr>
      <vt:lpstr>NOSQL DBs are …</vt:lpstr>
      <vt:lpstr>Motivations</vt:lpstr>
      <vt:lpstr>Motivations</vt:lpstr>
      <vt:lpstr>Vertical Scaling</vt:lpstr>
      <vt:lpstr>Horizontal Scaling</vt:lpstr>
      <vt:lpstr>RDBMS</vt:lpstr>
      <vt:lpstr>Types of nosql dbs</vt:lpstr>
      <vt:lpstr>Types Of NOSQL DBs</vt:lpstr>
      <vt:lpstr>Key-Value Store</vt:lpstr>
      <vt:lpstr>Key-Value Store</vt:lpstr>
      <vt:lpstr>Document Store</vt:lpstr>
      <vt:lpstr>Document Store</vt:lpstr>
      <vt:lpstr>Column Database</vt:lpstr>
      <vt:lpstr>Column Database</vt:lpstr>
      <vt:lpstr>Graph Database</vt:lpstr>
      <vt:lpstr>Graph Database</vt:lpstr>
      <vt:lpstr>NoSql In Practice </vt:lpstr>
      <vt:lpstr>Redis</vt:lpstr>
      <vt:lpstr>Redis</vt:lpstr>
      <vt:lpstr>Redis</vt:lpstr>
      <vt:lpstr>Counters</vt:lpstr>
      <vt:lpstr>Counters</vt:lpstr>
      <vt:lpstr>Counters</vt:lpstr>
      <vt:lpstr>Counters</vt:lpstr>
      <vt:lpstr>Slide 43</vt:lpstr>
      <vt:lpstr>Random items</vt:lpstr>
      <vt:lpstr>Random Items</vt:lpstr>
      <vt:lpstr>Random Items</vt:lpstr>
      <vt:lpstr>Random Items</vt:lpstr>
      <vt:lpstr>Slide 48</vt:lpstr>
      <vt:lpstr>Presence</vt:lpstr>
      <vt:lpstr>Presence</vt:lpstr>
      <vt:lpstr>Presence</vt:lpstr>
      <vt:lpstr>Presence</vt:lpstr>
      <vt:lpstr>Slide 53</vt:lpstr>
      <vt:lpstr>leaderboards</vt:lpstr>
      <vt:lpstr>Leaderboards</vt:lpstr>
      <vt:lpstr>Leaderboards</vt:lpstr>
      <vt:lpstr>Leaderboards</vt:lpstr>
      <vt:lpstr>Slide 58</vt:lpstr>
      <vt:lpstr>Queues</vt:lpstr>
      <vt:lpstr>Queues</vt:lpstr>
      <vt:lpstr>Queues</vt:lpstr>
      <vt:lpstr>Slide 62</vt:lpstr>
      <vt:lpstr>Redis</vt:lpstr>
      <vt:lpstr>Membase</vt:lpstr>
      <vt:lpstr>Membase</vt:lpstr>
      <vt:lpstr>Slide 66</vt:lpstr>
      <vt:lpstr>Membase</vt:lpstr>
      <vt:lpstr>Membase</vt:lpstr>
      <vt:lpstr>Membase</vt:lpstr>
      <vt:lpstr>Sql vs Nosql</vt:lpstr>
      <vt:lpstr>A.C.I.D</vt:lpstr>
      <vt:lpstr>B.A.S.E</vt:lpstr>
      <vt:lpstr>Summaries</vt:lpstr>
      <vt:lpstr>Considerations</vt:lpstr>
      <vt:lpstr>SQL or NoSQL?</vt:lpstr>
      <vt:lpstr>Key-Value Store</vt:lpstr>
      <vt:lpstr>Document Store</vt:lpstr>
      <vt:lpstr>Slide 78</vt:lpstr>
      <vt:lpstr>Dynamo DB</vt:lpstr>
      <vt:lpstr>Google BigQuery</vt:lpstr>
      <vt:lpstr>Scalability</vt:lpstr>
      <vt:lpstr>Thank You!</vt:lpstr>
    </vt:vector>
  </TitlesOfParts>
  <Company>GameSys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 Cui</dc:creator>
  <cp:lastModifiedBy>theburningmonk</cp:lastModifiedBy>
  <cp:revision>720</cp:revision>
  <dcterms:created xsi:type="dcterms:W3CDTF">2011-11-19T10:49:58Z</dcterms:created>
  <dcterms:modified xsi:type="dcterms:W3CDTF">2012-03-14T09:23:00Z</dcterms:modified>
</cp:coreProperties>
</file>