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85" r:id="rId2"/>
  </p:sldMasterIdLst>
  <p:notesMasterIdLst>
    <p:notesMasterId r:id="rId24"/>
  </p:notesMasterIdLst>
  <p:handoutMasterIdLst>
    <p:handoutMasterId r:id="rId25"/>
  </p:handoutMasterIdLst>
  <p:sldIdLst>
    <p:sldId id="809" r:id="rId3"/>
    <p:sldId id="798" r:id="rId4"/>
    <p:sldId id="799" r:id="rId5"/>
    <p:sldId id="800" r:id="rId6"/>
    <p:sldId id="801" r:id="rId7"/>
    <p:sldId id="802" r:id="rId8"/>
    <p:sldId id="803" r:id="rId9"/>
    <p:sldId id="819" r:id="rId10"/>
    <p:sldId id="804" r:id="rId11"/>
    <p:sldId id="816" r:id="rId12"/>
    <p:sldId id="815" r:id="rId13"/>
    <p:sldId id="805" r:id="rId14"/>
    <p:sldId id="806" r:id="rId15"/>
    <p:sldId id="817" r:id="rId16"/>
    <p:sldId id="825" r:id="rId17"/>
    <p:sldId id="820" r:id="rId18"/>
    <p:sldId id="826" r:id="rId19"/>
    <p:sldId id="824" r:id="rId20"/>
    <p:sldId id="821" r:id="rId21"/>
    <p:sldId id="822" r:id="rId22"/>
    <p:sldId id="823" r:id="rId23"/>
  </p:sldIdLst>
  <p:sldSz cx="9144000" cy="6858000" type="screen4x3"/>
  <p:notesSz cx="6797675" cy="9926638"/>
  <p:defaultTextStyle>
    <a:defPPr>
      <a:defRPr lang="en-US"/>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showPr>
  <p:clrMru>
    <a:srgbClr val="FF9933"/>
    <a:srgbClr val="A6A6A6"/>
    <a:srgbClr val="FF6600"/>
    <a:srgbClr val="003300"/>
    <a:srgbClr val="3A1D00"/>
    <a:srgbClr val="663300"/>
    <a:srgbClr val="996633"/>
    <a:srgbClr val="CC9900"/>
    <a:srgbClr val="FF3300"/>
    <a:srgbClr val="6666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39" autoAdjust="0"/>
    <p:restoredTop sz="97458" autoAdjust="0"/>
  </p:normalViewPr>
  <p:slideViewPr>
    <p:cSldViewPr snapToGrid="0">
      <p:cViewPr>
        <p:scale>
          <a:sx n="70" d="100"/>
          <a:sy n="70" d="100"/>
        </p:scale>
        <p:origin x="-510" y="-15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2472" y="-78"/>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eaLnBrk="0" hangingPunct="0">
              <a:defRPr sz="1200">
                <a:latin typeface="Arial" pitchFamily="34" charset="0"/>
                <a:cs typeface="Arial" pitchFamily="34" charset="0"/>
              </a:defRPr>
            </a:lvl1pPr>
          </a:lstStyle>
          <a:p>
            <a:pPr>
              <a:defRPr/>
            </a:pPr>
            <a:endParaRPr lang="en-US"/>
          </a:p>
        </p:txBody>
      </p:sp>
      <p:sp>
        <p:nvSpPr>
          <p:cNvPr id="60419" name="Rectangle 3"/>
          <p:cNvSpPr>
            <a:spLocks noGrp="1" noChangeArrowheads="1"/>
          </p:cNvSpPr>
          <p:nvPr>
            <p:ph type="dt" sz="quarter"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eaLnBrk="0" hangingPunct="0">
              <a:defRPr sz="1200">
                <a:latin typeface="Arial" pitchFamily="34" charset="0"/>
                <a:cs typeface="Arial" pitchFamily="34" charset="0"/>
              </a:defRPr>
            </a:lvl1pPr>
          </a:lstStyle>
          <a:p>
            <a:pPr>
              <a:defRPr/>
            </a:pPr>
            <a:fld id="{18441937-E215-4F32-A691-B1A20D6200EC}" type="datetimeFigureOut">
              <a:rPr lang="en-US"/>
              <a:pPr>
                <a:defRPr/>
              </a:pPr>
              <a:t>11/15/2010</a:t>
            </a:fld>
            <a:endParaRPr lang="en-US"/>
          </a:p>
        </p:txBody>
      </p:sp>
      <p:sp>
        <p:nvSpPr>
          <p:cNvPr id="60420" name="Rectangle 4"/>
          <p:cNvSpPr>
            <a:spLocks noGrp="1" noChangeArrowheads="1"/>
          </p:cNvSpPr>
          <p:nvPr>
            <p:ph type="ftr" sz="quarter" idx="2"/>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0" hangingPunct="0">
              <a:defRPr sz="1200">
                <a:latin typeface="Arial" pitchFamily="34" charset="0"/>
                <a:cs typeface="Arial" pitchFamily="34" charset="0"/>
              </a:defRPr>
            </a:lvl1pPr>
          </a:lstStyle>
          <a:p>
            <a:pPr>
              <a:defRPr/>
            </a:pPr>
            <a:endParaRPr lang="en-US"/>
          </a:p>
        </p:txBody>
      </p:sp>
      <p:sp>
        <p:nvSpPr>
          <p:cNvPr id="60421" name="Rectangle 5"/>
          <p:cNvSpPr>
            <a:spLocks noGrp="1" noChangeArrowheads="1"/>
          </p:cNvSpPr>
          <p:nvPr>
            <p:ph type="sldNum" sz="quarter" idx="3"/>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0" hangingPunct="0">
              <a:defRPr sz="1200">
                <a:latin typeface="Arial" pitchFamily="34" charset="0"/>
                <a:cs typeface="Arial" pitchFamily="34" charset="0"/>
              </a:defRPr>
            </a:lvl1pPr>
          </a:lstStyle>
          <a:p>
            <a:pPr>
              <a:defRPr/>
            </a:pPr>
            <a:fld id="{6AB8BE4A-AEE8-45EF-8CFB-129A73B50E79}" type="slidenum">
              <a:rPr lang="he-IL"/>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rtl="0" fontAlgn="auto">
              <a:spcBef>
                <a:spcPts val="0"/>
              </a:spcBef>
              <a:spcAft>
                <a:spcPts val="0"/>
              </a:spcAft>
              <a:defRPr sz="1200">
                <a:latin typeface="+mn-lt"/>
                <a:cs typeface="+mn-cs"/>
              </a:defRPr>
            </a:lvl1pPr>
          </a:lstStyle>
          <a:p>
            <a:pPr>
              <a:defRPr/>
            </a:pPr>
            <a:endParaRPr lang="en-CA"/>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rtl="0" fontAlgn="auto">
              <a:spcBef>
                <a:spcPts val="0"/>
              </a:spcBef>
              <a:spcAft>
                <a:spcPts val="0"/>
              </a:spcAft>
              <a:defRPr sz="1200">
                <a:latin typeface="+mn-lt"/>
                <a:cs typeface="+mn-cs"/>
              </a:defRPr>
            </a:lvl1pPr>
          </a:lstStyle>
          <a:p>
            <a:pPr>
              <a:defRPr/>
            </a:pPr>
            <a:fld id="{CF0D3B42-1561-4368-9345-8F364A06DAA1}" type="datetimeFigureOut">
              <a:rPr lang="en-US"/>
              <a:pPr>
                <a:defRPr/>
              </a:pPr>
              <a:t>11/15/2010</a:t>
            </a:fld>
            <a:endParaRPr lang="en-CA"/>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CA" noProof="0"/>
          </a:p>
        </p:txBody>
      </p:sp>
      <p:sp>
        <p:nvSpPr>
          <p:cNvPr id="5" name="Notes Placeholder 4"/>
          <p:cNvSpPr>
            <a:spLocks noGrp="1"/>
          </p:cNvSpPr>
          <p:nvPr>
            <p:ph type="body" sz="quarter" idx="3"/>
          </p:nvPr>
        </p:nvSpPr>
        <p:spPr>
          <a:xfrm>
            <a:off x="679768" y="4715153"/>
            <a:ext cx="5438140" cy="4466987"/>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CA" noProof="0" smtClean="0"/>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rtl="0" fontAlgn="auto">
              <a:spcBef>
                <a:spcPts val="0"/>
              </a:spcBef>
              <a:spcAft>
                <a:spcPts val="0"/>
              </a:spcAft>
              <a:defRPr sz="1200">
                <a:latin typeface="+mn-lt"/>
                <a:cs typeface="+mn-cs"/>
              </a:defRPr>
            </a:lvl1pPr>
          </a:lstStyle>
          <a:p>
            <a:pPr>
              <a:defRPr/>
            </a:pPr>
            <a:endParaRPr lang="en-CA"/>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rtl="0">
              <a:defRPr sz="1200">
                <a:latin typeface="Calibri" pitchFamily="34" charset="0"/>
                <a:cs typeface="Arial" pitchFamily="34" charset="0"/>
              </a:defRPr>
            </a:lvl1pPr>
          </a:lstStyle>
          <a:p>
            <a:pPr>
              <a:defRPr/>
            </a:pPr>
            <a:fld id="{ADA97CB4-514D-4737-B4E1-31278EA265F6}" type="slidenum">
              <a:rPr lang="he-IL"/>
              <a:pPr>
                <a:defRPr/>
              </a:pPr>
              <a:t>‹#›</a:t>
            </a:fld>
            <a:endParaRPr lang="en-CA"/>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mn-lt"/>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mn-lt"/>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mn-lt"/>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mn-lt"/>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a:lstStyle/>
          <a:p>
            <a:r>
              <a:rPr lang="en-US" dirty="0" smtClean="0"/>
              <a:t>What I would like to</a:t>
            </a:r>
            <a:r>
              <a:rPr lang="en-US" baseline="0" dirty="0" smtClean="0"/>
              <a:t> talk to you about in the next 15 minutes is about uniPaaS our application platform for the cloud, mobile and on-premise. </a:t>
            </a:r>
          </a:p>
          <a:p>
            <a:endParaRPr lang="en-US" baseline="0" dirty="0" smtClean="0"/>
          </a:p>
          <a:p>
            <a:r>
              <a:rPr lang="en-US" baseline="0" dirty="0" smtClean="0"/>
              <a:t>In general we in Magic believe that when one wants to stand on a cloud, it’s better to use a platform ….</a:t>
            </a:r>
            <a:endParaRPr lang="en-US" dirty="0" smtClean="0"/>
          </a:p>
        </p:txBody>
      </p:sp>
      <p:sp>
        <p:nvSpPr>
          <p:cNvPr id="45060" name="Slide Number Placeholder 3"/>
          <p:cNvSpPr>
            <a:spLocks noGrp="1"/>
          </p:cNvSpPr>
          <p:nvPr>
            <p:ph type="sldNum" sz="quarter" idx="5"/>
          </p:nvPr>
        </p:nvSpPr>
        <p:spPr bwMode="auto">
          <a:noFill/>
          <a:ln>
            <a:miter lim="800000"/>
            <a:headEnd/>
            <a:tailEnd/>
          </a:ln>
        </p:spPr>
        <p:txBody>
          <a:bodyPr/>
          <a:lstStyle/>
          <a:p>
            <a:fld id="{BEEE0B96-0E37-4FFD-88AA-50C4C4EFFDBA}" type="slidenum">
              <a:rPr lang="he-IL"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a:lstStyle/>
          <a:p>
            <a:r>
              <a:rPr lang="en-US" sz="1300" smtClean="0"/>
              <a:t>uniPaaS is a unique application platform capable of delivering advanced RIA and SaaS web applications through </a:t>
            </a:r>
            <a:r>
              <a:rPr lang="en-US" sz="1300" b="1" smtClean="0"/>
              <a:t>a unified development paradigm that </a:t>
            </a:r>
            <a:r>
              <a:rPr lang="en-US" sz="1300" smtClean="0"/>
              <a:t>incorporates all aspects of your development and deployment process. uniPaaS is able to manage all the setting and controlling of the Client side and Server side logic, in addition to the communication between the Client and the Server, and the consumption and manipulation of back-end services - </a:t>
            </a:r>
            <a:r>
              <a:rPr lang="en-US" sz="1300" b="1" smtClean="0"/>
              <a:t>all within a single solution.</a:t>
            </a:r>
          </a:p>
          <a:p>
            <a:endParaRPr lang="en-US" sz="1300" b="1" smtClean="0"/>
          </a:p>
          <a:p>
            <a:r>
              <a:rPr lang="en-US" smtClean="0">
                <a:latin typeface="Arial" pitchFamily="34" charset="0"/>
              </a:rPr>
              <a:t>uniPaaS is an Application Platform, which supports the entire application delivery spectrum – desktop, client/server, web, RIA and SaaS, with the same and single application copy. It is the only platform that caters for server-side logic and client-side logic within the same development project, even for Rich Internet Applications.</a:t>
            </a:r>
          </a:p>
          <a:p>
            <a:endParaRPr lang="en-US" sz="1400" smtClean="0"/>
          </a:p>
        </p:txBody>
      </p:sp>
      <p:sp>
        <p:nvSpPr>
          <p:cNvPr id="64516" name="Slide Number Placeholder 3"/>
          <p:cNvSpPr>
            <a:spLocks noGrp="1"/>
          </p:cNvSpPr>
          <p:nvPr>
            <p:ph type="sldNum" sz="quarter" idx="5"/>
          </p:nvPr>
        </p:nvSpPr>
        <p:spPr bwMode="auto">
          <a:noFill/>
          <a:ln>
            <a:miter lim="800000"/>
            <a:headEnd/>
            <a:tailEnd/>
          </a:ln>
        </p:spPr>
        <p:txBody>
          <a:bodyPr lIns="86489" tIns="43244" rIns="86489" bIns="43244"/>
          <a:lstStyle/>
          <a:p>
            <a:fld id="{84F923F3-0C15-46B1-880D-474B968FC5E4}" type="slidenum">
              <a:rPr lang="he-IL" smtClean="0"/>
              <a:pPr/>
              <a:t>17</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endParaRPr lang="en-US" dirty="0" smtClean="0"/>
          </a:p>
        </p:txBody>
      </p:sp>
      <p:sp>
        <p:nvSpPr>
          <p:cNvPr id="35844" name="Slide Number Placeholder 3"/>
          <p:cNvSpPr>
            <a:spLocks noGrp="1"/>
          </p:cNvSpPr>
          <p:nvPr>
            <p:ph type="sldNum" sz="quarter" idx="5"/>
          </p:nvPr>
        </p:nvSpPr>
        <p:spPr>
          <a:noFill/>
        </p:spPr>
        <p:txBody>
          <a:bodyPr/>
          <a:lstStyle/>
          <a:p>
            <a:fld id="{6C0F0770-C95F-4789-BAED-CF5868496E6D}" type="slidenum">
              <a:rPr lang="he-IL" smtClean="0"/>
              <a:pPr/>
              <a:t>18</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endParaRPr lang="en-US" smtClean="0"/>
          </a:p>
        </p:txBody>
      </p:sp>
      <p:sp>
        <p:nvSpPr>
          <p:cNvPr id="35844" name="Slide Number Placeholder 3"/>
          <p:cNvSpPr>
            <a:spLocks noGrp="1"/>
          </p:cNvSpPr>
          <p:nvPr>
            <p:ph type="sldNum" sz="quarter" idx="5"/>
          </p:nvPr>
        </p:nvSpPr>
        <p:spPr>
          <a:noFill/>
        </p:spPr>
        <p:txBody>
          <a:bodyPr/>
          <a:lstStyle/>
          <a:p>
            <a:fld id="{6C0F0770-C95F-4789-BAED-CF5868496E6D}" type="slidenum">
              <a:rPr lang="he-IL" smtClean="0"/>
              <a:pPr/>
              <a:t>19</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endParaRPr lang="en-US" smtClean="0"/>
          </a:p>
        </p:txBody>
      </p:sp>
      <p:sp>
        <p:nvSpPr>
          <p:cNvPr id="35844" name="Slide Number Placeholder 3"/>
          <p:cNvSpPr>
            <a:spLocks noGrp="1"/>
          </p:cNvSpPr>
          <p:nvPr>
            <p:ph type="sldNum" sz="quarter" idx="5"/>
          </p:nvPr>
        </p:nvSpPr>
        <p:spPr>
          <a:noFill/>
        </p:spPr>
        <p:txBody>
          <a:bodyPr/>
          <a:lstStyle/>
          <a:p>
            <a:fld id="{6C0F0770-C95F-4789-BAED-CF5868496E6D}" type="slidenum">
              <a:rPr lang="he-IL" smtClean="0"/>
              <a:pPr/>
              <a:t>20</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noFill/>
          <a:ln>
            <a:miter lim="800000"/>
            <a:headEnd/>
            <a:tailEnd/>
          </a:ln>
        </p:spPr>
        <p:txBody>
          <a:bodyPr/>
          <a:lstStyle/>
          <a:p>
            <a:fld id="{85EAE85E-86A2-444E-B188-3D9DED1F6B65}" type="slidenum">
              <a:rPr lang="ar-SA" smtClean="0">
                <a:cs typeface="Arial" charset="0"/>
              </a:rPr>
              <a:pPr/>
              <a:t>21</a:t>
            </a:fld>
            <a:endParaRPr lang="en-US" smtClean="0">
              <a:cs typeface="Arial" charset="0"/>
            </a:endParaRPr>
          </a:p>
        </p:txBody>
      </p:sp>
      <p:sp>
        <p:nvSpPr>
          <p:cNvPr id="737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3732" name="Rectangle 3"/>
          <p:cNvSpPr>
            <a:spLocks noGrp="1" noChangeArrowheads="1"/>
          </p:cNvSpPr>
          <p:nvPr>
            <p:ph type="body" idx="1"/>
          </p:nvPr>
        </p:nvSpPr>
        <p:spPr bwMode="auto">
          <a:noFill/>
        </p:spPr>
        <p:txBody>
          <a:bodyPr/>
          <a:lstStyle/>
          <a:p>
            <a:pPr eaLnBrk="1" hangingPunct="1"/>
            <a:endParaRPr lang="en-US" smtClean="0">
              <a:latin typeface="Arial" charset="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06B4C6-D61F-4286-AD07-0283732A32D3}"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a:lstStyle/>
          <a:p>
            <a:r>
              <a:rPr lang="en-US" smtClean="0">
                <a:cs typeface="Arial" charset="0"/>
              </a:rPr>
              <a:t>long-term strategic partner, expected to provide most application infrastructure for most projects in an organization for the duration of 2 years or more</a:t>
            </a:r>
            <a:endParaRPr lang="en-US" b="1" smtClean="0">
              <a:cs typeface="Arial" charset="0"/>
            </a:endParaRPr>
          </a:p>
          <a:p>
            <a:r>
              <a:rPr lang="en-US" b="1" smtClean="0">
                <a:cs typeface="Arial" charset="0"/>
              </a:rPr>
              <a:t>Best-of-Breed:</a:t>
            </a:r>
            <a:r>
              <a:rPr lang="en-US" smtClean="0">
                <a:cs typeface="Arial" charset="0"/>
              </a:rPr>
              <a:t> identify all needed application infrastructure product categories, evaluate vendors for each required product category, make separate best-of-breed selection in each category</a:t>
            </a:r>
          </a:p>
          <a:p>
            <a:r>
              <a:rPr lang="en-US" b="1" smtClean="0">
                <a:cs typeface="Arial" charset="0"/>
              </a:rPr>
              <a:t>Best-of-Suite</a:t>
            </a:r>
            <a:r>
              <a:rPr lang="en-US" smtClean="0">
                <a:cs typeface="Arial" charset="0"/>
              </a:rPr>
              <a:t>: identify vendors that are capable of supporting all requirements of the budgeted type of project (New systematic SOA application projects, SOA composite application projects, back end application integration projects or others), evaluate the vendors portfolio of offerings and select one vendor to provide application infrastructure for the project type.</a:t>
            </a:r>
          </a:p>
          <a:p>
            <a:r>
              <a:rPr lang="en-US" b="1" smtClean="0">
                <a:cs typeface="Arial" charset="0"/>
              </a:rPr>
              <a:t>Best-of-Brand</a:t>
            </a:r>
            <a:r>
              <a:rPr lang="en-US" smtClean="0">
                <a:cs typeface="Arial" charset="0"/>
              </a:rPr>
              <a:t>: identify a vendor that can support variety of project types; select one of such vendor as a strategic partner for some period of time and expect the one selected vendor to provide application infrastructure for all projects in this IT environment, for some extended period of time (typically, a CIO-level decision)</a:t>
            </a:r>
          </a:p>
          <a:p>
            <a:endParaRPr lang="he-IL" smtClean="0">
              <a:cs typeface="Arial" charset="0"/>
            </a:endParaRPr>
          </a:p>
        </p:txBody>
      </p:sp>
      <p:sp>
        <p:nvSpPr>
          <p:cNvPr id="53252" name="Slide Number Placeholder 3"/>
          <p:cNvSpPr>
            <a:spLocks noGrp="1"/>
          </p:cNvSpPr>
          <p:nvPr>
            <p:ph type="sldNum" sz="quarter" idx="5"/>
          </p:nvPr>
        </p:nvSpPr>
        <p:spPr bwMode="auto">
          <a:noFill/>
          <a:ln>
            <a:miter lim="800000"/>
            <a:headEnd/>
            <a:tailEnd/>
          </a:ln>
        </p:spPr>
        <p:txBody>
          <a:bodyPr/>
          <a:lstStyle/>
          <a:p>
            <a:fld id="{0D0E0D8D-780D-402C-8FBC-2B6F7D53DC6A}" type="slidenum">
              <a:rPr lang="he-IL" smtClean="0">
                <a:cs typeface="Arial" charset="0"/>
              </a:rPr>
              <a:pPr/>
              <a:t>8</a:t>
            </a:fld>
            <a:endParaRPr lang="en-US" smtClean="0">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a:lstStyle/>
          <a:p>
            <a:pPr eaLnBrk="1" hangingPunct="1">
              <a:spcBef>
                <a:spcPct val="0"/>
              </a:spcBef>
            </a:pPr>
            <a:endParaRPr lang="en-US" dirty="0" smtClean="0">
              <a:cs typeface="Arial" charset="0"/>
            </a:endParaRPr>
          </a:p>
        </p:txBody>
      </p:sp>
      <p:sp>
        <p:nvSpPr>
          <p:cNvPr id="67588" name="Slide Number Placeholder 3"/>
          <p:cNvSpPr>
            <a:spLocks noGrp="1"/>
          </p:cNvSpPr>
          <p:nvPr>
            <p:ph type="sldNum" sz="quarter" idx="5"/>
          </p:nvPr>
        </p:nvSpPr>
        <p:spPr bwMode="auto">
          <a:noFill/>
          <a:ln>
            <a:miter lim="800000"/>
            <a:headEnd/>
            <a:tailEnd/>
          </a:ln>
        </p:spPr>
        <p:txBody>
          <a:bodyPr lIns="94229" tIns="47114" rIns="94229" bIns="47114"/>
          <a:lstStyle/>
          <a:p>
            <a:fld id="{DA2CD802-5C60-4162-9D11-8C9128997E6D}" type="slidenum">
              <a:rPr lang="he-IL" smtClean="0">
                <a:cs typeface="Arial" charset="0"/>
              </a:rPr>
              <a:pPr/>
              <a:t>10</a:t>
            </a:fld>
            <a:endParaRPr lang="en-US" smtClean="0">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a:lstStyle/>
          <a:p>
            <a:pPr eaLnBrk="1" hangingPunct="1">
              <a:spcBef>
                <a:spcPct val="0"/>
              </a:spcBef>
            </a:pPr>
            <a:endParaRPr lang="en-US" smtClean="0">
              <a:cs typeface="Arial" charset="0"/>
            </a:endParaRPr>
          </a:p>
        </p:txBody>
      </p:sp>
      <p:sp>
        <p:nvSpPr>
          <p:cNvPr id="58372" name="Slide Number Placeholder 3"/>
          <p:cNvSpPr>
            <a:spLocks noGrp="1"/>
          </p:cNvSpPr>
          <p:nvPr>
            <p:ph type="sldNum" sz="quarter" idx="5"/>
          </p:nvPr>
        </p:nvSpPr>
        <p:spPr bwMode="auto">
          <a:noFill/>
          <a:ln>
            <a:miter lim="800000"/>
            <a:headEnd/>
            <a:tailEnd/>
          </a:ln>
        </p:spPr>
        <p:txBody>
          <a:bodyPr lIns="94229" tIns="47114" rIns="94229" bIns="47114"/>
          <a:lstStyle/>
          <a:p>
            <a:fld id="{A6D125FC-9711-476C-963E-4AE795B52DBB}" type="slidenum">
              <a:rPr lang="he-IL" smtClean="0">
                <a:cs typeface="Arial" charset="0"/>
              </a:rPr>
              <a:pPr/>
              <a:t>11</a:t>
            </a:fld>
            <a:endParaRPr lang="en-US" smtClean="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89620">
              <a:defRPr/>
            </a:pPr>
            <a:endParaRPr lang="en-US" dirty="0" smtClean="0"/>
          </a:p>
        </p:txBody>
      </p:sp>
      <p:sp>
        <p:nvSpPr>
          <p:cNvPr id="4" name="Slide Number Placeholder 3"/>
          <p:cNvSpPr>
            <a:spLocks noGrp="1"/>
          </p:cNvSpPr>
          <p:nvPr>
            <p:ph type="sldNum" sz="quarter" idx="10"/>
          </p:nvPr>
        </p:nvSpPr>
        <p:spPr/>
        <p:txBody>
          <a:bodyPr/>
          <a:lstStyle/>
          <a:p>
            <a:fld id="{52E803FE-1534-4CB4-BD4A-BEA9862C5C43}" type="slidenum">
              <a:rPr lang="en-US" smtClean="0"/>
              <a:pPr/>
              <a:t>12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endParaRPr lang="en-US" smtClean="0"/>
          </a:p>
        </p:txBody>
      </p:sp>
      <p:sp>
        <p:nvSpPr>
          <p:cNvPr id="35844" name="Slide Number Placeholder 3"/>
          <p:cNvSpPr>
            <a:spLocks noGrp="1"/>
          </p:cNvSpPr>
          <p:nvPr>
            <p:ph type="sldNum" sz="quarter" idx="5"/>
          </p:nvPr>
        </p:nvSpPr>
        <p:spPr>
          <a:noFill/>
        </p:spPr>
        <p:txBody>
          <a:bodyPr/>
          <a:lstStyle/>
          <a:p>
            <a:fld id="{6C0F0770-C95F-4789-BAED-CF5868496E6D}" type="slidenum">
              <a:rPr lang="he-IL" smtClean="0"/>
              <a:pPr/>
              <a:t>14</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r>
              <a:rPr lang="en-US" dirty="0" smtClean="0"/>
              <a:t>It</a:t>
            </a:r>
            <a:r>
              <a:rPr lang="en-US" baseline="0" dirty="0" smtClean="0"/>
              <a:t> is clear that platform as a services is going to dominate the cloud market, both in terms of ISVs and Enterprise markets. </a:t>
            </a:r>
          </a:p>
          <a:p>
            <a:endParaRPr lang="en-US" baseline="0" dirty="0" smtClean="0"/>
          </a:p>
          <a:p>
            <a:r>
              <a:rPr lang="en-US" baseline="0" dirty="0" smtClean="0"/>
              <a:t>This example shows how Forrester Research forecast the growth of application platforms usage in the cloud</a:t>
            </a:r>
            <a:endParaRPr lang="en-US" dirty="0" smtClean="0"/>
          </a:p>
        </p:txBody>
      </p:sp>
      <p:sp>
        <p:nvSpPr>
          <p:cNvPr id="35844" name="Slide Number Placeholder 3"/>
          <p:cNvSpPr>
            <a:spLocks noGrp="1"/>
          </p:cNvSpPr>
          <p:nvPr>
            <p:ph type="sldNum" sz="quarter" idx="5"/>
          </p:nvPr>
        </p:nvSpPr>
        <p:spPr>
          <a:noFill/>
        </p:spPr>
        <p:txBody>
          <a:bodyPr/>
          <a:lstStyle/>
          <a:p>
            <a:fld id="{6C0F0770-C95F-4789-BAED-CF5868496E6D}" type="slidenum">
              <a:rPr lang="he-IL" smtClean="0"/>
              <a:pPr/>
              <a:t>15</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endParaRPr lang="en-US" dirty="0" smtClean="0"/>
          </a:p>
        </p:txBody>
      </p:sp>
      <p:sp>
        <p:nvSpPr>
          <p:cNvPr id="35844" name="Slide Number Placeholder 3"/>
          <p:cNvSpPr>
            <a:spLocks noGrp="1"/>
          </p:cNvSpPr>
          <p:nvPr>
            <p:ph type="sldNum" sz="quarter" idx="5"/>
          </p:nvPr>
        </p:nvSpPr>
        <p:spPr>
          <a:noFill/>
        </p:spPr>
        <p:txBody>
          <a:bodyPr/>
          <a:lstStyle/>
          <a:p>
            <a:fld id="{6C0F0770-C95F-4789-BAED-CF5868496E6D}" type="slidenum">
              <a:rPr lang="he-IL" smtClean="0"/>
              <a:pPr/>
              <a:t>16</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7F3CE793-9B18-48B3-BEAD-7E5ECC594247}" type="datetime1">
              <a:rPr lang="en-US"/>
              <a:pPr>
                <a:defRPr/>
              </a:pPr>
              <a:t>11/15/2010</a:t>
            </a:fld>
            <a:endParaRPr lang="en-CA"/>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7C61D7BD-5239-42B5-9EA7-47DD0E2F3622}" type="slidenum">
              <a:rPr lang="he-IL"/>
              <a:pPr>
                <a:defRPr/>
              </a:pPr>
              <a:t>‹#›</a:t>
            </a:fld>
            <a:endParaRPr lang="en-CA"/>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87FBC58-D9BD-42B8-BBE7-F922E9F8B99D}" type="datetime1">
              <a:rPr lang="en-US"/>
              <a:pPr>
                <a:defRPr/>
              </a:pPr>
              <a:t>11/15/2010</a:t>
            </a:fld>
            <a:endParaRPr lang="en-CA"/>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4D98B91B-7950-4EEA-AF19-BC9485261EC5}" type="slidenum">
              <a:rPr lang="he-IL"/>
              <a:pPr>
                <a:defRPr/>
              </a:pPr>
              <a:t>‹#›</a:t>
            </a:fld>
            <a:endParaRPr lang="en-CA"/>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88125" y="274638"/>
            <a:ext cx="2063750" cy="5664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95288" y="274638"/>
            <a:ext cx="6040437" cy="5664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E35393F-CA76-49B2-8BB6-77D06F76E8C3}" type="datetime1">
              <a:rPr lang="en-US"/>
              <a:pPr>
                <a:defRPr/>
              </a:pPr>
              <a:t>11/15/2010</a:t>
            </a:fld>
            <a:endParaRPr lang="en-CA"/>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7673F5A9-D1DD-48E6-9833-451740F5FC45}" type="slidenum">
              <a:rPr lang="he-IL"/>
              <a:pPr>
                <a:defRPr/>
              </a:pPr>
              <a:t>‹#›</a:t>
            </a:fld>
            <a:endParaRPr lang="en-CA"/>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8"/>
          <p:cNvSpPr>
            <a:spLocks noChangeArrowheads="1"/>
          </p:cNvSpPr>
          <p:nvPr/>
        </p:nvSpPr>
        <p:spPr bwMode="auto">
          <a:xfrm>
            <a:off x="0" y="3357563"/>
            <a:ext cx="9144000" cy="3500437"/>
          </a:xfrm>
          <a:prstGeom prst="rect">
            <a:avLst/>
          </a:prstGeom>
          <a:solidFill>
            <a:srgbClr val="DDDDDD">
              <a:alpha val="89999"/>
            </a:srgbClr>
          </a:solidFill>
          <a:ln w="9525">
            <a:noFill/>
            <a:miter lim="800000"/>
            <a:headEnd/>
            <a:tailEnd/>
          </a:ln>
          <a:effectLst/>
        </p:spPr>
        <p:txBody>
          <a:bodyPr wrap="none" anchor="ctr"/>
          <a:lstStyle/>
          <a:p>
            <a:pPr algn="ctr" fontAlgn="auto">
              <a:spcBef>
                <a:spcPts val="0"/>
              </a:spcBef>
              <a:spcAft>
                <a:spcPts val="0"/>
              </a:spcAft>
              <a:defRPr/>
            </a:pPr>
            <a:endParaRPr lang="en-US" sz="2400">
              <a:solidFill>
                <a:srgbClr val="666666"/>
              </a:solidFill>
            </a:endParaRPr>
          </a:p>
        </p:txBody>
      </p:sp>
      <p:pic>
        <p:nvPicPr>
          <p:cNvPr id="5" name="Picture 11" descr="MASTER_TOPnew2"/>
          <p:cNvPicPr>
            <a:picLocks noChangeAspect="1" noChangeArrowheads="1"/>
          </p:cNvPicPr>
          <p:nvPr/>
        </p:nvPicPr>
        <p:blipFill>
          <a:blip r:embed="rId2" cstate="print"/>
          <a:srcRect/>
          <a:stretch>
            <a:fillRect/>
          </a:stretch>
        </p:blipFill>
        <p:spPr bwMode="auto">
          <a:xfrm>
            <a:off x="-9525" y="-66675"/>
            <a:ext cx="9151938" cy="3467100"/>
          </a:xfrm>
          <a:prstGeom prst="rect">
            <a:avLst/>
          </a:prstGeom>
          <a:noFill/>
          <a:ln w="9525">
            <a:noFill/>
            <a:miter lim="800000"/>
            <a:headEnd/>
            <a:tailEnd/>
          </a:ln>
        </p:spPr>
      </p:pic>
      <p:sp>
        <p:nvSpPr>
          <p:cNvPr id="2" name="Title 1"/>
          <p:cNvSpPr>
            <a:spLocks noGrp="1"/>
          </p:cNvSpPr>
          <p:nvPr>
            <p:ph type="ctrTitle"/>
          </p:nvPr>
        </p:nvSpPr>
        <p:spPr>
          <a:xfrm>
            <a:off x="642910" y="3500438"/>
            <a:ext cx="7858180" cy="1470025"/>
          </a:xfrm>
        </p:spPr>
        <p:txBody>
          <a:bodyPr/>
          <a:lstStyle>
            <a:lvl1pPr>
              <a:defRPr sz="4000" cap="small" baseline="0"/>
            </a:lvl1pPr>
          </a:lstStyle>
          <a:p>
            <a:r>
              <a:rPr lang="en-US" dirty="0" smtClean="0"/>
              <a:t>Click to edit Master title style</a:t>
            </a:r>
            <a:endParaRPr lang="en-US" dirty="0"/>
          </a:p>
        </p:txBody>
      </p:sp>
      <p:sp>
        <p:nvSpPr>
          <p:cNvPr id="3" name="Subtitle 2"/>
          <p:cNvSpPr>
            <a:spLocks noGrp="1"/>
          </p:cNvSpPr>
          <p:nvPr>
            <p:ph type="subTitle" idx="1"/>
          </p:nvPr>
        </p:nvSpPr>
        <p:spPr>
          <a:xfrm>
            <a:off x="642910" y="5256213"/>
            <a:ext cx="7858180" cy="958869"/>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6" name="Date Placeholder 3"/>
          <p:cNvSpPr>
            <a:spLocks noGrp="1"/>
          </p:cNvSpPr>
          <p:nvPr>
            <p:ph type="dt" sz="half" idx="10"/>
          </p:nvPr>
        </p:nvSpPr>
        <p:spPr/>
        <p:txBody>
          <a:bodyPr/>
          <a:lstStyle>
            <a:lvl1pPr>
              <a:defRPr/>
            </a:lvl1pPr>
          </a:lstStyle>
          <a:p>
            <a:pPr>
              <a:defRPr/>
            </a:pPr>
            <a:fld id="{5AE9B4DB-A6F0-4CEE-A5E4-F5CBE4393950}" type="datetime1">
              <a:rPr lang="en-US"/>
              <a:pPr>
                <a:defRPr/>
              </a:pPr>
              <a:t>11/15/2010</a:t>
            </a:fld>
            <a:endParaRPr lang="en-CA"/>
          </a:p>
        </p:txBody>
      </p:sp>
      <p:sp>
        <p:nvSpPr>
          <p:cNvPr id="7" name="Footer Placeholder 4"/>
          <p:cNvSpPr>
            <a:spLocks noGrp="1"/>
          </p:cNvSpPr>
          <p:nvPr>
            <p:ph type="ftr" sz="quarter" idx="11"/>
          </p:nvPr>
        </p:nvSpPr>
        <p:spPr/>
        <p:txBody>
          <a:bodyPr/>
          <a:lstStyle>
            <a:lvl1pPr>
              <a:defRPr/>
            </a:lvl1pPr>
          </a:lstStyle>
          <a:p>
            <a:pPr>
              <a:defRPr/>
            </a:pPr>
            <a:endParaRPr lang="en-CA"/>
          </a:p>
        </p:txBody>
      </p:sp>
      <p:sp>
        <p:nvSpPr>
          <p:cNvPr id="8" name="Slide Number Placeholder 5"/>
          <p:cNvSpPr>
            <a:spLocks noGrp="1"/>
          </p:cNvSpPr>
          <p:nvPr>
            <p:ph type="sldNum" sz="quarter" idx="12"/>
          </p:nvPr>
        </p:nvSpPr>
        <p:spPr/>
        <p:txBody>
          <a:bodyPr/>
          <a:lstStyle>
            <a:lvl1pPr>
              <a:defRPr/>
            </a:lvl1pPr>
          </a:lstStyle>
          <a:p>
            <a:pPr>
              <a:defRPr/>
            </a:pPr>
            <a:fld id="{FEFB8A7B-A575-474D-AFBB-339EE8BEF155}" type="slidenum">
              <a:rPr lang="he-IL"/>
              <a:pPr>
                <a:defRPr/>
              </a:pPr>
              <a:t>‹#›</a:t>
            </a:fld>
            <a:endParaRPr lang="en-CA"/>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4" name="Rectangle 8"/>
          <p:cNvSpPr>
            <a:spLocks noChangeArrowheads="1"/>
          </p:cNvSpPr>
          <p:nvPr/>
        </p:nvSpPr>
        <p:spPr bwMode="auto">
          <a:xfrm>
            <a:off x="0" y="3357563"/>
            <a:ext cx="9144000" cy="3500437"/>
          </a:xfrm>
          <a:prstGeom prst="rect">
            <a:avLst/>
          </a:prstGeom>
          <a:solidFill>
            <a:srgbClr val="DDDDDD">
              <a:alpha val="89999"/>
            </a:srgbClr>
          </a:solidFill>
          <a:ln w="9525">
            <a:noFill/>
            <a:miter lim="800000"/>
            <a:headEnd/>
            <a:tailEnd/>
          </a:ln>
          <a:effectLst/>
        </p:spPr>
        <p:txBody>
          <a:bodyPr wrap="none" anchor="ctr"/>
          <a:lstStyle/>
          <a:p>
            <a:pPr algn="ctr" fontAlgn="auto">
              <a:spcBef>
                <a:spcPts val="0"/>
              </a:spcBef>
              <a:spcAft>
                <a:spcPts val="0"/>
              </a:spcAft>
              <a:defRPr/>
            </a:pPr>
            <a:endParaRPr lang="en-US" sz="2400">
              <a:solidFill>
                <a:srgbClr val="666666"/>
              </a:solidFill>
            </a:endParaRPr>
          </a:p>
        </p:txBody>
      </p:sp>
      <p:pic>
        <p:nvPicPr>
          <p:cNvPr id="5" name="Picture 11" descr="MASTER_TOPnew2"/>
          <p:cNvPicPr>
            <a:picLocks noChangeAspect="1" noChangeArrowheads="1"/>
          </p:cNvPicPr>
          <p:nvPr/>
        </p:nvPicPr>
        <p:blipFill>
          <a:blip r:embed="rId2" cstate="print"/>
          <a:srcRect/>
          <a:stretch>
            <a:fillRect/>
          </a:stretch>
        </p:blipFill>
        <p:spPr bwMode="auto">
          <a:xfrm>
            <a:off x="-9525" y="-66675"/>
            <a:ext cx="9151938" cy="3467100"/>
          </a:xfrm>
          <a:prstGeom prst="rect">
            <a:avLst/>
          </a:prstGeom>
          <a:noFill/>
          <a:ln w="9525">
            <a:noFill/>
            <a:miter lim="800000"/>
            <a:headEnd/>
            <a:tailEnd/>
          </a:ln>
        </p:spPr>
      </p:pic>
      <p:sp>
        <p:nvSpPr>
          <p:cNvPr id="2" name="Title 1"/>
          <p:cNvSpPr>
            <a:spLocks noGrp="1"/>
          </p:cNvSpPr>
          <p:nvPr>
            <p:ph type="title"/>
          </p:nvPr>
        </p:nvSpPr>
        <p:spPr>
          <a:xfrm>
            <a:off x="722313" y="4406900"/>
            <a:ext cx="7772400" cy="1362075"/>
          </a:xfrm>
        </p:spPr>
        <p:txBody>
          <a:bodyPr anchor="t"/>
          <a:lstStyle>
            <a:lvl1pPr algn="l">
              <a:defRPr sz="3400" b="1" cap="none" baseline="0"/>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3429000"/>
            <a:ext cx="7772400" cy="9779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fld id="{552BA614-F255-4939-904F-F098A140677E}" type="datetime1">
              <a:rPr lang="en-US"/>
              <a:pPr>
                <a:defRPr/>
              </a:pPr>
              <a:t>11/15/2010</a:t>
            </a:fld>
            <a:endParaRPr lang="en-CA"/>
          </a:p>
        </p:txBody>
      </p:sp>
      <p:sp>
        <p:nvSpPr>
          <p:cNvPr id="7" name="Footer Placeholder 4"/>
          <p:cNvSpPr>
            <a:spLocks noGrp="1"/>
          </p:cNvSpPr>
          <p:nvPr>
            <p:ph type="ftr" sz="quarter" idx="11"/>
          </p:nvPr>
        </p:nvSpPr>
        <p:spPr/>
        <p:txBody>
          <a:bodyPr/>
          <a:lstStyle>
            <a:lvl1pPr>
              <a:defRPr/>
            </a:lvl1pPr>
          </a:lstStyle>
          <a:p>
            <a:pPr>
              <a:defRPr/>
            </a:pPr>
            <a:endParaRPr lang="en-CA"/>
          </a:p>
        </p:txBody>
      </p:sp>
      <p:sp>
        <p:nvSpPr>
          <p:cNvPr id="8" name="Slide Number Placeholder 5"/>
          <p:cNvSpPr>
            <a:spLocks noGrp="1"/>
          </p:cNvSpPr>
          <p:nvPr>
            <p:ph type="sldNum" sz="quarter" idx="12"/>
          </p:nvPr>
        </p:nvSpPr>
        <p:spPr/>
        <p:txBody>
          <a:bodyPr/>
          <a:lstStyle>
            <a:lvl1pPr>
              <a:defRPr/>
            </a:lvl1pPr>
          </a:lstStyle>
          <a:p>
            <a:pPr>
              <a:defRPr/>
            </a:pPr>
            <a:fld id="{47536898-3FE4-434B-B1F7-CBCDBE25CB17}" type="slidenum">
              <a:rPr lang="he-IL"/>
              <a:pPr>
                <a:defRPr/>
              </a:pPr>
              <a:t>‹#›</a:t>
            </a:fld>
            <a:endParaRPr lang="en-CA"/>
          </a:p>
        </p:txBody>
      </p:sp>
    </p:spTree>
  </p:cSld>
  <p:clrMapOvr>
    <a:masterClrMapping/>
  </p:clrMapOvr>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01B76FA-C7CE-46B3-9770-540926ACFA9B}" type="datetime1">
              <a:rPr lang="en-US"/>
              <a:pPr>
                <a:defRPr/>
              </a:pPr>
              <a:t>11/15/2010</a:t>
            </a:fld>
            <a:endParaRPr lang="en-CA"/>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CF7866EA-55AD-4C42-B85F-B177CEE0D884}" type="slidenum">
              <a:rPr lang="he-IL"/>
              <a:pPr>
                <a:defRPr/>
              </a:pPr>
              <a:t>‹#›</a:t>
            </a:fld>
            <a:endParaRPr lang="en-CA"/>
          </a:p>
        </p:txBody>
      </p:sp>
    </p:spTree>
  </p:cSld>
  <p:clrMapOvr>
    <a:masterClrMapping/>
  </p:clrMapOvr>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511B29F-8DFB-4BEE-A9E6-966CC8879AD6}" type="datetime1">
              <a:rPr lang="en-US"/>
              <a:pPr>
                <a:defRPr/>
              </a:pPr>
              <a:t>11/15/2010</a:t>
            </a:fld>
            <a:endParaRPr lang="en-CA"/>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C04169AB-E2F1-4103-860C-FF0A0CA28D7D}" type="slidenum">
              <a:rPr lang="he-IL"/>
              <a:pPr>
                <a:defRPr/>
              </a:pPr>
              <a:t>‹#›</a:t>
            </a:fld>
            <a:endParaRPr lang="en-CA"/>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A1DFA5B-7501-445D-81BD-C5DD24F463EB}" type="datetime1">
              <a:rPr lang="en-US"/>
              <a:pPr>
                <a:defRPr/>
              </a:pPr>
              <a:t>11/15/2010</a:t>
            </a:fld>
            <a:endParaRPr lang="en-CA"/>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D24A435F-8392-4F78-AAD6-DDC23D638F3E}" type="slidenum">
              <a:rPr lang="he-IL"/>
              <a:pPr>
                <a:defRPr/>
              </a:pPr>
              <a:t>‹#›</a:t>
            </a:fld>
            <a:endParaRPr lang="en-CA"/>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201824B-DA9F-452E-AA71-539F77D67139}" type="datetime1">
              <a:rPr lang="en-US"/>
              <a:pPr>
                <a:defRPr/>
              </a:pPr>
              <a:t>11/15/2010</a:t>
            </a:fld>
            <a:endParaRPr lang="en-CA"/>
          </a:p>
        </p:txBody>
      </p:sp>
      <p:sp>
        <p:nvSpPr>
          <p:cNvPr id="6" name="Footer Placeholder 4"/>
          <p:cNvSpPr>
            <a:spLocks noGrp="1"/>
          </p:cNvSpPr>
          <p:nvPr>
            <p:ph type="ftr" sz="quarter" idx="11"/>
          </p:nvPr>
        </p:nvSpPr>
        <p:spPr/>
        <p:txBody>
          <a:bodyPr/>
          <a:lstStyle>
            <a:lvl1pPr>
              <a:defRPr/>
            </a:lvl1pPr>
          </a:lstStyle>
          <a:p>
            <a:pPr>
              <a:defRPr/>
            </a:pPr>
            <a:endParaRPr lang="en-CA"/>
          </a:p>
        </p:txBody>
      </p:sp>
      <p:sp>
        <p:nvSpPr>
          <p:cNvPr id="7" name="Slide Number Placeholder 5"/>
          <p:cNvSpPr>
            <a:spLocks noGrp="1"/>
          </p:cNvSpPr>
          <p:nvPr>
            <p:ph type="sldNum" sz="quarter" idx="12"/>
          </p:nvPr>
        </p:nvSpPr>
        <p:spPr/>
        <p:txBody>
          <a:bodyPr/>
          <a:lstStyle>
            <a:lvl1pPr>
              <a:defRPr/>
            </a:lvl1pPr>
          </a:lstStyle>
          <a:p>
            <a:pPr>
              <a:defRPr/>
            </a:pPr>
            <a:fld id="{036E7DC8-F0CB-4B4F-9618-68465171BB9F}" type="slidenum">
              <a:rPr lang="he-IL"/>
              <a:pPr>
                <a:defRPr/>
              </a:pPr>
              <a:t>‹#›</a:t>
            </a:fld>
            <a:endParaRPr lang="en-CA"/>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7BFA7B1-B3C4-4680-A5DD-658CF69D78FA}" type="datetime1">
              <a:rPr lang="en-US"/>
              <a:pPr>
                <a:defRPr/>
              </a:pPr>
              <a:t>11/15/2010</a:t>
            </a:fld>
            <a:endParaRPr lang="en-CA"/>
          </a:p>
        </p:txBody>
      </p:sp>
      <p:sp>
        <p:nvSpPr>
          <p:cNvPr id="8" name="Footer Placeholder 4"/>
          <p:cNvSpPr>
            <a:spLocks noGrp="1"/>
          </p:cNvSpPr>
          <p:nvPr>
            <p:ph type="ftr" sz="quarter" idx="11"/>
          </p:nvPr>
        </p:nvSpPr>
        <p:spPr/>
        <p:txBody>
          <a:bodyPr/>
          <a:lstStyle>
            <a:lvl1pPr>
              <a:defRPr/>
            </a:lvl1pPr>
          </a:lstStyle>
          <a:p>
            <a:pPr>
              <a:defRPr/>
            </a:pPr>
            <a:endParaRPr lang="en-CA"/>
          </a:p>
        </p:txBody>
      </p:sp>
      <p:sp>
        <p:nvSpPr>
          <p:cNvPr id="9" name="Slide Number Placeholder 5"/>
          <p:cNvSpPr>
            <a:spLocks noGrp="1"/>
          </p:cNvSpPr>
          <p:nvPr>
            <p:ph type="sldNum" sz="quarter" idx="12"/>
          </p:nvPr>
        </p:nvSpPr>
        <p:spPr/>
        <p:txBody>
          <a:bodyPr/>
          <a:lstStyle>
            <a:lvl1pPr>
              <a:defRPr/>
            </a:lvl1pPr>
          </a:lstStyle>
          <a:p>
            <a:pPr>
              <a:defRPr/>
            </a:pPr>
            <a:fld id="{95AB4E07-BE0D-4CB5-A46B-75B3CE3E5D38}" type="slidenum">
              <a:rPr lang="he-IL"/>
              <a:pPr>
                <a:defRPr/>
              </a:pPr>
              <a:t>‹#›</a:t>
            </a:fld>
            <a:endParaRPr lang="en-CA"/>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01F4EE5-2F82-44EB-83D2-3DA134E07ED4}" type="datetime1">
              <a:rPr lang="en-US"/>
              <a:pPr>
                <a:defRPr/>
              </a:pPr>
              <a:t>11/15/2010</a:t>
            </a:fld>
            <a:endParaRPr lang="en-CA"/>
          </a:p>
        </p:txBody>
      </p:sp>
      <p:sp>
        <p:nvSpPr>
          <p:cNvPr id="4" name="Footer Placeholder 4"/>
          <p:cNvSpPr>
            <a:spLocks noGrp="1"/>
          </p:cNvSpPr>
          <p:nvPr>
            <p:ph type="ftr" sz="quarter" idx="11"/>
          </p:nvPr>
        </p:nvSpPr>
        <p:spPr/>
        <p:txBody>
          <a:bodyPr/>
          <a:lstStyle>
            <a:lvl1pPr>
              <a:defRPr/>
            </a:lvl1pPr>
          </a:lstStyle>
          <a:p>
            <a:pPr>
              <a:defRPr/>
            </a:pPr>
            <a:endParaRPr lang="en-CA"/>
          </a:p>
        </p:txBody>
      </p:sp>
      <p:sp>
        <p:nvSpPr>
          <p:cNvPr id="5" name="Slide Number Placeholder 5"/>
          <p:cNvSpPr>
            <a:spLocks noGrp="1"/>
          </p:cNvSpPr>
          <p:nvPr>
            <p:ph type="sldNum" sz="quarter" idx="12"/>
          </p:nvPr>
        </p:nvSpPr>
        <p:spPr/>
        <p:txBody>
          <a:bodyPr/>
          <a:lstStyle>
            <a:lvl1pPr>
              <a:defRPr/>
            </a:lvl1pPr>
          </a:lstStyle>
          <a:p>
            <a:pPr>
              <a:defRPr/>
            </a:pPr>
            <a:fld id="{5AFCFC4A-EC6C-43CE-B1FA-45E5CFD88886}" type="slidenum">
              <a:rPr lang="he-IL"/>
              <a:pPr>
                <a:defRPr/>
              </a:pPr>
              <a:t>‹#›</a:t>
            </a:fld>
            <a:endParaRPr lang="en-CA"/>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6F9C053-5C5A-4F03-A839-188F5697FCE9}" type="datetime1">
              <a:rPr lang="en-US"/>
              <a:pPr>
                <a:defRPr/>
              </a:pPr>
              <a:t>11/15/2010</a:t>
            </a:fld>
            <a:endParaRPr lang="en-CA"/>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09E22DA8-ED01-4F14-978E-962A3B51E94C}" type="slidenum">
              <a:rPr lang="he-IL"/>
              <a:pPr>
                <a:defRPr/>
              </a:pPr>
              <a:t>‹#›</a:t>
            </a:fld>
            <a:endParaRPr lang="en-CA"/>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652388A-F9C4-4902-8245-55F602D00C42}" type="datetime1">
              <a:rPr lang="en-US"/>
              <a:pPr>
                <a:defRPr/>
              </a:pPr>
              <a:t>11/15/2010</a:t>
            </a:fld>
            <a:endParaRPr lang="en-CA"/>
          </a:p>
        </p:txBody>
      </p:sp>
      <p:sp>
        <p:nvSpPr>
          <p:cNvPr id="3" name="Footer Placeholder 4"/>
          <p:cNvSpPr>
            <a:spLocks noGrp="1"/>
          </p:cNvSpPr>
          <p:nvPr>
            <p:ph type="ftr" sz="quarter" idx="11"/>
          </p:nvPr>
        </p:nvSpPr>
        <p:spPr/>
        <p:txBody>
          <a:bodyPr/>
          <a:lstStyle>
            <a:lvl1pPr>
              <a:defRPr/>
            </a:lvl1pPr>
          </a:lstStyle>
          <a:p>
            <a:pPr>
              <a:defRPr/>
            </a:pPr>
            <a:endParaRPr lang="en-CA"/>
          </a:p>
        </p:txBody>
      </p:sp>
      <p:sp>
        <p:nvSpPr>
          <p:cNvPr id="4" name="Slide Number Placeholder 5"/>
          <p:cNvSpPr>
            <a:spLocks noGrp="1"/>
          </p:cNvSpPr>
          <p:nvPr>
            <p:ph type="sldNum" sz="quarter" idx="12"/>
          </p:nvPr>
        </p:nvSpPr>
        <p:spPr/>
        <p:txBody>
          <a:bodyPr/>
          <a:lstStyle>
            <a:lvl1pPr>
              <a:defRPr/>
            </a:lvl1pPr>
          </a:lstStyle>
          <a:p>
            <a:pPr>
              <a:defRPr/>
            </a:pPr>
            <a:fld id="{7AC88A3A-CE0E-4166-971F-A1F7CFF2ABC3}" type="slidenum">
              <a:rPr lang="he-IL"/>
              <a:pPr>
                <a:defRPr/>
              </a:pPr>
              <a:t>‹#›</a:t>
            </a:fld>
            <a:endParaRPr lang="en-CA"/>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3D48DAC-C8B6-48A1-8397-A0C01C78C9ED}" type="datetime1">
              <a:rPr lang="en-US"/>
              <a:pPr>
                <a:defRPr/>
              </a:pPr>
              <a:t>11/15/2010</a:t>
            </a:fld>
            <a:endParaRPr lang="en-CA"/>
          </a:p>
        </p:txBody>
      </p:sp>
      <p:sp>
        <p:nvSpPr>
          <p:cNvPr id="6" name="Footer Placeholder 4"/>
          <p:cNvSpPr>
            <a:spLocks noGrp="1"/>
          </p:cNvSpPr>
          <p:nvPr>
            <p:ph type="ftr" sz="quarter" idx="11"/>
          </p:nvPr>
        </p:nvSpPr>
        <p:spPr/>
        <p:txBody>
          <a:bodyPr/>
          <a:lstStyle>
            <a:lvl1pPr>
              <a:defRPr/>
            </a:lvl1pPr>
          </a:lstStyle>
          <a:p>
            <a:pPr>
              <a:defRPr/>
            </a:pPr>
            <a:endParaRPr lang="en-CA"/>
          </a:p>
        </p:txBody>
      </p:sp>
      <p:sp>
        <p:nvSpPr>
          <p:cNvPr id="7" name="Slide Number Placeholder 5"/>
          <p:cNvSpPr>
            <a:spLocks noGrp="1"/>
          </p:cNvSpPr>
          <p:nvPr>
            <p:ph type="sldNum" sz="quarter" idx="12"/>
          </p:nvPr>
        </p:nvSpPr>
        <p:spPr/>
        <p:txBody>
          <a:bodyPr/>
          <a:lstStyle>
            <a:lvl1pPr>
              <a:defRPr/>
            </a:lvl1pPr>
          </a:lstStyle>
          <a:p>
            <a:pPr>
              <a:defRPr/>
            </a:pPr>
            <a:fld id="{FB616980-6D4D-48C6-80A7-D58BAA614598}" type="slidenum">
              <a:rPr lang="he-IL"/>
              <a:pPr>
                <a:defRPr/>
              </a:pPr>
              <a:t>‹#›</a:t>
            </a:fld>
            <a:endParaRPr lang="en-CA"/>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BF9AA72-3946-4DDD-80D9-BEB3E6074A2C}" type="datetime1">
              <a:rPr lang="en-US"/>
              <a:pPr>
                <a:defRPr/>
              </a:pPr>
              <a:t>11/15/2010</a:t>
            </a:fld>
            <a:endParaRPr lang="en-CA"/>
          </a:p>
        </p:txBody>
      </p:sp>
      <p:sp>
        <p:nvSpPr>
          <p:cNvPr id="6" name="Footer Placeholder 4"/>
          <p:cNvSpPr>
            <a:spLocks noGrp="1"/>
          </p:cNvSpPr>
          <p:nvPr>
            <p:ph type="ftr" sz="quarter" idx="11"/>
          </p:nvPr>
        </p:nvSpPr>
        <p:spPr/>
        <p:txBody>
          <a:bodyPr/>
          <a:lstStyle>
            <a:lvl1pPr>
              <a:defRPr/>
            </a:lvl1pPr>
          </a:lstStyle>
          <a:p>
            <a:pPr>
              <a:defRPr/>
            </a:pPr>
            <a:endParaRPr lang="en-CA"/>
          </a:p>
        </p:txBody>
      </p:sp>
      <p:sp>
        <p:nvSpPr>
          <p:cNvPr id="7" name="Slide Number Placeholder 5"/>
          <p:cNvSpPr>
            <a:spLocks noGrp="1"/>
          </p:cNvSpPr>
          <p:nvPr>
            <p:ph type="sldNum" sz="quarter" idx="12"/>
          </p:nvPr>
        </p:nvSpPr>
        <p:spPr/>
        <p:txBody>
          <a:bodyPr/>
          <a:lstStyle>
            <a:lvl1pPr>
              <a:defRPr/>
            </a:lvl1pPr>
          </a:lstStyle>
          <a:p>
            <a:pPr>
              <a:defRPr/>
            </a:pPr>
            <a:fld id="{D9138089-A0EE-4AC7-AE3D-568A89D6BE61}" type="slidenum">
              <a:rPr lang="he-IL"/>
              <a:pPr>
                <a:defRPr/>
              </a:pPr>
              <a:t>‹#›</a:t>
            </a:fld>
            <a:endParaRPr lang="en-CA"/>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123A6DA-2186-4ED3-8941-34FBB56295D0}" type="datetime1">
              <a:rPr lang="en-US"/>
              <a:pPr>
                <a:defRPr/>
              </a:pPr>
              <a:t>11/15/2010</a:t>
            </a:fld>
            <a:endParaRPr lang="en-CA"/>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8204799C-C4CE-43D1-83E7-EBE0156CD139}" type="slidenum">
              <a:rPr lang="he-IL"/>
              <a:pPr>
                <a:defRPr/>
              </a:pPr>
              <a:t>‹#›</a:t>
            </a:fld>
            <a:endParaRPr lang="en-CA"/>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BAC80BB-2DA5-4871-A70A-BC8214569D43}" type="datetime1">
              <a:rPr lang="en-US"/>
              <a:pPr>
                <a:defRPr/>
              </a:pPr>
              <a:t>11/15/2010</a:t>
            </a:fld>
            <a:endParaRPr lang="en-CA"/>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E1F3DF93-0A40-42D6-9420-2D925340C926}" type="slidenum">
              <a:rPr lang="he-IL"/>
              <a:pPr>
                <a:defRPr/>
              </a:pPr>
              <a:t>‹#›</a:t>
            </a:fld>
            <a:endParaRPr lang="en-CA"/>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0ABEA14-6607-4C26-A72B-4CD881EB214A}" type="datetime1">
              <a:rPr lang="en-US"/>
              <a:pPr>
                <a:defRPr/>
              </a:pPr>
              <a:t>11/15/2010</a:t>
            </a:fld>
            <a:endParaRPr lang="en-CA"/>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3860873F-BF88-4D58-B43F-394C998F47DE}" type="slidenum">
              <a:rPr lang="he-IL"/>
              <a:pPr>
                <a:defRPr/>
              </a:pPr>
              <a:t>‹#›</a:t>
            </a:fld>
            <a:endParaRPr lang="en-CA"/>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95288" y="1412875"/>
            <a:ext cx="40513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98988" y="1412875"/>
            <a:ext cx="40528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0AEEF2A-CF6E-433A-8D53-E64990D5CBD8}" type="datetime1">
              <a:rPr lang="en-US"/>
              <a:pPr>
                <a:defRPr/>
              </a:pPr>
              <a:t>11/15/2010</a:t>
            </a:fld>
            <a:endParaRPr lang="en-CA"/>
          </a:p>
        </p:txBody>
      </p:sp>
      <p:sp>
        <p:nvSpPr>
          <p:cNvPr id="6" name="Footer Placeholder 4"/>
          <p:cNvSpPr>
            <a:spLocks noGrp="1"/>
          </p:cNvSpPr>
          <p:nvPr>
            <p:ph type="ftr" sz="quarter" idx="11"/>
          </p:nvPr>
        </p:nvSpPr>
        <p:spPr/>
        <p:txBody>
          <a:bodyPr/>
          <a:lstStyle>
            <a:lvl1pPr>
              <a:defRPr/>
            </a:lvl1pPr>
          </a:lstStyle>
          <a:p>
            <a:pPr>
              <a:defRPr/>
            </a:pPr>
            <a:endParaRPr lang="en-CA"/>
          </a:p>
        </p:txBody>
      </p:sp>
      <p:sp>
        <p:nvSpPr>
          <p:cNvPr id="7" name="Slide Number Placeholder 5"/>
          <p:cNvSpPr>
            <a:spLocks noGrp="1"/>
          </p:cNvSpPr>
          <p:nvPr>
            <p:ph type="sldNum" sz="quarter" idx="12"/>
          </p:nvPr>
        </p:nvSpPr>
        <p:spPr/>
        <p:txBody>
          <a:bodyPr/>
          <a:lstStyle>
            <a:lvl1pPr>
              <a:defRPr/>
            </a:lvl1pPr>
          </a:lstStyle>
          <a:p>
            <a:pPr>
              <a:defRPr/>
            </a:pPr>
            <a:fld id="{747BCB22-ACC4-4AF0-BFA1-FF6E950ADE6B}" type="slidenum">
              <a:rPr lang="he-IL"/>
              <a:pPr>
                <a:defRPr/>
              </a:pPr>
              <a:t>‹#›</a:t>
            </a:fld>
            <a:endParaRPr lang="en-CA"/>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012177B-F77C-4412-807F-257B61EE18AA}" type="datetime1">
              <a:rPr lang="en-US"/>
              <a:pPr>
                <a:defRPr/>
              </a:pPr>
              <a:t>11/15/2010</a:t>
            </a:fld>
            <a:endParaRPr lang="en-CA"/>
          </a:p>
        </p:txBody>
      </p:sp>
      <p:sp>
        <p:nvSpPr>
          <p:cNvPr id="8" name="Footer Placeholder 4"/>
          <p:cNvSpPr>
            <a:spLocks noGrp="1"/>
          </p:cNvSpPr>
          <p:nvPr>
            <p:ph type="ftr" sz="quarter" idx="11"/>
          </p:nvPr>
        </p:nvSpPr>
        <p:spPr/>
        <p:txBody>
          <a:bodyPr/>
          <a:lstStyle>
            <a:lvl1pPr>
              <a:defRPr/>
            </a:lvl1pPr>
          </a:lstStyle>
          <a:p>
            <a:pPr>
              <a:defRPr/>
            </a:pPr>
            <a:endParaRPr lang="en-CA"/>
          </a:p>
        </p:txBody>
      </p:sp>
      <p:sp>
        <p:nvSpPr>
          <p:cNvPr id="9" name="Slide Number Placeholder 5"/>
          <p:cNvSpPr>
            <a:spLocks noGrp="1"/>
          </p:cNvSpPr>
          <p:nvPr>
            <p:ph type="sldNum" sz="quarter" idx="12"/>
          </p:nvPr>
        </p:nvSpPr>
        <p:spPr/>
        <p:txBody>
          <a:bodyPr/>
          <a:lstStyle>
            <a:lvl1pPr>
              <a:defRPr/>
            </a:lvl1pPr>
          </a:lstStyle>
          <a:p>
            <a:pPr>
              <a:defRPr/>
            </a:pPr>
            <a:fld id="{1841AD5C-5191-42BB-A808-775AEEF92C9B}" type="slidenum">
              <a:rPr lang="he-IL"/>
              <a:pPr>
                <a:defRPr/>
              </a:pPr>
              <a:t>‹#›</a:t>
            </a:fld>
            <a:endParaRPr lang="en-CA"/>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74C64DEC-E38B-437E-9162-DBC011CBD0FC}" type="datetime1">
              <a:rPr lang="en-US"/>
              <a:pPr>
                <a:defRPr/>
              </a:pPr>
              <a:t>11/15/2010</a:t>
            </a:fld>
            <a:endParaRPr lang="en-CA"/>
          </a:p>
        </p:txBody>
      </p:sp>
      <p:sp>
        <p:nvSpPr>
          <p:cNvPr id="4" name="Footer Placeholder 4"/>
          <p:cNvSpPr>
            <a:spLocks noGrp="1"/>
          </p:cNvSpPr>
          <p:nvPr>
            <p:ph type="ftr" sz="quarter" idx="11"/>
          </p:nvPr>
        </p:nvSpPr>
        <p:spPr/>
        <p:txBody>
          <a:bodyPr/>
          <a:lstStyle>
            <a:lvl1pPr>
              <a:defRPr/>
            </a:lvl1pPr>
          </a:lstStyle>
          <a:p>
            <a:pPr>
              <a:defRPr/>
            </a:pPr>
            <a:endParaRPr lang="en-CA"/>
          </a:p>
        </p:txBody>
      </p:sp>
      <p:sp>
        <p:nvSpPr>
          <p:cNvPr id="5" name="Slide Number Placeholder 5"/>
          <p:cNvSpPr>
            <a:spLocks noGrp="1"/>
          </p:cNvSpPr>
          <p:nvPr>
            <p:ph type="sldNum" sz="quarter" idx="12"/>
          </p:nvPr>
        </p:nvSpPr>
        <p:spPr/>
        <p:txBody>
          <a:bodyPr/>
          <a:lstStyle>
            <a:lvl1pPr>
              <a:defRPr/>
            </a:lvl1pPr>
          </a:lstStyle>
          <a:p>
            <a:pPr>
              <a:defRPr/>
            </a:pPr>
            <a:fld id="{C11041A6-9848-42D0-9D36-16B299DD73A8}" type="slidenum">
              <a:rPr lang="he-IL"/>
              <a:pPr>
                <a:defRPr/>
              </a:pPr>
              <a:t>‹#›</a:t>
            </a:fld>
            <a:endParaRPr lang="en-CA"/>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B1C0A3B-E2F9-4CA8-855A-6F5866905CAA}" type="datetime1">
              <a:rPr lang="en-US"/>
              <a:pPr>
                <a:defRPr/>
              </a:pPr>
              <a:t>11/15/2010</a:t>
            </a:fld>
            <a:endParaRPr lang="en-CA"/>
          </a:p>
        </p:txBody>
      </p:sp>
      <p:sp>
        <p:nvSpPr>
          <p:cNvPr id="3" name="Footer Placeholder 4"/>
          <p:cNvSpPr>
            <a:spLocks noGrp="1"/>
          </p:cNvSpPr>
          <p:nvPr>
            <p:ph type="ftr" sz="quarter" idx="11"/>
          </p:nvPr>
        </p:nvSpPr>
        <p:spPr/>
        <p:txBody>
          <a:bodyPr/>
          <a:lstStyle>
            <a:lvl1pPr>
              <a:defRPr/>
            </a:lvl1pPr>
          </a:lstStyle>
          <a:p>
            <a:pPr>
              <a:defRPr/>
            </a:pPr>
            <a:endParaRPr lang="en-CA"/>
          </a:p>
        </p:txBody>
      </p:sp>
      <p:sp>
        <p:nvSpPr>
          <p:cNvPr id="4" name="Slide Number Placeholder 5"/>
          <p:cNvSpPr>
            <a:spLocks noGrp="1"/>
          </p:cNvSpPr>
          <p:nvPr>
            <p:ph type="sldNum" sz="quarter" idx="12"/>
          </p:nvPr>
        </p:nvSpPr>
        <p:spPr/>
        <p:txBody>
          <a:bodyPr/>
          <a:lstStyle>
            <a:lvl1pPr>
              <a:defRPr/>
            </a:lvl1pPr>
          </a:lstStyle>
          <a:p>
            <a:pPr>
              <a:defRPr/>
            </a:pPr>
            <a:fld id="{0D3D5796-517C-4418-9565-63EB5FF9069C}" type="slidenum">
              <a:rPr lang="he-IL"/>
              <a:pPr>
                <a:defRPr/>
              </a:pPr>
              <a:t>‹#›</a:t>
            </a:fld>
            <a:endParaRPr lang="en-CA"/>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E3B4144-DEE1-4ABA-B172-EE76FAA16989}" type="datetime1">
              <a:rPr lang="en-US"/>
              <a:pPr>
                <a:defRPr/>
              </a:pPr>
              <a:t>11/15/2010</a:t>
            </a:fld>
            <a:endParaRPr lang="en-CA"/>
          </a:p>
        </p:txBody>
      </p:sp>
      <p:sp>
        <p:nvSpPr>
          <p:cNvPr id="6" name="Footer Placeholder 4"/>
          <p:cNvSpPr>
            <a:spLocks noGrp="1"/>
          </p:cNvSpPr>
          <p:nvPr>
            <p:ph type="ftr" sz="quarter" idx="11"/>
          </p:nvPr>
        </p:nvSpPr>
        <p:spPr/>
        <p:txBody>
          <a:bodyPr/>
          <a:lstStyle>
            <a:lvl1pPr>
              <a:defRPr/>
            </a:lvl1pPr>
          </a:lstStyle>
          <a:p>
            <a:pPr>
              <a:defRPr/>
            </a:pPr>
            <a:endParaRPr lang="en-CA"/>
          </a:p>
        </p:txBody>
      </p:sp>
      <p:sp>
        <p:nvSpPr>
          <p:cNvPr id="7" name="Slide Number Placeholder 5"/>
          <p:cNvSpPr>
            <a:spLocks noGrp="1"/>
          </p:cNvSpPr>
          <p:nvPr>
            <p:ph type="sldNum" sz="quarter" idx="12"/>
          </p:nvPr>
        </p:nvSpPr>
        <p:spPr/>
        <p:txBody>
          <a:bodyPr/>
          <a:lstStyle>
            <a:lvl1pPr>
              <a:defRPr/>
            </a:lvl1pPr>
          </a:lstStyle>
          <a:p>
            <a:pPr>
              <a:defRPr/>
            </a:pPr>
            <a:fld id="{DD40462B-DD5C-44BA-A68D-BD9D01082F27}" type="slidenum">
              <a:rPr lang="he-IL"/>
              <a:pPr>
                <a:defRPr/>
              </a:pPr>
              <a:t>‹#›</a:t>
            </a:fld>
            <a:endParaRPr lang="en-CA"/>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EA54566-F858-4FD2-AA4A-8ADA4AE07062}" type="datetime1">
              <a:rPr lang="en-US"/>
              <a:pPr>
                <a:defRPr/>
              </a:pPr>
              <a:t>11/15/2010</a:t>
            </a:fld>
            <a:endParaRPr lang="en-CA"/>
          </a:p>
        </p:txBody>
      </p:sp>
      <p:sp>
        <p:nvSpPr>
          <p:cNvPr id="6" name="Footer Placeholder 4"/>
          <p:cNvSpPr>
            <a:spLocks noGrp="1"/>
          </p:cNvSpPr>
          <p:nvPr>
            <p:ph type="ftr" sz="quarter" idx="11"/>
          </p:nvPr>
        </p:nvSpPr>
        <p:spPr/>
        <p:txBody>
          <a:bodyPr/>
          <a:lstStyle>
            <a:lvl1pPr>
              <a:defRPr/>
            </a:lvl1pPr>
          </a:lstStyle>
          <a:p>
            <a:pPr>
              <a:defRPr/>
            </a:pPr>
            <a:endParaRPr lang="en-CA"/>
          </a:p>
        </p:txBody>
      </p:sp>
      <p:sp>
        <p:nvSpPr>
          <p:cNvPr id="7" name="Slide Number Placeholder 5"/>
          <p:cNvSpPr>
            <a:spLocks noGrp="1"/>
          </p:cNvSpPr>
          <p:nvPr>
            <p:ph type="sldNum" sz="quarter" idx="12"/>
          </p:nvPr>
        </p:nvSpPr>
        <p:spPr/>
        <p:txBody>
          <a:bodyPr/>
          <a:lstStyle>
            <a:lvl1pPr>
              <a:defRPr/>
            </a:lvl1pPr>
          </a:lstStyle>
          <a:p>
            <a:pPr>
              <a:defRPr/>
            </a:pPr>
            <a:fld id="{C77BE8C4-C956-4232-8EB8-B98A7BECC789}" type="slidenum">
              <a:rPr lang="he-IL"/>
              <a:pPr>
                <a:defRPr/>
              </a:pPr>
              <a:t>‹#›</a:t>
            </a:fld>
            <a:endParaRPr lang="en-CA"/>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13" descr="MASTER_INnew2"/>
          <p:cNvPicPr>
            <a:picLocks noChangeAspect="1" noChangeArrowheads="1"/>
          </p:cNvPicPr>
          <p:nvPr/>
        </p:nvPicPr>
        <p:blipFill>
          <a:blip r:embed="rId13" cstate="print"/>
          <a:srcRect/>
          <a:stretch>
            <a:fillRect/>
          </a:stretch>
        </p:blipFill>
        <p:spPr bwMode="auto">
          <a:xfrm>
            <a:off x="0" y="-66675"/>
            <a:ext cx="9144000" cy="1341438"/>
          </a:xfrm>
          <a:prstGeom prst="rect">
            <a:avLst/>
          </a:prstGeom>
          <a:noFill/>
          <a:ln w="9525">
            <a:noFill/>
            <a:miter lim="800000"/>
            <a:headEnd/>
            <a:tailEnd/>
          </a:ln>
        </p:spPr>
      </p:pic>
      <p:sp>
        <p:nvSpPr>
          <p:cNvPr id="2051" name="Title Placeholder 1"/>
          <p:cNvSpPr>
            <a:spLocks noGrp="1"/>
          </p:cNvSpPr>
          <p:nvPr>
            <p:ph type="title"/>
          </p:nvPr>
        </p:nvSpPr>
        <p:spPr bwMode="auto">
          <a:xfrm>
            <a:off x="395288" y="274638"/>
            <a:ext cx="5970587" cy="633412"/>
          </a:xfrm>
          <a:prstGeom prst="rect">
            <a:avLst/>
          </a:prstGeom>
          <a:noFill/>
          <a:ln w="9525">
            <a:noFill/>
            <a:miter lim="800000"/>
            <a:headEnd/>
            <a:tailEnd/>
          </a:ln>
        </p:spPr>
        <p:txBody>
          <a:bodyPr vert="horz" wrap="square" lIns="46800" tIns="45720" rIns="46800" bIns="45720" numCol="1" anchor="t" anchorCtr="0" compatLnSpc="1">
            <a:prstTxWarp prst="textNoShape">
              <a:avLst/>
            </a:prstTxWarp>
          </a:bodyPr>
          <a:lstStyle/>
          <a:p>
            <a:pPr lvl="0"/>
            <a:r>
              <a:rPr lang="en-US" smtClean="0"/>
              <a:t>Title</a:t>
            </a:r>
          </a:p>
        </p:txBody>
      </p:sp>
      <p:sp>
        <p:nvSpPr>
          <p:cNvPr id="2052" name="Text Placeholder 2"/>
          <p:cNvSpPr>
            <a:spLocks noGrp="1"/>
          </p:cNvSpPr>
          <p:nvPr>
            <p:ph type="body" idx="1"/>
          </p:nvPr>
        </p:nvSpPr>
        <p:spPr bwMode="auto">
          <a:xfrm>
            <a:off x="395288" y="1412875"/>
            <a:ext cx="8256587"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rtl="0" fontAlgn="auto">
              <a:spcBef>
                <a:spcPts val="0"/>
              </a:spcBef>
              <a:spcAft>
                <a:spcPts val="0"/>
              </a:spcAft>
              <a:defRPr sz="1200">
                <a:solidFill>
                  <a:schemeClr val="tx1">
                    <a:tint val="75000"/>
                  </a:schemeClr>
                </a:solidFill>
                <a:latin typeface="+mn-lt"/>
                <a:cs typeface="+mn-cs"/>
              </a:defRPr>
            </a:lvl1pPr>
          </a:lstStyle>
          <a:p>
            <a:pPr>
              <a:defRPr/>
            </a:pPr>
            <a:fld id="{2D23AD8A-9607-4F8F-B0C1-817D5F5947A5}" type="datetime1">
              <a:rPr lang="en-US"/>
              <a:pPr>
                <a:defRPr/>
              </a:pPr>
              <a:t>11/15/2010</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rtl="0" fontAlgn="auto">
              <a:spcBef>
                <a:spcPts val="0"/>
              </a:spcBef>
              <a:spcAft>
                <a:spcPts val="0"/>
              </a:spcAft>
              <a:defRPr sz="1200">
                <a:solidFill>
                  <a:schemeClr val="tx1">
                    <a:tint val="75000"/>
                  </a:schemeClr>
                </a:solidFill>
                <a:latin typeface="+mn-lt"/>
                <a:cs typeface="+mn-cs"/>
              </a:defRPr>
            </a:lvl1pPr>
          </a:lstStyle>
          <a:p>
            <a:pPr>
              <a:defRPr/>
            </a:pPr>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rtl="0">
              <a:defRPr sz="1200">
                <a:solidFill>
                  <a:srgbClr val="898989"/>
                </a:solidFill>
                <a:latin typeface="Calibri" pitchFamily="34" charset="0"/>
                <a:cs typeface="Arial" pitchFamily="34" charset="0"/>
              </a:defRPr>
            </a:lvl1pPr>
          </a:lstStyle>
          <a:p>
            <a:pPr>
              <a:defRPr/>
            </a:pPr>
            <a:fld id="{FD55715A-299A-4208-909E-FE9ECB318D3A}" type="slidenum">
              <a:rPr lang="he-IL"/>
              <a:pPr>
                <a:defRPr/>
              </a:pPr>
              <a:t>‹#›</a:t>
            </a:fld>
            <a:endParaRPr lang="en-CA"/>
          </a:p>
        </p:txBody>
      </p:sp>
    </p:spTree>
  </p:cSld>
  <p:clrMap bg1="lt1" tx1="dk1" bg2="lt2" tx2="dk2" accent1="accent1" accent2="accent2" accent3="accent3" accent4="accent4" accent5="accent5" accent6="accent6" hlink="hlink" folHlink="folHlink"/>
  <p:sldLayoutIdLst>
    <p:sldLayoutId id="2147484737" r:id="rId1"/>
    <p:sldLayoutId id="2147484738" r:id="rId2"/>
    <p:sldLayoutId id="2147484739" r:id="rId3"/>
    <p:sldLayoutId id="2147484740" r:id="rId4"/>
    <p:sldLayoutId id="2147484741" r:id="rId5"/>
    <p:sldLayoutId id="2147484742" r:id="rId6"/>
    <p:sldLayoutId id="2147484743" r:id="rId7"/>
    <p:sldLayoutId id="2147484744" r:id="rId8"/>
    <p:sldLayoutId id="2147484745" r:id="rId9"/>
    <p:sldLayoutId id="2147484746" r:id="rId10"/>
    <p:sldLayoutId id="2147484747" r:id="rId11"/>
  </p:sldLayoutIdLst>
  <p:transition/>
  <p:timing>
    <p:tnLst>
      <p:par>
        <p:cTn id="1" dur="indefinite" restart="never" nodeType="tmRoot"/>
      </p:par>
    </p:tnLst>
  </p:timing>
  <p:hf sldNum="0" hdr="0" ftr="0" dt="0"/>
  <p:txStyles>
    <p:titleStyle>
      <a:lvl1pPr algn="l" rtl="0" eaLnBrk="0" fontAlgn="base" hangingPunct="0">
        <a:spcBef>
          <a:spcPct val="0"/>
        </a:spcBef>
        <a:spcAft>
          <a:spcPct val="0"/>
        </a:spcAft>
        <a:defRPr sz="3000" b="1">
          <a:solidFill>
            <a:srgbClr val="00458D"/>
          </a:solidFill>
          <a:latin typeface="+mj-lt"/>
          <a:ea typeface="+mj-ea"/>
          <a:cs typeface="+mj-cs"/>
        </a:defRPr>
      </a:lvl1pPr>
      <a:lvl2pPr algn="l" rtl="0" eaLnBrk="0" fontAlgn="base" hangingPunct="0">
        <a:spcBef>
          <a:spcPct val="0"/>
        </a:spcBef>
        <a:spcAft>
          <a:spcPct val="0"/>
        </a:spcAft>
        <a:defRPr sz="3000" b="1">
          <a:solidFill>
            <a:srgbClr val="00458D"/>
          </a:solidFill>
          <a:latin typeface="Arial" pitchFamily="34" charset="0"/>
          <a:cs typeface="Arial" pitchFamily="34" charset="0"/>
        </a:defRPr>
      </a:lvl2pPr>
      <a:lvl3pPr algn="l" rtl="0" eaLnBrk="0" fontAlgn="base" hangingPunct="0">
        <a:spcBef>
          <a:spcPct val="0"/>
        </a:spcBef>
        <a:spcAft>
          <a:spcPct val="0"/>
        </a:spcAft>
        <a:defRPr sz="3000" b="1">
          <a:solidFill>
            <a:srgbClr val="00458D"/>
          </a:solidFill>
          <a:latin typeface="Arial" pitchFamily="34" charset="0"/>
          <a:cs typeface="Arial" pitchFamily="34" charset="0"/>
        </a:defRPr>
      </a:lvl3pPr>
      <a:lvl4pPr algn="l" rtl="0" eaLnBrk="0" fontAlgn="base" hangingPunct="0">
        <a:spcBef>
          <a:spcPct val="0"/>
        </a:spcBef>
        <a:spcAft>
          <a:spcPct val="0"/>
        </a:spcAft>
        <a:defRPr sz="3000" b="1">
          <a:solidFill>
            <a:srgbClr val="00458D"/>
          </a:solidFill>
          <a:latin typeface="Arial" pitchFamily="34" charset="0"/>
          <a:cs typeface="Arial" pitchFamily="34" charset="0"/>
        </a:defRPr>
      </a:lvl4pPr>
      <a:lvl5pPr algn="l" rtl="0" eaLnBrk="0" fontAlgn="base" hangingPunct="0">
        <a:spcBef>
          <a:spcPct val="0"/>
        </a:spcBef>
        <a:spcAft>
          <a:spcPct val="0"/>
        </a:spcAft>
        <a:defRPr sz="3000" b="1">
          <a:solidFill>
            <a:srgbClr val="00458D"/>
          </a:solidFill>
          <a:latin typeface="Arial" pitchFamily="34" charset="0"/>
          <a:cs typeface="Arial" pitchFamily="34" charset="0"/>
        </a:defRPr>
      </a:lvl5pPr>
      <a:lvl6pPr marL="457200" algn="l" rtl="0" fontAlgn="base">
        <a:spcBef>
          <a:spcPct val="0"/>
        </a:spcBef>
        <a:spcAft>
          <a:spcPct val="0"/>
        </a:spcAft>
        <a:defRPr sz="3000" b="1">
          <a:solidFill>
            <a:srgbClr val="00458D"/>
          </a:solidFill>
          <a:latin typeface="Arial" pitchFamily="34" charset="0"/>
          <a:cs typeface="Arial" pitchFamily="34" charset="0"/>
        </a:defRPr>
      </a:lvl6pPr>
      <a:lvl7pPr marL="914400" algn="l" rtl="0" fontAlgn="base">
        <a:spcBef>
          <a:spcPct val="0"/>
        </a:spcBef>
        <a:spcAft>
          <a:spcPct val="0"/>
        </a:spcAft>
        <a:defRPr sz="3000" b="1">
          <a:solidFill>
            <a:srgbClr val="00458D"/>
          </a:solidFill>
          <a:latin typeface="Arial" pitchFamily="34" charset="0"/>
          <a:cs typeface="Arial" pitchFamily="34" charset="0"/>
        </a:defRPr>
      </a:lvl7pPr>
      <a:lvl8pPr marL="1371600" algn="l" rtl="0" fontAlgn="base">
        <a:spcBef>
          <a:spcPct val="0"/>
        </a:spcBef>
        <a:spcAft>
          <a:spcPct val="0"/>
        </a:spcAft>
        <a:defRPr sz="3000" b="1">
          <a:solidFill>
            <a:srgbClr val="00458D"/>
          </a:solidFill>
          <a:latin typeface="Arial" pitchFamily="34" charset="0"/>
          <a:cs typeface="Arial" pitchFamily="34" charset="0"/>
        </a:defRPr>
      </a:lvl8pPr>
      <a:lvl9pPr marL="1828800" algn="l" rtl="0" fontAlgn="base">
        <a:spcBef>
          <a:spcPct val="0"/>
        </a:spcBef>
        <a:spcAft>
          <a:spcPct val="0"/>
        </a:spcAft>
        <a:defRPr sz="3000" b="1">
          <a:solidFill>
            <a:srgbClr val="00458D"/>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lr>
          <a:srgbClr val="666666"/>
        </a:buClr>
        <a:buSzPct val="130000"/>
        <a:buFont typeface="Wingdings" pitchFamily="2" charset="2"/>
        <a:buChar char="§"/>
        <a:defRPr sz="2400" b="1">
          <a:solidFill>
            <a:srgbClr val="00458D"/>
          </a:solidFill>
          <a:latin typeface="+mn-lt"/>
          <a:ea typeface="+mn-ea"/>
          <a:cs typeface="+mn-cs"/>
        </a:defRPr>
      </a:lvl1pPr>
      <a:lvl2pPr marL="742950" indent="-285750" algn="l" rtl="0" eaLnBrk="0" fontAlgn="base" hangingPunct="0">
        <a:spcBef>
          <a:spcPct val="20000"/>
        </a:spcBef>
        <a:spcAft>
          <a:spcPct val="0"/>
        </a:spcAft>
        <a:buFont typeface="Wingdings" pitchFamily="2" charset="2"/>
        <a:buChar char="§"/>
        <a:defRPr sz="2200">
          <a:solidFill>
            <a:srgbClr val="00458D"/>
          </a:solidFill>
          <a:latin typeface="+mn-lt"/>
          <a:cs typeface="+mn-cs"/>
        </a:defRPr>
      </a:lvl2pPr>
      <a:lvl3pPr marL="1143000" indent="-228600" algn="l" rtl="0" eaLnBrk="0" fontAlgn="base" hangingPunct="0">
        <a:spcBef>
          <a:spcPct val="20000"/>
        </a:spcBef>
        <a:spcAft>
          <a:spcPct val="0"/>
        </a:spcAft>
        <a:buClr>
          <a:srgbClr val="666666"/>
        </a:buClr>
        <a:buFont typeface="Wingdings" pitchFamily="2" charset="2"/>
        <a:buChar char="§"/>
        <a:defRPr sz="2200">
          <a:solidFill>
            <a:srgbClr val="00458D"/>
          </a:solidFill>
          <a:latin typeface="+mn-lt"/>
          <a:cs typeface="+mn-cs"/>
        </a:defRPr>
      </a:lvl3pPr>
      <a:lvl4pPr marL="1600200" indent="-228600" algn="l" rtl="0" eaLnBrk="0" fontAlgn="base" hangingPunct="0">
        <a:spcBef>
          <a:spcPct val="20000"/>
        </a:spcBef>
        <a:spcAft>
          <a:spcPct val="0"/>
        </a:spcAft>
        <a:buFont typeface="Wingdings" pitchFamily="2" charset="2"/>
        <a:buChar char="§"/>
        <a:defRPr sz="2000">
          <a:solidFill>
            <a:srgbClr val="00458D"/>
          </a:solidFill>
          <a:latin typeface="+mn-lt"/>
          <a:cs typeface="+mn-cs"/>
        </a:defRPr>
      </a:lvl4pPr>
      <a:lvl5pPr marL="2057400" indent="-228600" algn="l" rtl="0" eaLnBrk="0" fontAlgn="base" hangingPunct="0">
        <a:spcBef>
          <a:spcPct val="20000"/>
        </a:spcBef>
        <a:spcAft>
          <a:spcPct val="0"/>
        </a:spcAft>
        <a:buClr>
          <a:srgbClr val="666666"/>
        </a:buClr>
        <a:buFont typeface="Wingdings" pitchFamily="2" charset="2"/>
        <a:buChar char="§"/>
        <a:defRPr sz="2000">
          <a:solidFill>
            <a:srgbClr val="00458D"/>
          </a:solidFill>
          <a:latin typeface="+mn-lt"/>
          <a:cs typeface="+mn-cs"/>
        </a:defRPr>
      </a:lvl5pPr>
      <a:lvl6pPr marL="2514600" indent="-228600" algn="l" rtl="0" fontAlgn="base">
        <a:spcBef>
          <a:spcPct val="20000"/>
        </a:spcBef>
        <a:spcAft>
          <a:spcPct val="0"/>
        </a:spcAft>
        <a:buClr>
          <a:srgbClr val="666666"/>
        </a:buClr>
        <a:buFont typeface="Wingdings" pitchFamily="2" charset="2"/>
        <a:buChar char="§"/>
        <a:defRPr sz="2000">
          <a:solidFill>
            <a:srgbClr val="00458D"/>
          </a:solidFill>
          <a:latin typeface="+mn-lt"/>
          <a:cs typeface="+mn-cs"/>
        </a:defRPr>
      </a:lvl6pPr>
      <a:lvl7pPr marL="2971800" indent="-228600" algn="l" rtl="0" fontAlgn="base">
        <a:spcBef>
          <a:spcPct val="20000"/>
        </a:spcBef>
        <a:spcAft>
          <a:spcPct val="0"/>
        </a:spcAft>
        <a:buClr>
          <a:srgbClr val="666666"/>
        </a:buClr>
        <a:buFont typeface="Wingdings" pitchFamily="2" charset="2"/>
        <a:buChar char="§"/>
        <a:defRPr sz="2000">
          <a:solidFill>
            <a:srgbClr val="00458D"/>
          </a:solidFill>
          <a:latin typeface="+mn-lt"/>
          <a:cs typeface="+mn-cs"/>
        </a:defRPr>
      </a:lvl7pPr>
      <a:lvl8pPr marL="3429000" indent="-228600" algn="l" rtl="0" fontAlgn="base">
        <a:spcBef>
          <a:spcPct val="20000"/>
        </a:spcBef>
        <a:spcAft>
          <a:spcPct val="0"/>
        </a:spcAft>
        <a:buClr>
          <a:srgbClr val="666666"/>
        </a:buClr>
        <a:buFont typeface="Wingdings" pitchFamily="2" charset="2"/>
        <a:buChar char="§"/>
        <a:defRPr sz="2000">
          <a:solidFill>
            <a:srgbClr val="00458D"/>
          </a:solidFill>
          <a:latin typeface="+mn-lt"/>
          <a:cs typeface="+mn-cs"/>
        </a:defRPr>
      </a:lvl8pPr>
      <a:lvl9pPr marL="3886200" indent="-228600" algn="l" rtl="0" fontAlgn="base">
        <a:spcBef>
          <a:spcPct val="20000"/>
        </a:spcBef>
        <a:spcAft>
          <a:spcPct val="0"/>
        </a:spcAft>
        <a:buClr>
          <a:srgbClr val="666666"/>
        </a:buClr>
        <a:buFont typeface="Wingdings" pitchFamily="2" charset="2"/>
        <a:buChar char="§"/>
        <a:defRPr sz="2000">
          <a:solidFill>
            <a:srgbClr val="00458D"/>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098" name="Picture 13" descr="MASTER_INnew2"/>
          <p:cNvPicPr>
            <a:picLocks noChangeAspect="1" noChangeArrowheads="1"/>
          </p:cNvPicPr>
          <p:nvPr/>
        </p:nvPicPr>
        <p:blipFill>
          <a:blip r:embed="rId15" cstate="print"/>
          <a:srcRect/>
          <a:stretch>
            <a:fillRect/>
          </a:stretch>
        </p:blipFill>
        <p:spPr bwMode="auto">
          <a:xfrm>
            <a:off x="0" y="-66675"/>
            <a:ext cx="9144000" cy="1341438"/>
          </a:xfrm>
          <a:prstGeom prst="rect">
            <a:avLst/>
          </a:prstGeom>
          <a:noFill/>
          <a:ln w="9525">
            <a:noFill/>
            <a:miter lim="800000"/>
            <a:headEnd/>
            <a:tailEnd/>
          </a:ln>
        </p:spPr>
      </p:pic>
      <p:sp>
        <p:nvSpPr>
          <p:cNvPr id="4099" name="Title Placeholder 1"/>
          <p:cNvSpPr>
            <a:spLocks noGrp="1"/>
          </p:cNvSpPr>
          <p:nvPr>
            <p:ph type="title"/>
          </p:nvPr>
        </p:nvSpPr>
        <p:spPr bwMode="auto">
          <a:xfrm>
            <a:off x="457200" y="274638"/>
            <a:ext cx="6329363"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00"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BCA1FE64-5B65-4858-A009-6B28F8A0AE10}" type="datetime1">
              <a:rPr lang="en-US"/>
              <a:pPr>
                <a:defRPr/>
              </a:pPr>
              <a:t>11/15/2010</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B0CEB876-0926-46D5-A2C3-B19280620F59}" type="slidenum">
              <a:rPr lang="he-IL"/>
              <a:pPr>
                <a:defRPr/>
              </a:pPr>
              <a:t>‹#›</a:t>
            </a:fld>
            <a:endParaRPr lang="en-CA"/>
          </a:p>
        </p:txBody>
      </p:sp>
    </p:spTree>
  </p:cSld>
  <p:clrMap bg1="lt1" tx1="dk1" bg2="lt2" tx2="dk2" accent1="accent1" accent2="accent2" accent3="accent3" accent4="accent4" accent5="accent5" accent6="accent6" hlink="hlink" folHlink="folHlink"/>
  <p:sldLayoutIdLst>
    <p:sldLayoutId id="2147484770" r:id="rId1"/>
    <p:sldLayoutId id="2147484771" r:id="rId2"/>
    <p:sldLayoutId id="2147484759" r:id="rId3"/>
    <p:sldLayoutId id="2147484760" r:id="rId4"/>
    <p:sldLayoutId id="2147484761" r:id="rId5"/>
    <p:sldLayoutId id="2147484762" r:id="rId6"/>
    <p:sldLayoutId id="2147484763" r:id="rId7"/>
    <p:sldLayoutId id="2147484764" r:id="rId8"/>
    <p:sldLayoutId id="2147484765" r:id="rId9"/>
    <p:sldLayoutId id="2147484766" r:id="rId10"/>
    <p:sldLayoutId id="2147484767" r:id="rId11"/>
    <p:sldLayoutId id="2147484768" r:id="rId12"/>
    <p:sldLayoutId id="2147484769" r:id="rId13"/>
  </p:sldLayoutIdLst>
  <p:transition/>
  <p:timing>
    <p:tnLst>
      <p:par>
        <p:cTn id="1" dur="indefinite" restart="never" nodeType="tmRoot"/>
      </p:par>
    </p:tnLst>
  </p:timing>
  <p:hf sldNum="0" hdr="0" ftr="0" dt="0"/>
  <p:txStyles>
    <p:titleStyle>
      <a:lvl1pPr algn="l" rtl="0" eaLnBrk="0" fontAlgn="base" hangingPunct="0">
        <a:spcBef>
          <a:spcPct val="0"/>
        </a:spcBef>
        <a:spcAft>
          <a:spcPct val="0"/>
        </a:spcAft>
        <a:defRPr sz="3000" b="1" kern="1200">
          <a:solidFill>
            <a:schemeClr val="tx2"/>
          </a:solidFill>
          <a:latin typeface="Arial" pitchFamily="34" charset="0"/>
          <a:ea typeface="+mj-ea"/>
          <a:cs typeface="Arial" pitchFamily="34" charset="0"/>
        </a:defRPr>
      </a:lvl1pPr>
      <a:lvl2pPr algn="l" rtl="0" eaLnBrk="0" fontAlgn="base" hangingPunct="0">
        <a:spcBef>
          <a:spcPct val="0"/>
        </a:spcBef>
        <a:spcAft>
          <a:spcPct val="0"/>
        </a:spcAft>
        <a:defRPr sz="3000" b="1">
          <a:solidFill>
            <a:schemeClr val="tx2"/>
          </a:solidFill>
          <a:latin typeface="Arial" pitchFamily="34" charset="0"/>
          <a:cs typeface="Arial" pitchFamily="34" charset="0"/>
        </a:defRPr>
      </a:lvl2pPr>
      <a:lvl3pPr algn="l" rtl="0" eaLnBrk="0" fontAlgn="base" hangingPunct="0">
        <a:spcBef>
          <a:spcPct val="0"/>
        </a:spcBef>
        <a:spcAft>
          <a:spcPct val="0"/>
        </a:spcAft>
        <a:defRPr sz="3000" b="1">
          <a:solidFill>
            <a:schemeClr val="tx2"/>
          </a:solidFill>
          <a:latin typeface="Arial" pitchFamily="34" charset="0"/>
          <a:cs typeface="Arial" pitchFamily="34" charset="0"/>
        </a:defRPr>
      </a:lvl3pPr>
      <a:lvl4pPr algn="l" rtl="0" eaLnBrk="0" fontAlgn="base" hangingPunct="0">
        <a:spcBef>
          <a:spcPct val="0"/>
        </a:spcBef>
        <a:spcAft>
          <a:spcPct val="0"/>
        </a:spcAft>
        <a:defRPr sz="3000" b="1">
          <a:solidFill>
            <a:schemeClr val="tx2"/>
          </a:solidFill>
          <a:latin typeface="Arial" pitchFamily="34" charset="0"/>
          <a:cs typeface="Arial" pitchFamily="34" charset="0"/>
        </a:defRPr>
      </a:lvl4pPr>
      <a:lvl5pPr algn="l" rtl="0" eaLnBrk="0" fontAlgn="base" hangingPunct="0">
        <a:spcBef>
          <a:spcPct val="0"/>
        </a:spcBef>
        <a:spcAft>
          <a:spcPct val="0"/>
        </a:spcAft>
        <a:defRPr sz="3000" b="1">
          <a:solidFill>
            <a:schemeClr val="tx2"/>
          </a:solidFill>
          <a:latin typeface="Arial" pitchFamily="34" charset="0"/>
          <a:cs typeface="Arial" pitchFamily="34" charset="0"/>
        </a:defRPr>
      </a:lvl5pPr>
      <a:lvl6pPr marL="457200" algn="l" rtl="0" eaLnBrk="1" fontAlgn="base" hangingPunct="1">
        <a:spcBef>
          <a:spcPct val="0"/>
        </a:spcBef>
        <a:spcAft>
          <a:spcPct val="0"/>
        </a:spcAft>
        <a:defRPr sz="3000" b="1">
          <a:solidFill>
            <a:schemeClr val="tx2"/>
          </a:solidFill>
          <a:latin typeface="Arial" pitchFamily="34" charset="0"/>
          <a:cs typeface="Arial" pitchFamily="34" charset="0"/>
        </a:defRPr>
      </a:lvl6pPr>
      <a:lvl7pPr marL="914400" algn="l" rtl="0" eaLnBrk="1" fontAlgn="base" hangingPunct="1">
        <a:spcBef>
          <a:spcPct val="0"/>
        </a:spcBef>
        <a:spcAft>
          <a:spcPct val="0"/>
        </a:spcAft>
        <a:defRPr sz="3000" b="1">
          <a:solidFill>
            <a:schemeClr val="tx2"/>
          </a:solidFill>
          <a:latin typeface="Arial" pitchFamily="34" charset="0"/>
          <a:cs typeface="Arial" pitchFamily="34" charset="0"/>
        </a:defRPr>
      </a:lvl7pPr>
      <a:lvl8pPr marL="1371600" algn="l" rtl="0" eaLnBrk="1" fontAlgn="base" hangingPunct="1">
        <a:spcBef>
          <a:spcPct val="0"/>
        </a:spcBef>
        <a:spcAft>
          <a:spcPct val="0"/>
        </a:spcAft>
        <a:defRPr sz="3000" b="1">
          <a:solidFill>
            <a:schemeClr val="tx2"/>
          </a:solidFill>
          <a:latin typeface="Arial" pitchFamily="34" charset="0"/>
          <a:cs typeface="Arial" pitchFamily="34" charset="0"/>
        </a:defRPr>
      </a:lvl8pPr>
      <a:lvl9pPr marL="1828800" algn="l" rtl="0" eaLnBrk="1" fontAlgn="base" hangingPunct="1">
        <a:spcBef>
          <a:spcPct val="0"/>
        </a:spcBef>
        <a:spcAft>
          <a:spcPct val="0"/>
        </a:spcAft>
        <a:defRPr sz="3000" b="1">
          <a:solidFill>
            <a:schemeClr val="tx2"/>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Font typeface="Wingdings" pitchFamily="2" charset="2"/>
        <a:buChar char="§"/>
        <a:defRPr sz="3200" kern="1200">
          <a:solidFill>
            <a:schemeClr val="tx2"/>
          </a:solidFill>
          <a:latin typeface="Arial" pitchFamily="34" charset="0"/>
          <a:ea typeface="+mn-ea"/>
          <a:cs typeface="Arial" pitchFamily="34" charset="0"/>
        </a:defRPr>
      </a:lvl1pPr>
      <a:lvl2pPr marL="742950" indent="-285750" algn="l" rtl="0" eaLnBrk="0" fontAlgn="base" hangingPunct="0">
        <a:spcBef>
          <a:spcPct val="20000"/>
        </a:spcBef>
        <a:spcAft>
          <a:spcPct val="0"/>
        </a:spcAft>
        <a:buClr>
          <a:srgbClr val="7F7F7F"/>
        </a:buClr>
        <a:buFont typeface="Wingdings" pitchFamily="2" charset="2"/>
        <a:buChar char="§"/>
        <a:defRPr sz="2800" kern="1200">
          <a:solidFill>
            <a:schemeClr val="tx2"/>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Wingdings" pitchFamily="2" charset="2"/>
        <a:buChar char="§"/>
        <a:defRPr sz="2400" kern="1200">
          <a:solidFill>
            <a:schemeClr val="tx2"/>
          </a:solidFill>
          <a:latin typeface="Arial" pitchFamily="34" charset="0"/>
          <a:ea typeface="+mn-ea"/>
          <a:cs typeface="Arial" pitchFamily="34" charset="0"/>
        </a:defRPr>
      </a:lvl3pPr>
      <a:lvl4pPr marL="1600200" indent="-228600" algn="l" rtl="0" eaLnBrk="0" fontAlgn="base" hangingPunct="0">
        <a:spcBef>
          <a:spcPct val="20000"/>
        </a:spcBef>
        <a:spcAft>
          <a:spcPct val="0"/>
        </a:spcAft>
        <a:buClr>
          <a:srgbClr val="7F7F7F"/>
        </a:buClr>
        <a:buFont typeface="Wingdings" pitchFamily="2" charset="2"/>
        <a:buChar char="§"/>
        <a:defRPr sz="2000" kern="1200">
          <a:solidFill>
            <a:schemeClr val="tx2"/>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Wingdings" pitchFamily="2" charset="2"/>
        <a:buChar char="§"/>
        <a:defRPr sz="20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13.jpeg"/><Relationship Id="rId11" Type="http://schemas.openxmlformats.org/officeDocument/2006/relationships/image" Target="../media/image18.jpeg"/><Relationship Id="rId5" Type="http://schemas.openxmlformats.org/officeDocument/2006/relationships/image" Target="../media/image12.jpe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txBox="1">
            <a:spLocks noChangeArrowheads="1"/>
          </p:cNvSpPr>
          <p:nvPr/>
        </p:nvSpPr>
        <p:spPr bwMode="auto">
          <a:xfrm>
            <a:off x="395785" y="4181914"/>
            <a:ext cx="8229600" cy="8404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cene3d>
              <a:camera prst="orthographicFront"/>
              <a:lightRig rig="threePt" dir="t"/>
            </a:scene3d>
            <a:sp3d extrusionH="57150">
              <a:extrusionClr>
                <a:schemeClr val="bg1"/>
              </a:extrusionClr>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3200" b="1" dirty="0" smtClean="0">
                <a:solidFill>
                  <a:srgbClr val="00458D"/>
                </a:solidFill>
                <a:effectLst>
                  <a:outerShdw blurRad="50800" dist="38100" dir="18900000" algn="bl" rotWithShape="0">
                    <a:prstClr val="black">
                      <a:alpha val="40000"/>
                    </a:prstClr>
                  </a:outerShdw>
                </a:effectLst>
                <a:latin typeface="Arial" pitchFamily="34" charset="0"/>
                <a:ea typeface="+mj-ea"/>
                <a:cs typeface="Arial" pitchFamily="34" charset="0"/>
              </a:rPr>
              <a:t>The Delphi Developers Group Meeting</a:t>
            </a:r>
            <a:endParaRPr kumimoji="0" lang="he-IL" sz="3200" b="1" i="0" u="none" strike="noStrike" kern="1200" cap="none" spc="0" normalizeH="0" baseline="0" noProof="0" dirty="0" smtClean="0">
              <a:ln>
                <a:noFill/>
              </a:ln>
              <a:solidFill>
                <a:schemeClr val="bg2">
                  <a:lumMod val="50000"/>
                </a:schemeClr>
              </a:solidFill>
              <a:effectLst/>
              <a:uLnTx/>
              <a:uFillTx/>
              <a:latin typeface="Arial" pitchFamily="34" charset="0"/>
              <a:ea typeface="+mj-ea"/>
              <a:cs typeface="Arial" pitchFamily="34" charset="0"/>
            </a:endParaRPr>
          </a:p>
        </p:txBody>
      </p:sp>
      <p:sp>
        <p:nvSpPr>
          <p:cNvPr id="3" name="TextBox 2"/>
          <p:cNvSpPr txBox="1"/>
          <p:nvPr/>
        </p:nvSpPr>
        <p:spPr>
          <a:xfrm>
            <a:off x="5691116" y="5827594"/>
            <a:ext cx="2470245" cy="369332"/>
          </a:xfrm>
          <a:prstGeom prst="rect">
            <a:avLst/>
          </a:prstGeom>
          <a:noFill/>
        </p:spPr>
        <p:txBody>
          <a:bodyPr wrap="square" rtlCol="0">
            <a:spAutoFit/>
          </a:bodyPr>
          <a:lstStyle/>
          <a:p>
            <a:pPr algn="l"/>
            <a:r>
              <a:rPr lang="en-GB" b="1" dirty="0" smtClean="0">
                <a:solidFill>
                  <a:schemeClr val="tx2">
                    <a:lumMod val="75000"/>
                  </a:schemeClr>
                </a:solidFill>
              </a:rPr>
              <a:t>15</a:t>
            </a:r>
            <a:r>
              <a:rPr lang="en-GB" b="1" baseline="30000" dirty="0" smtClean="0">
                <a:solidFill>
                  <a:schemeClr val="tx2">
                    <a:lumMod val="75000"/>
                  </a:schemeClr>
                </a:solidFill>
              </a:rPr>
              <a:t>th</a:t>
            </a:r>
            <a:r>
              <a:rPr lang="en-GB" b="1" dirty="0" smtClean="0">
                <a:solidFill>
                  <a:schemeClr val="tx2">
                    <a:lumMod val="75000"/>
                  </a:schemeClr>
                </a:solidFill>
              </a:rPr>
              <a:t> November 2010</a:t>
            </a:r>
            <a:endParaRPr lang="en-GB" b="1" dirty="0">
              <a:solidFill>
                <a:schemeClr val="tx2">
                  <a:lumMod val="75000"/>
                </a:schemeClr>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dirty="0" smtClean="0">
                <a:latin typeface="Arial" charset="0"/>
                <a:cs typeface="Arial" charset="0"/>
              </a:rPr>
              <a:t>iBOLT: The Business Solution</a:t>
            </a:r>
          </a:p>
        </p:txBody>
      </p:sp>
      <p:sp>
        <p:nvSpPr>
          <p:cNvPr id="24579" name="Content Placeholder 2"/>
          <p:cNvSpPr>
            <a:spLocks noGrp="1"/>
          </p:cNvSpPr>
          <p:nvPr>
            <p:ph idx="4294967295"/>
          </p:nvPr>
        </p:nvSpPr>
        <p:spPr>
          <a:xfrm>
            <a:off x="1020410" y="1686338"/>
            <a:ext cx="6970643" cy="4724400"/>
          </a:xfrm>
        </p:spPr>
        <p:txBody>
          <a:bodyPr/>
          <a:lstStyle/>
          <a:p>
            <a:pPr eaLnBrk="1" hangingPunct="1"/>
            <a:r>
              <a:rPr lang="en-US" sz="2400" b="1" dirty="0" smtClean="0">
                <a:solidFill>
                  <a:srgbClr val="00458D"/>
                </a:solidFill>
                <a:latin typeface="Arial" charset="0"/>
                <a:cs typeface="Arial" charset="0"/>
              </a:rPr>
              <a:t>Data Synchronisation</a:t>
            </a:r>
          </a:p>
          <a:p>
            <a:pPr eaLnBrk="1" hangingPunct="1"/>
            <a:r>
              <a:rPr lang="en-US" sz="2400" b="1" dirty="0" smtClean="0">
                <a:solidFill>
                  <a:srgbClr val="00458D"/>
                </a:solidFill>
                <a:latin typeface="Arial" charset="0"/>
                <a:cs typeface="Arial" charset="0"/>
              </a:rPr>
              <a:t>ETL, Data Migration</a:t>
            </a:r>
          </a:p>
          <a:p>
            <a:pPr eaLnBrk="1" hangingPunct="1"/>
            <a:r>
              <a:rPr lang="en-US" sz="2400" b="1" dirty="0" smtClean="0">
                <a:solidFill>
                  <a:srgbClr val="00458D"/>
                </a:solidFill>
                <a:latin typeface="Arial" charset="0"/>
                <a:cs typeface="Arial" charset="0"/>
              </a:rPr>
              <a:t>Compliance, Audit and Governance</a:t>
            </a:r>
          </a:p>
          <a:p>
            <a:pPr eaLnBrk="1" hangingPunct="1"/>
            <a:r>
              <a:rPr lang="en-US" sz="2400" b="1" dirty="0" smtClean="0">
                <a:solidFill>
                  <a:srgbClr val="00458D"/>
                </a:solidFill>
                <a:latin typeface="Arial" charset="0"/>
                <a:cs typeface="Arial" charset="0"/>
              </a:rPr>
              <a:t>Business Activity Monitor</a:t>
            </a:r>
          </a:p>
          <a:p>
            <a:pPr eaLnBrk="1" hangingPunct="1"/>
            <a:r>
              <a:rPr lang="en-US" sz="2400" b="1" dirty="0" smtClean="0">
                <a:solidFill>
                  <a:srgbClr val="00458D"/>
                </a:solidFill>
                <a:latin typeface="Arial" charset="0"/>
                <a:cs typeface="Arial" charset="0"/>
              </a:rPr>
              <a:t>Business Process</a:t>
            </a:r>
          </a:p>
          <a:p>
            <a:pPr eaLnBrk="1" hangingPunct="1"/>
            <a:r>
              <a:rPr lang="en-US" sz="2400" b="1" dirty="0" smtClean="0">
                <a:solidFill>
                  <a:srgbClr val="00458D"/>
                </a:solidFill>
                <a:latin typeface="Arial" charset="0"/>
                <a:cs typeface="Arial" charset="0"/>
              </a:rPr>
              <a:t>Business Intelligence Facilitation</a:t>
            </a:r>
          </a:p>
          <a:p>
            <a:pPr eaLnBrk="1" hangingPunct="1"/>
            <a:r>
              <a:rPr lang="en-US" sz="2400" b="1" dirty="0" smtClean="0">
                <a:solidFill>
                  <a:srgbClr val="00458D"/>
                </a:solidFill>
                <a:latin typeface="Arial" charset="0"/>
                <a:cs typeface="Arial" charset="0"/>
              </a:rPr>
              <a:t>Automation of Manual Processes</a:t>
            </a:r>
          </a:p>
          <a:p>
            <a:pPr eaLnBrk="1" hangingPunct="1"/>
            <a:r>
              <a:rPr lang="en-US" sz="2400" b="1" dirty="0" smtClean="0">
                <a:solidFill>
                  <a:srgbClr val="00458D"/>
                </a:solidFill>
                <a:latin typeface="Arial" charset="0"/>
                <a:cs typeface="Arial" charset="0"/>
              </a:rPr>
              <a:t>Legacy Modernisation</a:t>
            </a:r>
          </a:p>
          <a:p>
            <a:pPr eaLnBrk="1" hangingPunct="1">
              <a:buNone/>
            </a:pPr>
            <a:endParaRPr lang="en-US" sz="2400" b="1" dirty="0" smtClean="0">
              <a:solidFill>
                <a:srgbClr val="5F5F5F"/>
              </a:solidFill>
              <a:latin typeface="Arial" charset="0"/>
              <a:cs typeface="Arial" charset="0"/>
            </a:endParaRPr>
          </a:p>
        </p:txBody>
      </p:sp>
      <p:pic>
        <p:nvPicPr>
          <p:cNvPr id="198658" name="Picture 2"/>
          <p:cNvPicPr>
            <a:picLocks noChangeAspect="1" noChangeArrowheads="1"/>
          </p:cNvPicPr>
          <p:nvPr/>
        </p:nvPicPr>
        <p:blipFill>
          <a:blip r:embed="rId3" cstate="print"/>
          <a:srcRect/>
          <a:stretch>
            <a:fillRect/>
          </a:stretch>
        </p:blipFill>
        <p:spPr bwMode="auto">
          <a:xfrm>
            <a:off x="6616148" y="4412975"/>
            <a:ext cx="2073964" cy="207396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latin typeface="Arial" charset="0"/>
                <a:cs typeface="Arial" charset="0"/>
              </a:rPr>
              <a:t>iBOLT  Business Intelligence</a:t>
            </a:r>
          </a:p>
        </p:txBody>
      </p:sp>
      <p:pic>
        <p:nvPicPr>
          <p:cNvPr id="108546" name="Picture 2"/>
          <p:cNvPicPr>
            <a:picLocks noChangeAspect="1" noChangeArrowheads="1"/>
          </p:cNvPicPr>
          <p:nvPr/>
        </p:nvPicPr>
        <p:blipFill>
          <a:blip r:embed="rId3" cstate="print"/>
          <a:srcRect/>
          <a:stretch>
            <a:fillRect/>
          </a:stretch>
        </p:blipFill>
        <p:spPr bwMode="auto">
          <a:xfrm>
            <a:off x="3437284" y="3169572"/>
            <a:ext cx="1823830" cy="1252510"/>
          </a:xfrm>
          <a:prstGeom prst="rect">
            <a:avLst/>
          </a:prstGeom>
          <a:noFill/>
          <a:ln w="9525">
            <a:noFill/>
            <a:miter lim="800000"/>
            <a:headEnd/>
            <a:tailEnd/>
          </a:ln>
        </p:spPr>
      </p:pic>
      <p:pic>
        <p:nvPicPr>
          <p:cNvPr id="108547" name="Picture 3"/>
          <p:cNvPicPr>
            <a:picLocks noChangeAspect="1" noChangeArrowheads="1"/>
          </p:cNvPicPr>
          <p:nvPr/>
        </p:nvPicPr>
        <p:blipFill>
          <a:blip r:embed="rId4" cstate="print"/>
          <a:srcRect/>
          <a:stretch>
            <a:fillRect/>
          </a:stretch>
        </p:blipFill>
        <p:spPr bwMode="auto">
          <a:xfrm>
            <a:off x="1108628" y="4383645"/>
            <a:ext cx="7386016" cy="2438946"/>
          </a:xfrm>
          <a:prstGeom prst="rect">
            <a:avLst/>
          </a:prstGeom>
          <a:noFill/>
          <a:ln w="9525">
            <a:noFill/>
            <a:miter lim="800000"/>
            <a:headEnd/>
            <a:tailEnd/>
          </a:ln>
        </p:spPr>
      </p:pic>
      <p:cxnSp>
        <p:nvCxnSpPr>
          <p:cNvPr id="38" name="Straight Connector 37"/>
          <p:cNvCxnSpPr/>
          <p:nvPr/>
        </p:nvCxnSpPr>
        <p:spPr>
          <a:xfrm>
            <a:off x="1749287" y="2955235"/>
            <a:ext cx="5632174"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 name="Group 41"/>
          <p:cNvGrpSpPr/>
          <p:nvPr/>
        </p:nvGrpSpPr>
        <p:grpSpPr>
          <a:xfrm>
            <a:off x="463828" y="1577006"/>
            <a:ext cx="901147" cy="675863"/>
            <a:chOff x="1219200" y="1855304"/>
            <a:chExt cx="1020418" cy="887896"/>
          </a:xfrm>
        </p:grpSpPr>
        <p:sp>
          <p:nvSpPr>
            <p:cNvPr id="39" name="Can 38"/>
            <p:cNvSpPr/>
            <p:nvPr/>
          </p:nvSpPr>
          <p:spPr>
            <a:xfrm>
              <a:off x="1219200" y="1855304"/>
              <a:ext cx="715618" cy="583096"/>
            </a:xfrm>
            <a:prstGeom prst="can">
              <a:avLst/>
            </a:prstGeom>
            <a:solidFill>
              <a:schemeClr val="tx1">
                <a:lumMod val="50000"/>
                <a:lumOff val="5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40" name="Can 39"/>
            <p:cNvSpPr/>
            <p:nvPr/>
          </p:nvSpPr>
          <p:spPr>
            <a:xfrm>
              <a:off x="1371600" y="2007704"/>
              <a:ext cx="715618" cy="583096"/>
            </a:xfrm>
            <a:prstGeom prst="can">
              <a:avLst/>
            </a:prstGeom>
            <a:solidFill>
              <a:schemeClr val="tx1">
                <a:lumMod val="50000"/>
                <a:lumOff val="5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41" name="Can 40"/>
            <p:cNvSpPr/>
            <p:nvPr/>
          </p:nvSpPr>
          <p:spPr>
            <a:xfrm>
              <a:off x="1524000" y="2160104"/>
              <a:ext cx="715618" cy="583096"/>
            </a:xfrm>
            <a:prstGeom prst="can">
              <a:avLst/>
            </a:prstGeom>
            <a:solidFill>
              <a:schemeClr val="tx1">
                <a:lumMod val="50000"/>
                <a:lumOff val="5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grpSp>
      <p:pic>
        <p:nvPicPr>
          <p:cNvPr id="108549" name="Picture 5" descr="http://t0.gstatic.com/images?q=tbn:ANd9GcQ6R9nKWCc12e8Ku9XCB0hpouuSJyH7d4HRgnD02JhrxFgYQec&amp;t=1&amp;usg=__a289kkBEQm-bELvpHLZmUTVC_CA="/>
          <p:cNvPicPr>
            <a:picLocks noChangeAspect="1" noChangeArrowheads="1"/>
          </p:cNvPicPr>
          <p:nvPr/>
        </p:nvPicPr>
        <p:blipFill>
          <a:blip r:embed="rId5" cstate="print"/>
          <a:srcRect/>
          <a:stretch>
            <a:fillRect/>
          </a:stretch>
        </p:blipFill>
        <p:spPr bwMode="auto">
          <a:xfrm>
            <a:off x="2175670" y="1484243"/>
            <a:ext cx="1594956" cy="450575"/>
          </a:xfrm>
          <a:prstGeom prst="rect">
            <a:avLst/>
          </a:prstGeom>
          <a:noFill/>
        </p:spPr>
      </p:pic>
      <p:pic>
        <p:nvPicPr>
          <p:cNvPr id="108551" name="Picture 7" descr="http://www.myihub.com/Portals/1/images/sap.jpg"/>
          <p:cNvPicPr>
            <a:picLocks noChangeAspect="1" noChangeArrowheads="1"/>
          </p:cNvPicPr>
          <p:nvPr/>
        </p:nvPicPr>
        <p:blipFill>
          <a:blip r:embed="rId6" cstate="print"/>
          <a:srcRect/>
          <a:stretch>
            <a:fillRect/>
          </a:stretch>
        </p:blipFill>
        <p:spPr bwMode="auto">
          <a:xfrm>
            <a:off x="4064966" y="1423256"/>
            <a:ext cx="931103" cy="1061458"/>
          </a:xfrm>
          <a:prstGeom prst="rect">
            <a:avLst/>
          </a:prstGeom>
          <a:noFill/>
        </p:spPr>
      </p:pic>
      <p:pic>
        <p:nvPicPr>
          <p:cNvPr id="108554" name="Picture 10"/>
          <p:cNvPicPr>
            <a:picLocks noChangeAspect="1" noChangeArrowheads="1"/>
          </p:cNvPicPr>
          <p:nvPr/>
        </p:nvPicPr>
        <p:blipFill>
          <a:blip r:embed="rId7" cstate="print"/>
          <a:srcRect/>
          <a:stretch>
            <a:fillRect/>
          </a:stretch>
        </p:blipFill>
        <p:spPr bwMode="auto">
          <a:xfrm>
            <a:off x="4930638" y="1958008"/>
            <a:ext cx="794302" cy="794302"/>
          </a:xfrm>
          <a:prstGeom prst="rect">
            <a:avLst/>
          </a:prstGeom>
          <a:noFill/>
          <a:ln w="9525">
            <a:noFill/>
            <a:miter lim="800000"/>
            <a:headEnd/>
            <a:tailEnd/>
          </a:ln>
        </p:spPr>
      </p:pic>
      <p:pic>
        <p:nvPicPr>
          <p:cNvPr id="108556" name="Picture 12" descr="http://t0.gstatic.com/images?q=tbn:ANd9GcSYojYumZvQyQYS89OzYv5uFAO6Lg9_PmEoJhL1kwIMezl4shg&amp;t=1&amp;usg=__KeUIk0HhK7619CODrXCUrcSm0Ww="/>
          <p:cNvPicPr>
            <a:picLocks noChangeAspect="1" noChangeArrowheads="1"/>
          </p:cNvPicPr>
          <p:nvPr/>
        </p:nvPicPr>
        <p:blipFill>
          <a:blip r:embed="rId8" cstate="print"/>
          <a:srcRect/>
          <a:stretch>
            <a:fillRect/>
          </a:stretch>
        </p:blipFill>
        <p:spPr bwMode="auto">
          <a:xfrm>
            <a:off x="5668480" y="1382690"/>
            <a:ext cx="1500947" cy="518652"/>
          </a:xfrm>
          <a:prstGeom prst="rect">
            <a:avLst/>
          </a:prstGeom>
          <a:noFill/>
        </p:spPr>
      </p:pic>
      <p:pic>
        <p:nvPicPr>
          <p:cNvPr id="108558" name="Picture 14" descr="http://t1.gstatic.com/images?q=tbn:ANd9GcTdf14PKsyIFX_YjJVlpLPKyxo6nHPHNMtmF_zQF25eHGOmD5M&amp;t=1&amp;usg=__KJt45ByMQFLVySZjm0zh2VEoRPA="/>
          <p:cNvPicPr>
            <a:picLocks noChangeAspect="1" noChangeArrowheads="1"/>
          </p:cNvPicPr>
          <p:nvPr/>
        </p:nvPicPr>
        <p:blipFill>
          <a:blip r:embed="rId9" cstate="print"/>
          <a:srcRect/>
          <a:stretch>
            <a:fillRect/>
          </a:stretch>
        </p:blipFill>
        <p:spPr bwMode="auto">
          <a:xfrm>
            <a:off x="7245487" y="1365319"/>
            <a:ext cx="1219200" cy="1057276"/>
          </a:xfrm>
          <a:prstGeom prst="rect">
            <a:avLst/>
          </a:prstGeom>
          <a:noFill/>
        </p:spPr>
      </p:pic>
      <p:pic>
        <p:nvPicPr>
          <p:cNvPr id="108561" name="Picture 17"/>
          <p:cNvPicPr>
            <a:picLocks noChangeAspect="1" noChangeArrowheads="1"/>
          </p:cNvPicPr>
          <p:nvPr/>
        </p:nvPicPr>
        <p:blipFill>
          <a:blip r:embed="rId10" cstate="print"/>
          <a:srcRect/>
          <a:stretch>
            <a:fillRect/>
          </a:stretch>
        </p:blipFill>
        <p:spPr bwMode="auto">
          <a:xfrm>
            <a:off x="1922393" y="2252869"/>
            <a:ext cx="1040885" cy="383484"/>
          </a:xfrm>
          <a:prstGeom prst="rect">
            <a:avLst/>
          </a:prstGeom>
          <a:noFill/>
          <a:ln w="9525">
            <a:noFill/>
            <a:miter lim="800000"/>
            <a:headEnd/>
            <a:tailEnd/>
          </a:ln>
        </p:spPr>
      </p:pic>
      <p:pic>
        <p:nvPicPr>
          <p:cNvPr id="108563" name="Picture 19" descr="http://t2.gstatic.com/images?q=tbn:ANd9GcRrXMjNejtK2EGnQWcndwm08pLEk3a41cdoSxv84EkddY_c8lo&amp;t=1&amp;usg=__8mQ9hI_-uB0yfphgtVG0Io4a3sQ="/>
          <p:cNvPicPr>
            <a:picLocks noChangeAspect="1" noChangeArrowheads="1"/>
          </p:cNvPicPr>
          <p:nvPr/>
        </p:nvPicPr>
        <p:blipFill>
          <a:blip r:embed="rId11" cstate="print"/>
          <a:srcRect/>
          <a:stretch>
            <a:fillRect/>
          </a:stretch>
        </p:blipFill>
        <p:spPr bwMode="auto">
          <a:xfrm>
            <a:off x="3458819" y="2051969"/>
            <a:ext cx="424068" cy="414727"/>
          </a:xfrm>
          <a:prstGeom prst="rect">
            <a:avLst/>
          </a:prstGeom>
          <a:noFill/>
        </p:spPr>
      </p:pic>
      <p:pic>
        <p:nvPicPr>
          <p:cNvPr id="108565" name="Picture 21" descr="http://t0.gstatic.com/images?q=tbn:ANd9GcQBAgLyqRAnLMPdkRl1NCqu3VF7XNAmPmzncxwVmruTNTsv4kE&amp;t=1&amp;usg=__tWPge5f0lkjaUcP0lKZw9JqPrII="/>
          <p:cNvPicPr>
            <a:picLocks noChangeAspect="1" noChangeArrowheads="1"/>
          </p:cNvPicPr>
          <p:nvPr/>
        </p:nvPicPr>
        <p:blipFill>
          <a:blip r:embed="rId12" cstate="print"/>
          <a:srcRect/>
          <a:stretch>
            <a:fillRect/>
          </a:stretch>
        </p:blipFill>
        <p:spPr bwMode="auto">
          <a:xfrm>
            <a:off x="6490115" y="1986931"/>
            <a:ext cx="652808" cy="649907"/>
          </a:xfrm>
          <a:prstGeom prst="rect">
            <a:avLst/>
          </a:prstGeom>
          <a:noFill/>
        </p:spPr>
      </p:pic>
      <p:cxnSp>
        <p:nvCxnSpPr>
          <p:cNvPr id="51" name="Straight Connector 50"/>
          <p:cNvCxnSpPr/>
          <p:nvPr/>
        </p:nvCxnSpPr>
        <p:spPr>
          <a:xfrm rot="5400000">
            <a:off x="5539408" y="2438400"/>
            <a:ext cx="1033670"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5400000">
            <a:off x="6659214" y="2802835"/>
            <a:ext cx="278296"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161183" y="2729948"/>
            <a:ext cx="450574"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485323" y="2756451"/>
            <a:ext cx="371061"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2637184" y="2425148"/>
            <a:ext cx="1033670"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2292623" y="2756452"/>
            <a:ext cx="371061"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7354957" y="2517914"/>
            <a:ext cx="463826" cy="410817"/>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596349" y="2252869"/>
            <a:ext cx="1219201" cy="523220"/>
          </a:xfrm>
          <a:prstGeom prst="rect">
            <a:avLst/>
          </a:prstGeom>
          <a:noFill/>
        </p:spPr>
        <p:txBody>
          <a:bodyPr wrap="square" rtlCol="0">
            <a:spAutoFit/>
          </a:bodyPr>
          <a:lstStyle/>
          <a:p>
            <a:pPr algn="ctr"/>
            <a:r>
              <a:rPr lang="en-GB" sz="1400" b="1" dirty="0" smtClean="0">
                <a:solidFill>
                  <a:srgbClr val="C00000"/>
                </a:solidFill>
              </a:rPr>
              <a:t>Data Warehouse</a:t>
            </a:r>
            <a:endParaRPr lang="en-GB" sz="1400" b="1" dirty="0">
              <a:solidFill>
                <a:srgbClr val="C00000"/>
              </a:solidFill>
            </a:endParaRPr>
          </a:p>
        </p:txBody>
      </p:sp>
      <p:cxnSp>
        <p:nvCxnSpPr>
          <p:cNvPr id="72" name="Straight Connector 71"/>
          <p:cNvCxnSpPr/>
          <p:nvPr/>
        </p:nvCxnSpPr>
        <p:spPr>
          <a:xfrm>
            <a:off x="1272208" y="2743200"/>
            <a:ext cx="490330" cy="212035"/>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5400000">
            <a:off x="5174972" y="2829339"/>
            <a:ext cx="251792" cy="0"/>
          </a:xfrm>
          <a:prstGeom prst="line">
            <a:avLst/>
          </a:prstGeom>
          <a:ln w="22225">
            <a:solidFill>
              <a:srgbClr val="C00000">
                <a:alpha val="96000"/>
              </a:srgb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5400000">
            <a:off x="4273832" y="3067878"/>
            <a:ext cx="225287"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eDifferent.jpg"/>
          <p:cNvPicPr>
            <a:picLocks noChangeAspect="1"/>
          </p:cNvPicPr>
          <p:nvPr/>
        </p:nvPicPr>
        <p:blipFill>
          <a:blip r:embed="rId3" cstate="print"/>
          <a:srcRect l="10000" r="6667"/>
          <a:stretch>
            <a:fillRect/>
          </a:stretch>
        </p:blipFill>
        <p:spPr>
          <a:xfrm>
            <a:off x="0" y="0"/>
            <a:ext cx="9144000" cy="6858000"/>
          </a:xfrm>
          <a:prstGeom prst="rect">
            <a:avLst/>
          </a:prstGeom>
          <a:ln>
            <a:noFill/>
          </a:ln>
          <a:effectLst>
            <a:softEdge rad="112500"/>
          </a:effectLst>
        </p:spPr>
      </p:pic>
    </p:spTree>
  </p:cSld>
  <p:clrMapOvr>
    <a:masterClrMapping/>
  </p:clrMapOvr>
  <p:transition spd="med" advTm="49167">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bwMode="auto">
          <a:xfrm>
            <a:off x="395288" y="331788"/>
            <a:ext cx="5970587" cy="633412"/>
          </a:xfrm>
          <a:prstGeom prst="rect">
            <a:avLst/>
          </a:prstGeom>
          <a:noFill/>
          <a:ln w="9525">
            <a:noFill/>
            <a:miter lim="800000"/>
            <a:headEnd/>
            <a:tailEnd/>
          </a:ln>
        </p:spPr>
        <p:txBody>
          <a:bodyPr lIns="46800" rIns="46800"/>
          <a:lstStyle/>
          <a:p>
            <a:pPr algn="l" rtl="0">
              <a:defRPr/>
            </a:pPr>
            <a:endParaRPr lang="en-CA" sz="3000" b="1" kern="0" dirty="0">
              <a:solidFill>
                <a:srgbClr val="00458D"/>
              </a:solidFill>
              <a:latin typeface="+mj-lt"/>
              <a:ea typeface="+mj-ea"/>
              <a:cs typeface="+mj-cs"/>
            </a:endParaRPr>
          </a:p>
        </p:txBody>
      </p:sp>
      <p:sp>
        <p:nvSpPr>
          <p:cNvPr id="21507" name="Content Placeholder 4"/>
          <p:cNvSpPr txBox="1">
            <a:spLocks/>
          </p:cNvSpPr>
          <p:nvPr/>
        </p:nvSpPr>
        <p:spPr bwMode="auto">
          <a:xfrm>
            <a:off x="395288" y="1412875"/>
            <a:ext cx="8424862" cy="4824413"/>
          </a:xfrm>
          <a:prstGeom prst="rect">
            <a:avLst/>
          </a:prstGeom>
          <a:noFill/>
          <a:ln w="9525">
            <a:noFill/>
            <a:miter lim="800000"/>
            <a:headEnd/>
            <a:tailEnd/>
          </a:ln>
        </p:spPr>
        <p:txBody>
          <a:bodyPr/>
          <a:lstStyle/>
          <a:p>
            <a:pPr marL="342900" indent="-342900" algn="l" rtl="0">
              <a:spcBef>
                <a:spcPct val="100000"/>
              </a:spcBef>
              <a:buClr>
                <a:srgbClr val="666666"/>
              </a:buClr>
              <a:buSzPct val="130000"/>
              <a:buFont typeface="Wingdings" pitchFamily="2" charset="2"/>
              <a:buChar char="§"/>
            </a:pPr>
            <a:endParaRPr lang="en-CA" sz="2400" b="1" dirty="0">
              <a:solidFill>
                <a:srgbClr val="00458D"/>
              </a:solidFill>
            </a:endParaRPr>
          </a:p>
        </p:txBody>
      </p:sp>
      <p:sp>
        <p:nvSpPr>
          <p:cNvPr id="6" name="Title 5"/>
          <p:cNvSpPr>
            <a:spLocks noGrp="1"/>
          </p:cNvSpPr>
          <p:nvPr>
            <p:ph type="title"/>
          </p:nvPr>
        </p:nvSpPr>
        <p:spPr/>
        <p:txBody>
          <a:bodyPr/>
          <a:lstStyle/>
          <a:p>
            <a:r>
              <a:rPr lang="en-CA" dirty="0" smtClean="0"/>
              <a:t>Technology Value</a:t>
            </a:r>
            <a:endParaRPr lang="en-US" dirty="0"/>
          </a:p>
        </p:txBody>
      </p:sp>
      <p:sp>
        <p:nvSpPr>
          <p:cNvPr id="7" name="Content Placeholder 6"/>
          <p:cNvSpPr>
            <a:spLocks noGrp="1"/>
          </p:cNvSpPr>
          <p:nvPr>
            <p:ph idx="1"/>
          </p:nvPr>
        </p:nvSpPr>
        <p:spPr>
          <a:xfrm>
            <a:off x="285720" y="1600200"/>
            <a:ext cx="8643998" cy="4525963"/>
          </a:xfrm>
        </p:spPr>
        <p:txBody>
          <a:bodyPr>
            <a:normAutofit/>
          </a:bodyPr>
          <a:lstStyle/>
          <a:p>
            <a:r>
              <a:rPr lang="en-CA" b="1" dirty="0" smtClean="0"/>
              <a:t>Simple</a:t>
            </a:r>
            <a:r>
              <a:rPr lang="en-CA" dirty="0" smtClean="0"/>
              <a:t> – Code free, Metadata approach</a:t>
            </a:r>
          </a:p>
          <a:p>
            <a:r>
              <a:rPr lang="en-CA" b="1" dirty="0" smtClean="0"/>
              <a:t>Business</a:t>
            </a:r>
            <a:r>
              <a:rPr lang="en-CA" dirty="0" smtClean="0"/>
              <a:t> – Technology isolation</a:t>
            </a:r>
          </a:p>
          <a:p>
            <a:r>
              <a:rPr lang="en-CA" b="1" dirty="0" smtClean="0"/>
              <a:t>Comprehensive</a:t>
            </a:r>
            <a:r>
              <a:rPr lang="en-CA" dirty="0" smtClean="0"/>
              <a:t> – Rich technology stack</a:t>
            </a:r>
          </a:p>
          <a:p>
            <a:r>
              <a:rPr lang="en-CA" b="1" dirty="0" smtClean="0"/>
              <a:t>Agile</a:t>
            </a:r>
            <a:r>
              <a:rPr lang="en-CA" dirty="0" smtClean="0"/>
              <a:t> - Productive, Adaptive</a:t>
            </a:r>
            <a:endParaRPr lang="en-CA" b="1" dirty="0" smtClean="0"/>
          </a:p>
          <a:p>
            <a:r>
              <a:rPr lang="en-CA" b="1" dirty="0" smtClean="0"/>
              <a:t>Scalable</a:t>
            </a:r>
            <a:r>
              <a:rPr lang="en-CA" dirty="0" smtClean="0"/>
              <a:t> – Desktop to enterprise</a:t>
            </a:r>
          </a:p>
          <a:p>
            <a:r>
              <a:rPr lang="en-CA" b="1" dirty="0" smtClean="0"/>
              <a:t>Proven</a:t>
            </a:r>
            <a:r>
              <a:rPr lang="en-CA" dirty="0" smtClean="0"/>
              <a:t> – 25 years, globally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2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20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20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20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20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20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p:txBody>
          <a:bodyPr/>
          <a:lstStyle/>
          <a:p>
            <a:r>
              <a:rPr lang="en-US" smtClean="0">
                <a:cs typeface="Arial" pitchFamily="34" charset="0"/>
              </a:rPr>
              <a:t>	</a:t>
            </a:r>
          </a:p>
        </p:txBody>
      </p:sp>
      <p:sp>
        <p:nvSpPr>
          <p:cNvPr id="9219" name="Rectangle 3"/>
          <p:cNvSpPr>
            <a:spLocks noGrp="1" noChangeArrowheads="1"/>
          </p:cNvSpPr>
          <p:nvPr>
            <p:ph type="body" idx="4294967295"/>
          </p:nvPr>
        </p:nvSpPr>
        <p:spPr/>
        <p:txBody>
          <a:bodyPr/>
          <a:lstStyle/>
          <a:p>
            <a:pPr>
              <a:spcBef>
                <a:spcPts val="1800"/>
              </a:spcBef>
            </a:pPr>
            <a:r>
              <a:rPr lang="en-US" sz="2400" dirty="0" smtClean="0"/>
              <a:t>Need for rich complex applications</a:t>
            </a:r>
          </a:p>
          <a:p>
            <a:pPr>
              <a:spcBef>
                <a:spcPts val="1800"/>
              </a:spcBef>
            </a:pPr>
            <a:r>
              <a:rPr lang="en-US" sz="2400" dirty="0" smtClean="0"/>
              <a:t>Mobility</a:t>
            </a:r>
          </a:p>
          <a:p>
            <a:pPr>
              <a:spcBef>
                <a:spcPts val="1800"/>
              </a:spcBef>
            </a:pPr>
            <a:r>
              <a:rPr lang="en-US" sz="2400" dirty="0" smtClean="0"/>
              <a:t>Deployment options</a:t>
            </a:r>
          </a:p>
          <a:p>
            <a:pPr>
              <a:spcBef>
                <a:spcPts val="1800"/>
              </a:spcBef>
            </a:pPr>
            <a:r>
              <a:rPr lang="en-US" sz="2400" dirty="0" smtClean="0"/>
              <a:t>Time to market</a:t>
            </a:r>
          </a:p>
          <a:p>
            <a:pPr>
              <a:spcBef>
                <a:spcPts val="1800"/>
              </a:spcBef>
            </a:pPr>
            <a:r>
              <a:rPr lang="en-US" sz="2400" dirty="0" smtClean="0"/>
              <a:t>Technology independence</a:t>
            </a:r>
          </a:p>
        </p:txBody>
      </p:sp>
      <p:sp>
        <p:nvSpPr>
          <p:cNvPr id="6" name="Rectangle 2"/>
          <p:cNvSpPr>
            <a:spLocks noGrp="1" noChangeArrowheads="1"/>
          </p:cNvSpPr>
          <p:nvPr>
            <p:ph type="title"/>
          </p:nvPr>
        </p:nvSpPr>
        <p:spPr>
          <a:xfrm>
            <a:off x="583095" y="268012"/>
            <a:ext cx="6329363" cy="868362"/>
          </a:xfrm>
        </p:spPr>
        <p:txBody>
          <a:bodyPr/>
          <a:lstStyle/>
          <a:p>
            <a:r>
              <a:rPr lang="en-US" dirty="0" smtClean="0"/>
              <a:t>Market requirement</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p:txBody>
          <a:bodyPr/>
          <a:lstStyle/>
          <a:p>
            <a:r>
              <a:rPr lang="en-US" smtClean="0">
                <a:cs typeface="Arial" pitchFamily="34" charset="0"/>
              </a:rPr>
              <a:t>	</a:t>
            </a:r>
          </a:p>
        </p:txBody>
      </p:sp>
      <p:sp>
        <p:nvSpPr>
          <p:cNvPr id="6" name="Rectangle 2"/>
          <p:cNvSpPr>
            <a:spLocks noGrp="1" noChangeArrowheads="1"/>
          </p:cNvSpPr>
          <p:nvPr>
            <p:ph type="title"/>
          </p:nvPr>
        </p:nvSpPr>
        <p:spPr>
          <a:xfrm>
            <a:off x="477077" y="201751"/>
            <a:ext cx="6329363" cy="868362"/>
          </a:xfrm>
        </p:spPr>
        <p:txBody>
          <a:bodyPr/>
          <a:lstStyle/>
          <a:p>
            <a:r>
              <a:rPr lang="en-US" sz="3200" dirty="0" err="1" smtClean="0"/>
              <a:t>PaaS</a:t>
            </a:r>
            <a:r>
              <a:rPr lang="en-US" sz="3200" dirty="0" smtClean="0"/>
              <a:t> Market Segments</a:t>
            </a:r>
          </a:p>
        </p:txBody>
      </p:sp>
      <p:pic>
        <p:nvPicPr>
          <p:cNvPr id="23" name="Picture 22"/>
          <p:cNvPicPr/>
          <p:nvPr/>
        </p:nvPicPr>
        <p:blipFill>
          <a:blip r:embed="rId3" cstate="print"/>
          <a:srcRect t="5279" b="3362"/>
          <a:stretch>
            <a:fillRect/>
          </a:stretch>
        </p:blipFill>
        <p:spPr bwMode="auto">
          <a:xfrm>
            <a:off x="4032442" y="1552315"/>
            <a:ext cx="4575758" cy="3523495"/>
          </a:xfrm>
          <a:prstGeom prst="rect">
            <a:avLst/>
          </a:prstGeom>
          <a:ln w="3175">
            <a:solidFill>
              <a:schemeClr val="bg1">
                <a:lumMod val="75000"/>
              </a:schemeClr>
            </a:solidFill>
          </a:ln>
          <a:effectLst>
            <a:outerShdw blurRad="63500" sx="102000" sy="102000" algn="ctr" rotWithShape="0">
              <a:prstClr val="black">
                <a:alpha val="40000"/>
              </a:prstClr>
            </a:outerShdw>
          </a:effectLst>
        </p:spPr>
      </p:pic>
      <p:sp>
        <p:nvSpPr>
          <p:cNvPr id="1105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10593" name="Text Box 1"/>
          <p:cNvSpPr txBox="1">
            <a:spLocks noChangeArrowheads="1"/>
          </p:cNvSpPr>
          <p:nvPr/>
        </p:nvSpPr>
        <p:spPr bwMode="auto">
          <a:xfrm>
            <a:off x="3998185" y="5549502"/>
            <a:ext cx="4381540" cy="477078"/>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smtClean="0">
                <a:ln>
                  <a:noFill/>
                </a:ln>
                <a:solidFill>
                  <a:srgbClr val="4F81BD"/>
                </a:solidFill>
                <a:effectLst/>
                <a:latin typeface="Arial" pitchFamily="34" charset="0"/>
                <a:ea typeface="Calibri" pitchFamily="34" charset="0"/>
                <a:cs typeface="Times New Roman" pitchFamily="18" charset="0"/>
              </a:rPr>
              <a:t>Global Platform-As-A-Service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smtClean="0">
                <a:ln>
                  <a:noFill/>
                </a:ln>
                <a:solidFill>
                  <a:srgbClr val="4F81BD"/>
                </a:solidFill>
                <a:effectLst/>
                <a:latin typeface="Arial" pitchFamily="34" charset="0"/>
                <a:ea typeface="Calibri" pitchFamily="34" charset="0"/>
                <a:cs typeface="Times New Roman" pitchFamily="18" charset="0"/>
              </a:rPr>
              <a:t>Spending By Segment, 2009 To 2016</a:t>
            </a:r>
            <a:endParaRPr kumimoji="0" lang="en-US" sz="1400" b="0" i="0" u="none" strike="noStrike" cap="none" normalizeH="0" baseline="0" dirty="0" smtClean="0">
              <a:ln>
                <a:noFill/>
              </a:ln>
              <a:solidFill>
                <a:schemeClr val="tx1"/>
              </a:solidFill>
              <a:effectLst/>
              <a:latin typeface="Arial" pitchFamily="34" charset="0"/>
            </a:endParaRPr>
          </a:p>
        </p:txBody>
      </p:sp>
      <p:sp>
        <p:nvSpPr>
          <p:cNvPr id="27" name="TextBox 26"/>
          <p:cNvSpPr txBox="1"/>
          <p:nvPr/>
        </p:nvSpPr>
        <p:spPr>
          <a:xfrm>
            <a:off x="407059" y="1883391"/>
            <a:ext cx="3152633" cy="523220"/>
          </a:xfrm>
          <a:prstGeom prst="rect">
            <a:avLst/>
          </a:prstGeom>
          <a:noFill/>
        </p:spPr>
        <p:txBody>
          <a:bodyPr wrap="square" rtlCol="0">
            <a:spAutoFit/>
          </a:bodyPr>
          <a:lstStyle/>
          <a:p>
            <a:pPr algn="l"/>
            <a:r>
              <a:rPr lang="en-GB" sz="1400" b="1" i="1" dirty="0" smtClean="0"/>
              <a:t>The $15 Billion-Plus </a:t>
            </a:r>
            <a:r>
              <a:rPr lang="en-GB" sz="1400" b="1" i="1" dirty="0" err="1" smtClean="0"/>
              <a:t>PaaS</a:t>
            </a:r>
            <a:r>
              <a:rPr lang="en-GB" sz="1400" b="1" i="1" dirty="0" smtClean="0"/>
              <a:t> Market is still open to all kinds of Vendors</a:t>
            </a:r>
            <a:endParaRPr lang="en-GB" sz="1400" b="1" i="1" dirty="0"/>
          </a:p>
        </p:txBody>
      </p:sp>
      <p:sp>
        <p:nvSpPr>
          <p:cNvPr id="28" name="TextBox 27"/>
          <p:cNvSpPr txBox="1"/>
          <p:nvPr/>
        </p:nvSpPr>
        <p:spPr>
          <a:xfrm>
            <a:off x="408246" y="2428906"/>
            <a:ext cx="3098042" cy="461665"/>
          </a:xfrm>
          <a:prstGeom prst="rect">
            <a:avLst/>
          </a:prstGeom>
          <a:noFill/>
        </p:spPr>
        <p:txBody>
          <a:bodyPr wrap="square" rtlCol="0">
            <a:spAutoFit/>
          </a:bodyPr>
          <a:lstStyle/>
          <a:p>
            <a:pPr algn="l"/>
            <a:r>
              <a:rPr lang="en-GB" sz="1200" i="1" dirty="0" smtClean="0"/>
              <a:t>The </a:t>
            </a:r>
            <a:r>
              <a:rPr lang="en-GB" sz="1200" i="1" dirty="0" err="1" smtClean="0"/>
              <a:t>PaaS</a:t>
            </a:r>
            <a:r>
              <a:rPr lang="en-GB" sz="1200" i="1" dirty="0" smtClean="0"/>
              <a:t> market is emerging from three </a:t>
            </a:r>
          </a:p>
          <a:p>
            <a:pPr algn="l"/>
            <a:r>
              <a:rPr lang="en-GB" sz="1200" i="1" dirty="0" smtClean="0"/>
              <a:t>major </a:t>
            </a:r>
            <a:r>
              <a:rPr lang="en-GB" sz="1200" i="1" dirty="0" err="1" smtClean="0"/>
              <a:t>PaaS</a:t>
            </a:r>
            <a:r>
              <a:rPr lang="en-GB" sz="1200" i="1" dirty="0" smtClean="0"/>
              <a:t> deployment scenarios:</a:t>
            </a:r>
          </a:p>
        </p:txBody>
      </p:sp>
      <p:sp>
        <p:nvSpPr>
          <p:cNvPr id="29" name="TextBox 28"/>
          <p:cNvSpPr txBox="1"/>
          <p:nvPr/>
        </p:nvSpPr>
        <p:spPr>
          <a:xfrm>
            <a:off x="425752" y="3014867"/>
            <a:ext cx="3098042" cy="461665"/>
          </a:xfrm>
          <a:prstGeom prst="rect">
            <a:avLst/>
          </a:prstGeom>
          <a:noFill/>
        </p:spPr>
        <p:txBody>
          <a:bodyPr wrap="square" rtlCol="0">
            <a:spAutoFit/>
          </a:bodyPr>
          <a:lstStyle/>
          <a:p>
            <a:pPr algn="l"/>
            <a:r>
              <a:rPr lang="en-GB" sz="1200" b="1" i="1" dirty="0" smtClean="0"/>
              <a:t>1</a:t>
            </a:r>
            <a:r>
              <a:rPr lang="en-GB" sz="1200" i="1" dirty="0" smtClean="0"/>
              <a:t>:The deployment of business apps in a public SaaS cloud through ISVs</a:t>
            </a:r>
          </a:p>
        </p:txBody>
      </p:sp>
      <p:sp>
        <p:nvSpPr>
          <p:cNvPr id="30" name="TextBox 29"/>
          <p:cNvSpPr txBox="1"/>
          <p:nvPr/>
        </p:nvSpPr>
        <p:spPr>
          <a:xfrm>
            <a:off x="424860" y="3603206"/>
            <a:ext cx="3098042" cy="461665"/>
          </a:xfrm>
          <a:prstGeom prst="rect">
            <a:avLst/>
          </a:prstGeom>
          <a:noFill/>
        </p:spPr>
        <p:txBody>
          <a:bodyPr wrap="square" rtlCol="0">
            <a:spAutoFit/>
          </a:bodyPr>
          <a:lstStyle/>
          <a:p>
            <a:pPr algn="l"/>
            <a:r>
              <a:rPr lang="en-GB" sz="1200" b="1" i="1" dirty="0" smtClean="0"/>
              <a:t>2:</a:t>
            </a:r>
            <a:r>
              <a:rPr lang="en-GB" sz="1200" i="1" dirty="0" smtClean="0"/>
              <a:t>The deployment inside private outsourcer clouds</a:t>
            </a:r>
          </a:p>
        </p:txBody>
      </p:sp>
      <p:sp>
        <p:nvSpPr>
          <p:cNvPr id="31" name="TextBox 30"/>
          <p:cNvSpPr txBox="1"/>
          <p:nvPr/>
        </p:nvSpPr>
        <p:spPr>
          <a:xfrm>
            <a:off x="433167" y="4156535"/>
            <a:ext cx="3098042" cy="646331"/>
          </a:xfrm>
          <a:prstGeom prst="rect">
            <a:avLst/>
          </a:prstGeom>
          <a:noFill/>
        </p:spPr>
        <p:txBody>
          <a:bodyPr wrap="square" rtlCol="0">
            <a:spAutoFit/>
          </a:bodyPr>
          <a:lstStyle/>
          <a:p>
            <a:pPr algn="l"/>
            <a:r>
              <a:rPr lang="en-GB" sz="1200" b="1" i="1" dirty="0" smtClean="0"/>
              <a:t>3</a:t>
            </a:r>
            <a:r>
              <a:rPr lang="en-GB" sz="1200" i="1" dirty="0" smtClean="0"/>
              <a:t>: The replacement of traditional middleware in large-scale corporate networks</a:t>
            </a:r>
          </a:p>
        </p:txBody>
      </p:sp>
      <p:sp>
        <p:nvSpPr>
          <p:cNvPr id="32" name="TextBox 31"/>
          <p:cNvSpPr txBox="1"/>
          <p:nvPr/>
        </p:nvSpPr>
        <p:spPr>
          <a:xfrm>
            <a:off x="1287527" y="4919427"/>
            <a:ext cx="3098042" cy="276999"/>
          </a:xfrm>
          <a:prstGeom prst="rect">
            <a:avLst/>
          </a:prstGeom>
          <a:noFill/>
        </p:spPr>
        <p:txBody>
          <a:bodyPr wrap="square" rtlCol="0">
            <a:spAutoFit/>
          </a:bodyPr>
          <a:lstStyle/>
          <a:p>
            <a:pPr algn="l"/>
            <a:r>
              <a:rPr lang="en-GB" sz="1200" dirty="0" smtClean="0"/>
              <a:t>Forrester Research  July 2009</a:t>
            </a:r>
          </a:p>
        </p:txBody>
      </p:sp>
      <p:grpSp>
        <p:nvGrpSpPr>
          <p:cNvPr id="2" name="Group 25"/>
          <p:cNvGrpSpPr/>
          <p:nvPr/>
        </p:nvGrpSpPr>
        <p:grpSpPr>
          <a:xfrm>
            <a:off x="4943147" y="1627789"/>
            <a:ext cx="3648075" cy="2676525"/>
            <a:chOff x="4895850" y="1943099"/>
            <a:chExt cx="3648075" cy="2676525"/>
          </a:xfrm>
        </p:grpSpPr>
        <p:sp>
          <p:nvSpPr>
            <p:cNvPr id="24" name="Freeform 23"/>
            <p:cNvSpPr/>
            <p:nvPr/>
          </p:nvSpPr>
          <p:spPr bwMode="auto">
            <a:xfrm>
              <a:off x="4895850" y="1943099"/>
              <a:ext cx="3648075" cy="2676525"/>
            </a:xfrm>
            <a:custGeom>
              <a:avLst/>
              <a:gdLst>
                <a:gd name="connsiteX0" fmla="*/ 0 w 3533775"/>
                <a:gd name="connsiteY0" fmla="*/ 2724150 h 2724150"/>
                <a:gd name="connsiteX1" fmla="*/ 628650 w 3533775"/>
                <a:gd name="connsiteY1" fmla="*/ 2105025 h 2724150"/>
                <a:gd name="connsiteX2" fmla="*/ 1657350 w 3533775"/>
                <a:gd name="connsiteY2" fmla="*/ 571500 h 2724150"/>
                <a:gd name="connsiteX3" fmla="*/ 3533775 w 3533775"/>
                <a:gd name="connsiteY3" fmla="*/ 0 h 2724150"/>
              </a:gdLst>
              <a:ahLst/>
              <a:cxnLst>
                <a:cxn ang="0">
                  <a:pos x="connsiteX0" y="connsiteY0"/>
                </a:cxn>
                <a:cxn ang="0">
                  <a:pos x="connsiteX1" y="connsiteY1"/>
                </a:cxn>
                <a:cxn ang="0">
                  <a:pos x="connsiteX2" y="connsiteY2"/>
                </a:cxn>
                <a:cxn ang="0">
                  <a:pos x="connsiteX3" y="connsiteY3"/>
                </a:cxn>
              </a:cxnLst>
              <a:rect l="l" t="t" r="r" b="b"/>
              <a:pathLst>
                <a:path w="3533775" h="2724150">
                  <a:moveTo>
                    <a:pt x="0" y="2724150"/>
                  </a:moveTo>
                  <a:cubicBezTo>
                    <a:pt x="176212" y="2593975"/>
                    <a:pt x="352425" y="2463800"/>
                    <a:pt x="628650" y="2105025"/>
                  </a:cubicBezTo>
                  <a:cubicBezTo>
                    <a:pt x="904875" y="1746250"/>
                    <a:pt x="1173163" y="922338"/>
                    <a:pt x="1657350" y="571500"/>
                  </a:cubicBezTo>
                  <a:cubicBezTo>
                    <a:pt x="2141538" y="220663"/>
                    <a:pt x="3217862" y="95250"/>
                    <a:pt x="3533775" y="0"/>
                  </a:cubicBezTo>
                </a:path>
              </a:pathLst>
            </a:custGeom>
            <a:noFill/>
            <a:ln w="2222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5" name="TextBox 24"/>
            <p:cNvSpPr txBox="1"/>
            <p:nvPr/>
          </p:nvSpPr>
          <p:spPr>
            <a:xfrm>
              <a:off x="4908119" y="2143125"/>
              <a:ext cx="1877437" cy="369332"/>
            </a:xfrm>
            <a:prstGeom prst="rect">
              <a:avLst/>
            </a:prstGeom>
            <a:noFill/>
          </p:spPr>
          <p:txBody>
            <a:bodyPr wrap="none" rtlCol="0">
              <a:spAutoFit/>
            </a:bodyPr>
            <a:lstStyle/>
            <a:p>
              <a:r>
                <a:rPr lang="en-GB" dirty="0" smtClean="0"/>
                <a:t>Update Q2 2010</a:t>
              </a:r>
              <a:endParaRPr lang="en-GB" dirty="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p:cNvPicPr>
            <a:picLocks noChangeAspect="1" noChangeArrowheads="1"/>
          </p:cNvPicPr>
          <p:nvPr/>
        </p:nvPicPr>
        <p:blipFill>
          <a:blip r:embed="rId3" cstate="print"/>
          <a:srcRect/>
          <a:stretch>
            <a:fillRect/>
          </a:stretch>
        </p:blipFill>
        <p:spPr bwMode="auto">
          <a:xfrm>
            <a:off x="225290" y="1352118"/>
            <a:ext cx="8653668" cy="5314122"/>
          </a:xfrm>
          <a:prstGeom prst="rect">
            <a:avLst/>
          </a:prstGeom>
          <a:noFill/>
          <a:ln w="9525">
            <a:noFill/>
            <a:miter lim="800000"/>
            <a:headEnd/>
            <a:tailEnd/>
          </a:ln>
        </p:spPr>
      </p:pic>
      <p:sp>
        <p:nvSpPr>
          <p:cNvPr id="9218" name="Rectangle 2"/>
          <p:cNvSpPr>
            <a:spLocks noGrp="1" noChangeArrowheads="1"/>
          </p:cNvSpPr>
          <p:nvPr>
            <p:ph type="title" idx="4294967295"/>
          </p:nvPr>
        </p:nvSpPr>
        <p:spPr>
          <a:xfrm>
            <a:off x="-1186070" y="-265043"/>
            <a:ext cx="6329363" cy="868362"/>
          </a:xfrm>
        </p:spPr>
        <p:txBody>
          <a:bodyPr/>
          <a:lstStyle/>
          <a:p>
            <a:r>
              <a:rPr lang="en-US" smtClean="0">
                <a:cs typeface="Arial" pitchFamily="34" charset="0"/>
              </a:rPr>
              <a:t>	</a:t>
            </a:r>
          </a:p>
        </p:txBody>
      </p:sp>
      <p:sp>
        <p:nvSpPr>
          <p:cNvPr id="6" name="Rectangle 2"/>
          <p:cNvSpPr>
            <a:spLocks noGrp="1" noChangeArrowheads="1"/>
          </p:cNvSpPr>
          <p:nvPr>
            <p:ph type="title"/>
          </p:nvPr>
        </p:nvSpPr>
        <p:spPr>
          <a:xfrm>
            <a:off x="198780" y="198782"/>
            <a:ext cx="6329363" cy="868362"/>
          </a:xfrm>
        </p:spPr>
        <p:txBody>
          <a:bodyPr/>
          <a:lstStyle/>
          <a:p>
            <a:r>
              <a:rPr lang="en-US" sz="2800" dirty="0" smtClean="0"/>
              <a:t>uniPaaS platform hybrid offering</a:t>
            </a:r>
          </a:p>
        </p:txBody>
      </p:sp>
      <p:sp>
        <p:nvSpPr>
          <p:cNvPr id="83" name="Can 82"/>
          <p:cNvSpPr/>
          <p:nvPr/>
        </p:nvSpPr>
        <p:spPr>
          <a:xfrm>
            <a:off x="649357" y="3967924"/>
            <a:ext cx="640458" cy="586263"/>
          </a:xfrm>
          <a:prstGeom prst="can">
            <a:avLst>
              <a:gd name="adj" fmla="val 17727"/>
            </a:avLst>
          </a:prstGeom>
          <a:solidFill>
            <a:schemeClr val="accent6">
              <a:lumMod val="75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dirty="0" smtClean="0"/>
              <a:t>DB</a:t>
            </a:r>
            <a:endParaRPr lang="en-GB" sz="1600" dirty="0"/>
          </a:p>
        </p:txBody>
      </p:sp>
      <p:grpSp>
        <p:nvGrpSpPr>
          <p:cNvPr id="2" name="Group 161"/>
          <p:cNvGrpSpPr/>
          <p:nvPr/>
        </p:nvGrpSpPr>
        <p:grpSpPr>
          <a:xfrm>
            <a:off x="1495913" y="2924580"/>
            <a:ext cx="689113" cy="1645836"/>
            <a:chOff x="1524000" y="3352800"/>
            <a:chExt cx="689113" cy="1645836"/>
          </a:xfrm>
        </p:grpSpPr>
        <p:sp>
          <p:nvSpPr>
            <p:cNvPr id="37" name="Rounded Rectangle 36"/>
            <p:cNvSpPr/>
            <p:nvPr/>
          </p:nvSpPr>
          <p:spPr>
            <a:xfrm>
              <a:off x="1524000" y="3352800"/>
              <a:ext cx="680260" cy="1645836"/>
            </a:xfrm>
            <a:prstGeom prst="roundRect">
              <a:avLst/>
            </a:prstGeom>
            <a:solidFill>
              <a:schemeClr val="tx1">
                <a:lumMod val="75000"/>
                <a:lumOff val="25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a:p>
          </p:txBody>
        </p:sp>
        <p:sp>
          <p:nvSpPr>
            <p:cNvPr id="54" name="TextBox 53"/>
            <p:cNvSpPr txBox="1"/>
            <p:nvPr/>
          </p:nvSpPr>
          <p:spPr>
            <a:xfrm>
              <a:off x="1771077" y="3434434"/>
              <a:ext cx="270450" cy="954107"/>
            </a:xfrm>
            <a:prstGeom prst="rect">
              <a:avLst/>
            </a:prstGeom>
            <a:noFill/>
          </p:spPr>
          <p:txBody>
            <a:bodyPr wrap="square" rtlCol="0">
              <a:spAutoFit/>
            </a:bodyPr>
            <a:lstStyle/>
            <a:p>
              <a:pPr algn="ctr"/>
              <a:r>
                <a:rPr lang="en-GB" sz="800" b="1" dirty="0" smtClean="0">
                  <a:solidFill>
                    <a:schemeClr val="bg1"/>
                  </a:solidFill>
                </a:rPr>
                <a:t>PREMISE</a:t>
              </a:r>
              <a:endParaRPr lang="en-GB" sz="800" b="1" dirty="0">
                <a:solidFill>
                  <a:schemeClr val="bg1"/>
                </a:solidFill>
              </a:endParaRPr>
            </a:p>
          </p:txBody>
        </p:sp>
        <p:sp>
          <p:nvSpPr>
            <p:cNvPr id="87" name="TextBox 86"/>
            <p:cNvSpPr txBox="1"/>
            <p:nvPr/>
          </p:nvSpPr>
          <p:spPr>
            <a:xfrm>
              <a:off x="1579860" y="3581287"/>
              <a:ext cx="270450" cy="461665"/>
            </a:xfrm>
            <a:prstGeom prst="rect">
              <a:avLst/>
            </a:prstGeom>
            <a:noFill/>
          </p:spPr>
          <p:txBody>
            <a:bodyPr wrap="square" rtlCol="0">
              <a:spAutoFit/>
            </a:bodyPr>
            <a:lstStyle/>
            <a:p>
              <a:pPr algn="ctr"/>
              <a:r>
                <a:rPr lang="en-GB" sz="800" b="1" dirty="0" smtClean="0">
                  <a:solidFill>
                    <a:schemeClr val="bg1"/>
                  </a:solidFill>
                </a:rPr>
                <a:t>ON  </a:t>
              </a:r>
              <a:endParaRPr lang="en-GB" sz="800" b="1" dirty="0">
                <a:solidFill>
                  <a:schemeClr val="bg1"/>
                </a:solidFill>
              </a:endParaRPr>
            </a:p>
          </p:txBody>
        </p:sp>
        <p:grpSp>
          <p:nvGrpSpPr>
            <p:cNvPr id="3" name="Group 42"/>
            <p:cNvGrpSpPr/>
            <p:nvPr/>
          </p:nvGrpSpPr>
          <p:grpSpPr>
            <a:xfrm>
              <a:off x="1559509" y="4423283"/>
              <a:ext cx="653604" cy="551430"/>
              <a:chOff x="1217097" y="4872844"/>
              <a:chExt cx="943008" cy="606812"/>
            </a:xfrm>
          </p:grpSpPr>
          <p:sp>
            <p:nvSpPr>
              <p:cNvPr id="127" name="TextBox 126"/>
              <p:cNvSpPr txBox="1"/>
              <p:nvPr/>
            </p:nvSpPr>
            <p:spPr>
              <a:xfrm>
                <a:off x="1219205" y="5007138"/>
                <a:ext cx="940900" cy="237082"/>
              </a:xfrm>
              <a:prstGeom prst="rect">
                <a:avLst/>
              </a:prstGeom>
              <a:noFill/>
            </p:spPr>
            <p:txBody>
              <a:bodyPr wrap="square" rtlCol="0">
                <a:spAutoFit/>
              </a:bodyPr>
              <a:lstStyle/>
              <a:p>
                <a:pPr algn="l"/>
                <a:r>
                  <a:rPr lang="en-GB" sz="800" b="1" dirty="0" smtClean="0">
                    <a:solidFill>
                      <a:schemeClr val="bg1">
                        <a:lumMod val="65000"/>
                      </a:schemeClr>
                    </a:solidFill>
                  </a:rPr>
                  <a:t>OS 400</a:t>
                </a:r>
                <a:endParaRPr lang="en-GB" sz="800" b="1" dirty="0">
                  <a:solidFill>
                    <a:schemeClr val="bg1">
                      <a:lumMod val="65000"/>
                    </a:schemeClr>
                  </a:solidFill>
                </a:endParaRPr>
              </a:p>
            </p:txBody>
          </p:sp>
          <p:sp>
            <p:nvSpPr>
              <p:cNvPr id="128" name="TextBox 127"/>
              <p:cNvSpPr txBox="1"/>
              <p:nvPr/>
            </p:nvSpPr>
            <p:spPr>
              <a:xfrm>
                <a:off x="1262208" y="5242574"/>
                <a:ext cx="682482" cy="237082"/>
              </a:xfrm>
              <a:prstGeom prst="rect">
                <a:avLst/>
              </a:prstGeom>
              <a:noFill/>
            </p:spPr>
            <p:txBody>
              <a:bodyPr wrap="square" rtlCol="0">
                <a:spAutoFit/>
              </a:bodyPr>
              <a:lstStyle/>
              <a:p>
                <a:pPr algn="l"/>
                <a:r>
                  <a:rPr lang="en-GB" sz="800" b="1" dirty="0" smtClean="0">
                    <a:solidFill>
                      <a:schemeClr val="bg1">
                        <a:lumMod val="65000"/>
                      </a:schemeClr>
                    </a:solidFill>
                  </a:rPr>
                  <a:t>Unix</a:t>
                </a:r>
                <a:endParaRPr lang="en-GB" sz="800" b="1" dirty="0">
                  <a:solidFill>
                    <a:schemeClr val="bg1">
                      <a:lumMod val="65000"/>
                    </a:schemeClr>
                  </a:solidFill>
                </a:endParaRPr>
              </a:p>
            </p:txBody>
          </p:sp>
          <p:sp>
            <p:nvSpPr>
              <p:cNvPr id="131" name="TextBox 130"/>
              <p:cNvSpPr txBox="1"/>
              <p:nvPr/>
            </p:nvSpPr>
            <p:spPr>
              <a:xfrm>
                <a:off x="1230203" y="5121547"/>
                <a:ext cx="682482" cy="237082"/>
              </a:xfrm>
              <a:prstGeom prst="rect">
                <a:avLst/>
              </a:prstGeom>
              <a:noFill/>
            </p:spPr>
            <p:txBody>
              <a:bodyPr wrap="square" rtlCol="0">
                <a:spAutoFit/>
              </a:bodyPr>
              <a:lstStyle/>
              <a:p>
                <a:pPr algn="l"/>
                <a:r>
                  <a:rPr lang="en-GB" sz="800" b="1" dirty="0" smtClean="0">
                    <a:solidFill>
                      <a:schemeClr val="bg1">
                        <a:lumMod val="65000"/>
                      </a:schemeClr>
                    </a:solidFill>
                  </a:rPr>
                  <a:t>Linux</a:t>
                </a:r>
                <a:endParaRPr lang="en-GB" sz="800" b="1" dirty="0">
                  <a:solidFill>
                    <a:schemeClr val="bg1">
                      <a:lumMod val="65000"/>
                    </a:schemeClr>
                  </a:solidFill>
                </a:endParaRPr>
              </a:p>
            </p:txBody>
          </p:sp>
          <p:sp>
            <p:nvSpPr>
              <p:cNvPr id="134" name="TextBox 133"/>
              <p:cNvSpPr txBox="1"/>
              <p:nvPr/>
            </p:nvSpPr>
            <p:spPr>
              <a:xfrm>
                <a:off x="1217097" y="4872844"/>
                <a:ext cx="934277" cy="237082"/>
              </a:xfrm>
              <a:prstGeom prst="rect">
                <a:avLst/>
              </a:prstGeom>
              <a:noFill/>
            </p:spPr>
            <p:txBody>
              <a:bodyPr wrap="square" rtlCol="0">
                <a:spAutoFit/>
              </a:bodyPr>
              <a:lstStyle/>
              <a:p>
                <a:pPr algn="l"/>
                <a:r>
                  <a:rPr lang="en-GB" sz="800" b="1" dirty="0" smtClean="0">
                    <a:solidFill>
                      <a:schemeClr val="bg1">
                        <a:lumMod val="65000"/>
                      </a:schemeClr>
                    </a:solidFill>
                  </a:rPr>
                  <a:t>Wintel</a:t>
                </a:r>
                <a:endParaRPr lang="en-GB" sz="800" b="1" dirty="0">
                  <a:solidFill>
                    <a:schemeClr val="bg1">
                      <a:lumMod val="65000"/>
                    </a:schemeClr>
                  </a:solidFill>
                </a:endParaRPr>
              </a:p>
            </p:txBody>
          </p:sp>
        </p:grpSp>
      </p:grpSp>
      <p:sp>
        <p:nvSpPr>
          <p:cNvPr id="139" name="Can 138"/>
          <p:cNvSpPr/>
          <p:nvPr/>
        </p:nvSpPr>
        <p:spPr>
          <a:xfrm>
            <a:off x="6499002" y="3961694"/>
            <a:ext cx="640458" cy="586263"/>
          </a:xfrm>
          <a:prstGeom prst="can">
            <a:avLst>
              <a:gd name="adj" fmla="val 17727"/>
            </a:avLst>
          </a:prstGeom>
          <a:solidFill>
            <a:schemeClr val="accent6">
              <a:lumMod val="75000"/>
              <a:alpha val="4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dirty="0" smtClean="0"/>
              <a:t>DB</a:t>
            </a:r>
            <a:endParaRPr lang="en-GB" sz="1600" dirty="0"/>
          </a:p>
        </p:txBody>
      </p:sp>
      <p:sp>
        <p:nvSpPr>
          <p:cNvPr id="140" name="Can 139"/>
          <p:cNvSpPr/>
          <p:nvPr/>
        </p:nvSpPr>
        <p:spPr>
          <a:xfrm>
            <a:off x="3403829" y="3995219"/>
            <a:ext cx="640458" cy="586263"/>
          </a:xfrm>
          <a:prstGeom prst="can">
            <a:avLst>
              <a:gd name="adj" fmla="val 17727"/>
            </a:avLst>
          </a:prstGeom>
          <a:solidFill>
            <a:schemeClr val="accent6">
              <a:lumMod val="75000"/>
              <a:alpha val="71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dirty="0" smtClean="0"/>
              <a:t>DB</a:t>
            </a:r>
            <a:endParaRPr lang="en-GB" sz="1600" dirty="0"/>
          </a:p>
        </p:txBody>
      </p:sp>
      <p:grpSp>
        <p:nvGrpSpPr>
          <p:cNvPr id="4" name="Group 159"/>
          <p:cNvGrpSpPr/>
          <p:nvPr/>
        </p:nvGrpSpPr>
        <p:grpSpPr>
          <a:xfrm>
            <a:off x="4278868" y="2897268"/>
            <a:ext cx="715618" cy="1645836"/>
            <a:chOff x="5088834" y="3260034"/>
            <a:chExt cx="715618" cy="1645836"/>
          </a:xfrm>
        </p:grpSpPr>
        <p:sp>
          <p:nvSpPr>
            <p:cNvPr id="146" name="Rounded Rectangle 145"/>
            <p:cNvSpPr/>
            <p:nvPr/>
          </p:nvSpPr>
          <p:spPr>
            <a:xfrm>
              <a:off x="5088834" y="3260034"/>
              <a:ext cx="680260" cy="1645836"/>
            </a:xfrm>
            <a:prstGeom prst="roundRect">
              <a:avLst/>
            </a:prstGeom>
            <a:solidFill>
              <a:schemeClr val="bg2">
                <a:lumMod val="5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a:p>
          </p:txBody>
        </p:sp>
        <p:grpSp>
          <p:nvGrpSpPr>
            <p:cNvPr id="5" name="Group 42"/>
            <p:cNvGrpSpPr/>
            <p:nvPr/>
          </p:nvGrpSpPr>
          <p:grpSpPr>
            <a:xfrm>
              <a:off x="5150848" y="4343770"/>
              <a:ext cx="653604" cy="551430"/>
              <a:chOff x="1217097" y="4872844"/>
              <a:chExt cx="943008" cy="606812"/>
            </a:xfrm>
          </p:grpSpPr>
          <p:sp>
            <p:nvSpPr>
              <p:cNvPr id="153" name="TextBox 152"/>
              <p:cNvSpPr txBox="1"/>
              <p:nvPr/>
            </p:nvSpPr>
            <p:spPr>
              <a:xfrm>
                <a:off x="1219205" y="5007138"/>
                <a:ext cx="940900" cy="237082"/>
              </a:xfrm>
              <a:prstGeom prst="rect">
                <a:avLst/>
              </a:prstGeom>
              <a:noFill/>
            </p:spPr>
            <p:txBody>
              <a:bodyPr wrap="square" rtlCol="0">
                <a:spAutoFit/>
              </a:bodyPr>
              <a:lstStyle/>
              <a:p>
                <a:pPr algn="l"/>
                <a:r>
                  <a:rPr lang="en-GB" sz="800" b="1" dirty="0" smtClean="0">
                    <a:solidFill>
                      <a:schemeClr val="bg1">
                        <a:lumMod val="65000"/>
                      </a:schemeClr>
                    </a:solidFill>
                  </a:rPr>
                  <a:t>OS 400</a:t>
                </a:r>
                <a:endParaRPr lang="en-GB" sz="800" b="1" dirty="0">
                  <a:solidFill>
                    <a:schemeClr val="bg1">
                      <a:lumMod val="65000"/>
                    </a:schemeClr>
                  </a:solidFill>
                </a:endParaRPr>
              </a:p>
            </p:txBody>
          </p:sp>
          <p:sp>
            <p:nvSpPr>
              <p:cNvPr id="154" name="TextBox 153"/>
              <p:cNvSpPr txBox="1"/>
              <p:nvPr/>
            </p:nvSpPr>
            <p:spPr>
              <a:xfrm>
                <a:off x="1262208" y="5242574"/>
                <a:ext cx="682482" cy="237082"/>
              </a:xfrm>
              <a:prstGeom prst="rect">
                <a:avLst/>
              </a:prstGeom>
              <a:noFill/>
            </p:spPr>
            <p:txBody>
              <a:bodyPr wrap="square" rtlCol="0">
                <a:spAutoFit/>
              </a:bodyPr>
              <a:lstStyle/>
              <a:p>
                <a:pPr algn="l"/>
                <a:r>
                  <a:rPr lang="en-GB" sz="800" b="1" dirty="0" smtClean="0">
                    <a:solidFill>
                      <a:schemeClr val="bg1">
                        <a:lumMod val="65000"/>
                      </a:schemeClr>
                    </a:solidFill>
                  </a:rPr>
                  <a:t>Unix</a:t>
                </a:r>
                <a:endParaRPr lang="en-GB" sz="800" b="1" dirty="0">
                  <a:solidFill>
                    <a:schemeClr val="bg1">
                      <a:lumMod val="65000"/>
                    </a:schemeClr>
                  </a:solidFill>
                </a:endParaRPr>
              </a:p>
            </p:txBody>
          </p:sp>
          <p:sp>
            <p:nvSpPr>
              <p:cNvPr id="155" name="TextBox 154"/>
              <p:cNvSpPr txBox="1"/>
              <p:nvPr/>
            </p:nvSpPr>
            <p:spPr>
              <a:xfrm>
                <a:off x="1230203" y="5121547"/>
                <a:ext cx="682482" cy="237082"/>
              </a:xfrm>
              <a:prstGeom prst="rect">
                <a:avLst/>
              </a:prstGeom>
              <a:noFill/>
            </p:spPr>
            <p:txBody>
              <a:bodyPr wrap="square" rtlCol="0">
                <a:spAutoFit/>
              </a:bodyPr>
              <a:lstStyle/>
              <a:p>
                <a:pPr algn="l"/>
                <a:r>
                  <a:rPr lang="en-GB" sz="800" b="1" dirty="0" smtClean="0">
                    <a:solidFill>
                      <a:schemeClr val="bg1">
                        <a:lumMod val="65000"/>
                      </a:schemeClr>
                    </a:solidFill>
                  </a:rPr>
                  <a:t>Linux</a:t>
                </a:r>
                <a:endParaRPr lang="en-GB" sz="800" b="1" dirty="0">
                  <a:solidFill>
                    <a:schemeClr val="bg1">
                      <a:lumMod val="65000"/>
                    </a:schemeClr>
                  </a:solidFill>
                </a:endParaRPr>
              </a:p>
            </p:txBody>
          </p:sp>
          <p:sp>
            <p:nvSpPr>
              <p:cNvPr id="156" name="TextBox 155"/>
              <p:cNvSpPr txBox="1"/>
              <p:nvPr/>
            </p:nvSpPr>
            <p:spPr>
              <a:xfrm>
                <a:off x="1217097" y="4872844"/>
                <a:ext cx="934277" cy="237082"/>
              </a:xfrm>
              <a:prstGeom prst="rect">
                <a:avLst/>
              </a:prstGeom>
              <a:noFill/>
            </p:spPr>
            <p:txBody>
              <a:bodyPr wrap="square" rtlCol="0">
                <a:spAutoFit/>
              </a:bodyPr>
              <a:lstStyle/>
              <a:p>
                <a:pPr algn="l"/>
                <a:r>
                  <a:rPr lang="en-GB" sz="800" b="1" dirty="0" smtClean="0">
                    <a:solidFill>
                      <a:schemeClr val="bg1">
                        <a:lumMod val="65000"/>
                      </a:schemeClr>
                    </a:solidFill>
                  </a:rPr>
                  <a:t>Wintel</a:t>
                </a:r>
                <a:endParaRPr lang="en-GB" sz="800" b="1" dirty="0">
                  <a:solidFill>
                    <a:schemeClr val="bg1">
                      <a:lumMod val="65000"/>
                    </a:schemeClr>
                  </a:solidFill>
                </a:endParaRPr>
              </a:p>
            </p:txBody>
          </p:sp>
        </p:grpSp>
        <p:sp>
          <p:nvSpPr>
            <p:cNvPr id="45" name="TextBox 44"/>
            <p:cNvSpPr txBox="1"/>
            <p:nvPr/>
          </p:nvSpPr>
          <p:spPr>
            <a:xfrm>
              <a:off x="5388579" y="3522975"/>
              <a:ext cx="306814" cy="707886"/>
            </a:xfrm>
            <a:prstGeom prst="rect">
              <a:avLst/>
            </a:prstGeom>
            <a:noFill/>
          </p:spPr>
          <p:txBody>
            <a:bodyPr wrap="square" rtlCol="0">
              <a:spAutoFit/>
            </a:bodyPr>
            <a:lstStyle/>
            <a:p>
              <a:pPr algn="l"/>
              <a:r>
                <a:rPr lang="en-GB" sz="800" b="1" dirty="0" smtClean="0">
                  <a:solidFill>
                    <a:schemeClr val="bg1"/>
                  </a:solidFill>
                </a:rPr>
                <a:t>CLOUD</a:t>
              </a:r>
              <a:endParaRPr lang="en-GB" sz="800" b="1" dirty="0">
                <a:solidFill>
                  <a:schemeClr val="bg1"/>
                </a:solidFill>
              </a:endParaRPr>
            </a:p>
          </p:txBody>
        </p:sp>
        <p:sp>
          <p:nvSpPr>
            <p:cNvPr id="85" name="TextBox 84"/>
            <p:cNvSpPr txBox="1"/>
            <p:nvPr/>
          </p:nvSpPr>
          <p:spPr>
            <a:xfrm>
              <a:off x="5197419" y="3393087"/>
              <a:ext cx="274854" cy="954107"/>
            </a:xfrm>
            <a:prstGeom prst="rect">
              <a:avLst/>
            </a:prstGeom>
            <a:noFill/>
          </p:spPr>
          <p:txBody>
            <a:bodyPr wrap="square" rtlCol="0">
              <a:spAutoFit/>
            </a:bodyPr>
            <a:lstStyle/>
            <a:p>
              <a:pPr algn="ctr"/>
              <a:r>
                <a:rPr lang="en-GB" sz="800" b="1" dirty="0" smtClean="0">
                  <a:solidFill>
                    <a:schemeClr val="bg1"/>
                  </a:solidFill>
                </a:rPr>
                <a:t>PRIVATE</a:t>
              </a:r>
              <a:endParaRPr lang="en-GB" sz="800" b="1" dirty="0">
                <a:solidFill>
                  <a:schemeClr val="bg1"/>
                </a:solidFill>
              </a:endParaRPr>
            </a:p>
          </p:txBody>
        </p:sp>
      </p:grpSp>
      <p:grpSp>
        <p:nvGrpSpPr>
          <p:cNvPr id="7" name="Group 160"/>
          <p:cNvGrpSpPr/>
          <p:nvPr/>
        </p:nvGrpSpPr>
        <p:grpSpPr>
          <a:xfrm>
            <a:off x="7400153" y="2904289"/>
            <a:ext cx="680260" cy="1645836"/>
            <a:chOff x="8249478" y="3332922"/>
            <a:chExt cx="680260" cy="1645836"/>
          </a:xfrm>
        </p:grpSpPr>
        <p:sp>
          <p:nvSpPr>
            <p:cNvPr id="145" name="Rounded Rectangle 144"/>
            <p:cNvSpPr/>
            <p:nvPr/>
          </p:nvSpPr>
          <p:spPr>
            <a:xfrm>
              <a:off x="8249478" y="3332922"/>
              <a:ext cx="680260" cy="1645836"/>
            </a:xfrm>
            <a:prstGeom prst="roundRect">
              <a:avLst/>
            </a:prstGeom>
            <a:solidFill>
              <a:schemeClr val="accent3">
                <a:lumMod val="5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a:p>
          </p:txBody>
        </p:sp>
        <p:sp>
          <p:nvSpPr>
            <p:cNvPr id="157" name="TextBox 156"/>
            <p:cNvSpPr txBox="1"/>
            <p:nvPr/>
          </p:nvSpPr>
          <p:spPr>
            <a:xfrm>
              <a:off x="8535970" y="3516349"/>
              <a:ext cx="306814" cy="707886"/>
            </a:xfrm>
            <a:prstGeom prst="rect">
              <a:avLst/>
            </a:prstGeom>
            <a:noFill/>
          </p:spPr>
          <p:txBody>
            <a:bodyPr wrap="square" rtlCol="0">
              <a:spAutoFit/>
            </a:bodyPr>
            <a:lstStyle/>
            <a:p>
              <a:pPr algn="l"/>
              <a:r>
                <a:rPr lang="en-GB" sz="800" b="1" dirty="0" smtClean="0">
                  <a:solidFill>
                    <a:schemeClr val="bg1"/>
                  </a:solidFill>
                </a:rPr>
                <a:t>CLOUD</a:t>
              </a:r>
              <a:endParaRPr lang="en-GB" sz="800" b="1" dirty="0">
                <a:solidFill>
                  <a:schemeClr val="bg1"/>
                </a:solidFill>
              </a:endParaRPr>
            </a:p>
          </p:txBody>
        </p:sp>
        <p:sp>
          <p:nvSpPr>
            <p:cNvPr id="159" name="TextBox 158"/>
            <p:cNvSpPr txBox="1"/>
            <p:nvPr/>
          </p:nvSpPr>
          <p:spPr>
            <a:xfrm>
              <a:off x="8358063" y="3492479"/>
              <a:ext cx="255850" cy="830997"/>
            </a:xfrm>
            <a:prstGeom prst="rect">
              <a:avLst/>
            </a:prstGeom>
            <a:noFill/>
          </p:spPr>
          <p:txBody>
            <a:bodyPr wrap="square" rtlCol="0">
              <a:spAutoFit/>
            </a:bodyPr>
            <a:lstStyle/>
            <a:p>
              <a:pPr algn="ctr"/>
              <a:r>
                <a:rPr lang="en-GB" sz="800" b="1" dirty="0" smtClean="0">
                  <a:solidFill>
                    <a:schemeClr val="bg1"/>
                  </a:solidFill>
                </a:rPr>
                <a:t>PUBLIC</a:t>
              </a:r>
              <a:endParaRPr lang="en-GB" sz="800" b="1" dirty="0">
                <a:solidFill>
                  <a:schemeClr val="bg1"/>
                </a:solidFill>
              </a:endParaRPr>
            </a:p>
          </p:txBody>
        </p:sp>
      </p:grpSp>
      <p:grpSp>
        <p:nvGrpSpPr>
          <p:cNvPr id="8" name="Group 51"/>
          <p:cNvGrpSpPr/>
          <p:nvPr/>
        </p:nvGrpSpPr>
        <p:grpSpPr>
          <a:xfrm>
            <a:off x="7336497" y="1692320"/>
            <a:ext cx="565557" cy="652949"/>
            <a:chOff x="3720662" y="5562392"/>
            <a:chExt cx="1256358" cy="1123328"/>
          </a:xfrm>
        </p:grpSpPr>
        <p:grpSp>
          <p:nvGrpSpPr>
            <p:cNvPr id="9" name="Group 76"/>
            <p:cNvGrpSpPr/>
            <p:nvPr/>
          </p:nvGrpSpPr>
          <p:grpSpPr>
            <a:xfrm>
              <a:off x="4021207" y="5562392"/>
              <a:ext cx="955813" cy="1123328"/>
              <a:chOff x="3040546" y="5535889"/>
              <a:chExt cx="955813" cy="1123328"/>
            </a:xfrm>
          </p:grpSpPr>
          <p:pic>
            <p:nvPicPr>
              <p:cNvPr id="76" name="Picture 7"/>
              <p:cNvPicPr>
                <a:picLocks noChangeAspect="1" noChangeArrowheads="1"/>
              </p:cNvPicPr>
              <p:nvPr/>
            </p:nvPicPr>
            <p:blipFill>
              <a:blip r:embed="rId4" cstate="print"/>
              <a:srcRect/>
              <a:stretch>
                <a:fillRect/>
              </a:stretch>
            </p:blipFill>
            <p:spPr bwMode="auto">
              <a:xfrm>
                <a:off x="3424859" y="5671930"/>
                <a:ext cx="571500" cy="987287"/>
              </a:xfrm>
              <a:prstGeom prst="rect">
                <a:avLst/>
              </a:prstGeom>
              <a:noFill/>
              <a:ln w="9525">
                <a:noFill/>
                <a:miter lim="800000"/>
                <a:headEnd/>
                <a:tailEnd/>
              </a:ln>
            </p:spPr>
          </p:pic>
          <p:pic>
            <p:nvPicPr>
              <p:cNvPr id="75" name="Picture 7"/>
              <p:cNvPicPr>
                <a:picLocks noChangeAspect="1" noChangeArrowheads="1"/>
              </p:cNvPicPr>
              <p:nvPr/>
            </p:nvPicPr>
            <p:blipFill>
              <a:blip r:embed="rId4" cstate="print"/>
              <a:srcRect/>
              <a:stretch>
                <a:fillRect/>
              </a:stretch>
            </p:blipFill>
            <p:spPr bwMode="auto">
              <a:xfrm>
                <a:off x="3245954" y="5608776"/>
                <a:ext cx="571500" cy="981075"/>
              </a:xfrm>
              <a:prstGeom prst="rect">
                <a:avLst/>
              </a:prstGeom>
              <a:noFill/>
              <a:ln w="9525">
                <a:noFill/>
                <a:miter lim="800000"/>
                <a:headEnd/>
                <a:tailEnd/>
              </a:ln>
            </p:spPr>
          </p:pic>
          <p:pic>
            <p:nvPicPr>
              <p:cNvPr id="1031" name="Picture 7"/>
              <p:cNvPicPr>
                <a:picLocks noChangeAspect="1" noChangeArrowheads="1"/>
              </p:cNvPicPr>
              <p:nvPr/>
            </p:nvPicPr>
            <p:blipFill>
              <a:blip r:embed="rId4" cstate="print"/>
              <a:srcRect/>
              <a:stretch>
                <a:fillRect/>
              </a:stretch>
            </p:blipFill>
            <p:spPr bwMode="auto">
              <a:xfrm>
                <a:off x="3040546" y="5535889"/>
                <a:ext cx="571500" cy="981075"/>
              </a:xfrm>
              <a:prstGeom prst="rect">
                <a:avLst/>
              </a:prstGeom>
              <a:noFill/>
              <a:ln w="9525">
                <a:noFill/>
                <a:miter lim="800000"/>
                <a:headEnd/>
                <a:tailEnd/>
              </a:ln>
            </p:spPr>
          </p:pic>
        </p:grpSp>
        <p:sp>
          <p:nvSpPr>
            <p:cNvPr id="166" name="TextBox 165"/>
            <p:cNvSpPr txBox="1"/>
            <p:nvPr/>
          </p:nvSpPr>
          <p:spPr bwMode="auto">
            <a:xfrm>
              <a:off x="3720662" y="5716863"/>
              <a:ext cx="1133109" cy="537506"/>
            </a:xfrm>
            <a:prstGeom prst="rect">
              <a:avLst/>
            </a:prstGeom>
            <a:noFill/>
          </p:spPr>
          <p:txBody>
            <a:bodyPr wrap="none">
              <a:spAutoFit/>
            </a:bodyPr>
            <a:lstStyle/>
            <a:p>
              <a:pPr algn="ctr">
                <a:defRPr/>
              </a:pPr>
              <a:r>
                <a:rPr lang="en-US" sz="800" b="1" dirty="0">
                  <a:solidFill>
                    <a:schemeClr val="bg1"/>
                  </a:solidFill>
                  <a:effectLst>
                    <a:outerShdw blurRad="38100" dist="38100" dir="2700000" algn="tl">
                      <a:srgbClr val="000000">
                        <a:alpha val="43137"/>
                      </a:srgbClr>
                    </a:outerShdw>
                  </a:effectLst>
                </a:rPr>
                <a:t>Mobile</a:t>
              </a:r>
            </a:p>
            <a:p>
              <a:pPr algn="ctr">
                <a:defRPr/>
              </a:pPr>
              <a:r>
                <a:rPr lang="en-US" sz="800" b="1" dirty="0">
                  <a:solidFill>
                    <a:schemeClr val="bg1"/>
                  </a:solidFill>
                  <a:effectLst>
                    <a:outerShdw blurRad="38100" dist="38100" dir="2700000" algn="tl">
                      <a:srgbClr val="000000">
                        <a:alpha val="43137"/>
                      </a:srgbClr>
                    </a:outerShdw>
                  </a:effectLst>
                </a:rPr>
                <a:t>Client</a:t>
              </a:r>
            </a:p>
          </p:txBody>
        </p:sp>
      </p:grpSp>
      <p:sp>
        <p:nvSpPr>
          <p:cNvPr id="95" name="Rectangle 62"/>
          <p:cNvSpPr>
            <a:spLocks noChangeArrowheads="1"/>
          </p:cNvSpPr>
          <p:nvPr/>
        </p:nvSpPr>
        <p:spPr bwMode="auto">
          <a:xfrm>
            <a:off x="614149" y="5459104"/>
            <a:ext cx="7560860" cy="1091822"/>
          </a:xfrm>
          <a:prstGeom prst="rect">
            <a:avLst/>
          </a:prstGeom>
          <a:solidFill>
            <a:schemeClr val="bg1">
              <a:lumMod val="85000"/>
            </a:schemeClr>
          </a:solidFill>
          <a:ln w="9525">
            <a:solidFill>
              <a:schemeClr val="bg1">
                <a:lumMod val="75000"/>
              </a:schemeClr>
            </a:solidFill>
            <a:miter lim="800000"/>
            <a:headEnd/>
            <a:tailEnd/>
          </a:ln>
          <a:effectLst/>
        </p:spPr>
        <p:txBody>
          <a:bodyPr wrap="none" anchor="ctr"/>
          <a:lstStyle/>
          <a:p>
            <a:endParaRPr lang="en-GB"/>
          </a:p>
        </p:txBody>
      </p:sp>
      <p:grpSp>
        <p:nvGrpSpPr>
          <p:cNvPr id="10" name="Group 95"/>
          <p:cNvGrpSpPr/>
          <p:nvPr/>
        </p:nvGrpSpPr>
        <p:grpSpPr>
          <a:xfrm>
            <a:off x="5404512" y="5638800"/>
            <a:ext cx="2514600" cy="533400"/>
            <a:chOff x="5404512" y="5638800"/>
            <a:chExt cx="2514600" cy="533400"/>
          </a:xfrm>
        </p:grpSpPr>
        <p:sp>
          <p:nvSpPr>
            <p:cNvPr id="97" name="AutoShape 47"/>
            <p:cNvSpPr>
              <a:spLocks noChangeArrowheads="1"/>
            </p:cNvSpPr>
            <p:nvPr/>
          </p:nvSpPr>
          <p:spPr bwMode="auto">
            <a:xfrm>
              <a:off x="5404512" y="5638800"/>
              <a:ext cx="2514600" cy="533400"/>
            </a:xfrm>
            <a:prstGeom prst="homePlate">
              <a:avLst>
                <a:gd name="adj" fmla="val 64821"/>
              </a:avLst>
            </a:prstGeom>
            <a:solidFill>
              <a:schemeClr val="bg1">
                <a:lumMod val="50000"/>
              </a:schemeClr>
            </a:solid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en-GB"/>
            </a:p>
          </p:txBody>
        </p:sp>
        <p:sp>
          <p:nvSpPr>
            <p:cNvPr id="98" name="Text Box 49"/>
            <p:cNvSpPr txBox="1">
              <a:spLocks noChangeArrowheads="1"/>
            </p:cNvSpPr>
            <p:nvPr/>
          </p:nvSpPr>
          <p:spPr bwMode="auto">
            <a:xfrm>
              <a:off x="5594440" y="5638800"/>
              <a:ext cx="1524000" cy="523220"/>
            </a:xfrm>
            <a:prstGeom prst="rect">
              <a:avLst/>
            </a:prstGeom>
            <a:noFill/>
            <a:ln w="9525">
              <a:noFill/>
              <a:miter lim="800000"/>
              <a:headEnd/>
              <a:tailEnd/>
            </a:ln>
            <a:effectLst/>
          </p:spPr>
          <p:txBody>
            <a:bodyPr>
              <a:spAutoFit/>
            </a:bodyPr>
            <a:lstStyle/>
            <a:p>
              <a:pPr>
                <a:spcBef>
                  <a:spcPct val="50000"/>
                </a:spcBef>
              </a:pPr>
              <a:r>
                <a:rPr lang="en-GB" sz="1400" b="1" dirty="0">
                  <a:solidFill>
                    <a:schemeClr val="tx1">
                      <a:lumMod val="75000"/>
                      <a:lumOff val="25000"/>
                    </a:schemeClr>
                  </a:solidFill>
                </a:rPr>
                <a:t>Composite Application</a:t>
              </a:r>
            </a:p>
          </p:txBody>
        </p:sp>
      </p:grpSp>
      <p:grpSp>
        <p:nvGrpSpPr>
          <p:cNvPr id="11" name="Group 98"/>
          <p:cNvGrpSpPr/>
          <p:nvPr/>
        </p:nvGrpSpPr>
        <p:grpSpPr>
          <a:xfrm>
            <a:off x="4510584" y="5643349"/>
            <a:ext cx="887104" cy="532263"/>
            <a:chOff x="4510584" y="5643349"/>
            <a:chExt cx="887104" cy="532263"/>
          </a:xfrm>
        </p:grpSpPr>
        <p:sp>
          <p:nvSpPr>
            <p:cNvPr id="100" name="Rectangle 99"/>
            <p:cNvSpPr/>
            <p:nvPr/>
          </p:nvSpPr>
          <p:spPr>
            <a:xfrm>
              <a:off x="4510584" y="5643349"/>
              <a:ext cx="887104" cy="532263"/>
            </a:xfrm>
            <a:prstGeom prst="rect">
              <a:avLst/>
            </a:prstGeom>
            <a:solidFill>
              <a:schemeClr val="bg1">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a:p>
          </p:txBody>
        </p:sp>
        <p:sp>
          <p:nvSpPr>
            <p:cNvPr id="101" name="Text Box 50"/>
            <p:cNvSpPr txBox="1">
              <a:spLocks noChangeArrowheads="1"/>
            </p:cNvSpPr>
            <p:nvPr/>
          </p:nvSpPr>
          <p:spPr bwMode="auto">
            <a:xfrm>
              <a:off x="4539016" y="5853752"/>
              <a:ext cx="762000" cy="304800"/>
            </a:xfrm>
            <a:prstGeom prst="rect">
              <a:avLst/>
            </a:prstGeom>
            <a:noFill/>
            <a:ln w="9525">
              <a:noFill/>
              <a:miter lim="800000"/>
              <a:headEnd/>
              <a:tailEnd/>
            </a:ln>
            <a:effectLst/>
          </p:spPr>
          <p:txBody>
            <a:bodyPr>
              <a:spAutoFit/>
            </a:bodyPr>
            <a:lstStyle/>
            <a:p>
              <a:pPr>
                <a:spcBef>
                  <a:spcPct val="50000"/>
                </a:spcBef>
              </a:pPr>
              <a:r>
                <a:rPr lang="en-GB" sz="1400" b="1" dirty="0">
                  <a:solidFill>
                    <a:schemeClr val="tx1">
                      <a:lumMod val="75000"/>
                      <a:lumOff val="25000"/>
                    </a:schemeClr>
                  </a:solidFill>
                </a:rPr>
                <a:t>Step 5</a:t>
              </a:r>
            </a:p>
          </p:txBody>
        </p:sp>
      </p:grpSp>
      <p:grpSp>
        <p:nvGrpSpPr>
          <p:cNvPr id="12" name="Group 101"/>
          <p:cNvGrpSpPr/>
          <p:nvPr/>
        </p:nvGrpSpPr>
        <p:grpSpPr>
          <a:xfrm>
            <a:off x="3607556" y="5641074"/>
            <a:ext cx="887104" cy="532263"/>
            <a:chOff x="3607556" y="5641074"/>
            <a:chExt cx="887104" cy="532263"/>
          </a:xfrm>
        </p:grpSpPr>
        <p:sp>
          <p:nvSpPr>
            <p:cNvPr id="103" name="Rectangle 102"/>
            <p:cNvSpPr/>
            <p:nvPr/>
          </p:nvSpPr>
          <p:spPr>
            <a:xfrm>
              <a:off x="3607556" y="5641074"/>
              <a:ext cx="887104" cy="532263"/>
            </a:xfrm>
            <a:prstGeom prst="rect">
              <a:avLst/>
            </a:prstGeom>
            <a:solidFill>
              <a:schemeClr val="bg1">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a:p>
          </p:txBody>
        </p:sp>
        <p:sp>
          <p:nvSpPr>
            <p:cNvPr id="104" name="Text Box 51"/>
            <p:cNvSpPr txBox="1">
              <a:spLocks noChangeArrowheads="1"/>
            </p:cNvSpPr>
            <p:nvPr/>
          </p:nvSpPr>
          <p:spPr bwMode="auto">
            <a:xfrm>
              <a:off x="3651912" y="5853752"/>
              <a:ext cx="762000" cy="304800"/>
            </a:xfrm>
            <a:prstGeom prst="rect">
              <a:avLst/>
            </a:prstGeom>
            <a:noFill/>
            <a:ln w="9525">
              <a:noFill/>
              <a:miter lim="800000"/>
              <a:headEnd/>
              <a:tailEnd/>
            </a:ln>
            <a:effectLst/>
          </p:spPr>
          <p:txBody>
            <a:bodyPr>
              <a:spAutoFit/>
            </a:bodyPr>
            <a:lstStyle/>
            <a:p>
              <a:pPr>
                <a:spcBef>
                  <a:spcPct val="50000"/>
                </a:spcBef>
              </a:pPr>
              <a:r>
                <a:rPr lang="en-GB" sz="1400" b="1" dirty="0">
                  <a:solidFill>
                    <a:schemeClr val="tx1">
                      <a:lumMod val="75000"/>
                      <a:lumOff val="25000"/>
                    </a:schemeClr>
                  </a:solidFill>
                </a:rPr>
                <a:t>Step 4</a:t>
              </a:r>
            </a:p>
          </p:txBody>
        </p:sp>
      </p:grpSp>
      <p:grpSp>
        <p:nvGrpSpPr>
          <p:cNvPr id="13" name="Group 104"/>
          <p:cNvGrpSpPr/>
          <p:nvPr/>
        </p:nvGrpSpPr>
        <p:grpSpPr>
          <a:xfrm>
            <a:off x="2688608" y="5638799"/>
            <a:ext cx="996288" cy="532263"/>
            <a:chOff x="2688608" y="5638799"/>
            <a:chExt cx="996288" cy="532263"/>
          </a:xfrm>
        </p:grpSpPr>
        <p:sp>
          <p:nvSpPr>
            <p:cNvPr id="106" name="Rectangle 105"/>
            <p:cNvSpPr/>
            <p:nvPr/>
          </p:nvSpPr>
          <p:spPr>
            <a:xfrm>
              <a:off x="2718180" y="5638799"/>
              <a:ext cx="887104" cy="532263"/>
            </a:xfrm>
            <a:prstGeom prst="rect">
              <a:avLst/>
            </a:prstGeom>
            <a:solidFill>
              <a:schemeClr val="bg1">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a:p>
          </p:txBody>
        </p:sp>
        <p:sp>
          <p:nvSpPr>
            <p:cNvPr id="107" name="Text Box 48"/>
            <p:cNvSpPr txBox="1">
              <a:spLocks noChangeArrowheads="1"/>
            </p:cNvSpPr>
            <p:nvPr/>
          </p:nvSpPr>
          <p:spPr bwMode="auto">
            <a:xfrm>
              <a:off x="2688608" y="5704764"/>
              <a:ext cx="996288" cy="215444"/>
            </a:xfrm>
            <a:prstGeom prst="rect">
              <a:avLst/>
            </a:prstGeom>
            <a:noFill/>
            <a:ln w="9525">
              <a:noFill/>
              <a:miter lim="800000"/>
              <a:headEnd/>
              <a:tailEnd/>
            </a:ln>
            <a:effectLst/>
          </p:spPr>
          <p:txBody>
            <a:bodyPr wrap="square">
              <a:spAutoFit/>
            </a:bodyPr>
            <a:lstStyle/>
            <a:p>
              <a:pPr algn="l">
                <a:spcBef>
                  <a:spcPct val="50000"/>
                </a:spcBef>
              </a:pPr>
              <a:r>
                <a:rPr lang="en-GB" sz="800" b="1" dirty="0">
                  <a:solidFill>
                    <a:schemeClr val="tx1">
                      <a:lumMod val="75000"/>
                      <a:lumOff val="25000"/>
                    </a:schemeClr>
                  </a:solidFill>
                </a:rPr>
                <a:t>Added Function</a:t>
              </a:r>
            </a:p>
          </p:txBody>
        </p:sp>
        <p:sp>
          <p:nvSpPr>
            <p:cNvPr id="108" name="Text Box 52"/>
            <p:cNvSpPr txBox="1">
              <a:spLocks noChangeArrowheads="1"/>
            </p:cNvSpPr>
            <p:nvPr/>
          </p:nvSpPr>
          <p:spPr bwMode="auto">
            <a:xfrm>
              <a:off x="2759120" y="5853752"/>
              <a:ext cx="762000" cy="304800"/>
            </a:xfrm>
            <a:prstGeom prst="rect">
              <a:avLst/>
            </a:prstGeom>
            <a:noFill/>
            <a:ln w="9525">
              <a:noFill/>
              <a:miter lim="800000"/>
              <a:headEnd/>
              <a:tailEnd/>
            </a:ln>
            <a:effectLst/>
          </p:spPr>
          <p:txBody>
            <a:bodyPr>
              <a:spAutoFit/>
            </a:bodyPr>
            <a:lstStyle/>
            <a:p>
              <a:pPr>
                <a:spcBef>
                  <a:spcPct val="50000"/>
                </a:spcBef>
              </a:pPr>
              <a:r>
                <a:rPr lang="en-GB" sz="1400" b="1" dirty="0">
                  <a:solidFill>
                    <a:schemeClr val="tx1">
                      <a:lumMod val="75000"/>
                      <a:lumOff val="25000"/>
                    </a:schemeClr>
                  </a:solidFill>
                </a:rPr>
                <a:t>Step 3</a:t>
              </a:r>
            </a:p>
          </p:txBody>
        </p:sp>
      </p:grpSp>
      <p:grpSp>
        <p:nvGrpSpPr>
          <p:cNvPr id="14" name="Group 108"/>
          <p:cNvGrpSpPr/>
          <p:nvPr/>
        </p:nvGrpSpPr>
        <p:grpSpPr>
          <a:xfrm>
            <a:off x="1831074" y="5638799"/>
            <a:ext cx="887104" cy="532263"/>
            <a:chOff x="1831074" y="5638799"/>
            <a:chExt cx="887104" cy="532263"/>
          </a:xfrm>
        </p:grpSpPr>
        <p:sp>
          <p:nvSpPr>
            <p:cNvPr id="110" name="Rectangle 109"/>
            <p:cNvSpPr/>
            <p:nvPr/>
          </p:nvSpPr>
          <p:spPr>
            <a:xfrm>
              <a:off x="1831074" y="5638799"/>
              <a:ext cx="887104" cy="532263"/>
            </a:xfrm>
            <a:prstGeom prst="rect">
              <a:avLst/>
            </a:prstGeom>
            <a:solidFill>
              <a:schemeClr val="bg1">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a:p>
          </p:txBody>
        </p:sp>
        <p:sp>
          <p:nvSpPr>
            <p:cNvPr id="111" name="Text Box 53"/>
            <p:cNvSpPr txBox="1">
              <a:spLocks noChangeArrowheads="1"/>
            </p:cNvSpPr>
            <p:nvPr/>
          </p:nvSpPr>
          <p:spPr bwMode="auto">
            <a:xfrm>
              <a:off x="1836760" y="5853752"/>
              <a:ext cx="762000" cy="304800"/>
            </a:xfrm>
            <a:prstGeom prst="rect">
              <a:avLst/>
            </a:prstGeom>
            <a:noFill/>
            <a:ln w="9525">
              <a:noFill/>
              <a:miter lim="800000"/>
              <a:headEnd/>
              <a:tailEnd/>
            </a:ln>
            <a:effectLst/>
          </p:spPr>
          <p:txBody>
            <a:bodyPr>
              <a:spAutoFit/>
            </a:bodyPr>
            <a:lstStyle/>
            <a:p>
              <a:pPr>
                <a:spcBef>
                  <a:spcPct val="50000"/>
                </a:spcBef>
              </a:pPr>
              <a:r>
                <a:rPr lang="en-GB" sz="1400" b="1" dirty="0">
                  <a:solidFill>
                    <a:schemeClr val="tx1">
                      <a:lumMod val="75000"/>
                      <a:lumOff val="25000"/>
                    </a:schemeClr>
                  </a:solidFill>
                </a:rPr>
                <a:t>Step 2</a:t>
              </a:r>
            </a:p>
          </p:txBody>
        </p:sp>
      </p:grpSp>
      <p:grpSp>
        <p:nvGrpSpPr>
          <p:cNvPr id="15" name="Group 111"/>
          <p:cNvGrpSpPr/>
          <p:nvPr/>
        </p:nvGrpSpPr>
        <p:grpSpPr>
          <a:xfrm>
            <a:off x="941696" y="5636525"/>
            <a:ext cx="887104" cy="532263"/>
            <a:chOff x="941696" y="5636525"/>
            <a:chExt cx="887104" cy="532263"/>
          </a:xfrm>
        </p:grpSpPr>
        <p:sp>
          <p:nvSpPr>
            <p:cNvPr id="113" name="Rectangle 112"/>
            <p:cNvSpPr/>
            <p:nvPr/>
          </p:nvSpPr>
          <p:spPr>
            <a:xfrm>
              <a:off x="941696" y="5636525"/>
              <a:ext cx="887104" cy="532263"/>
            </a:xfrm>
            <a:prstGeom prst="rect">
              <a:avLst/>
            </a:prstGeom>
            <a:solidFill>
              <a:schemeClr val="bg1">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GB"/>
            </a:p>
          </p:txBody>
        </p:sp>
        <p:sp>
          <p:nvSpPr>
            <p:cNvPr id="114" name="Text Box 54"/>
            <p:cNvSpPr txBox="1">
              <a:spLocks noChangeArrowheads="1"/>
            </p:cNvSpPr>
            <p:nvPr/>
          </p:nvSpPr>
          <p:spPr bwMode="auto">
            <a:xfrm>
              <a:off x="990600" y="5840104"/>
              <a:ext cx="762000" cy="304800"/>
            </a:xfrm>
            <a:prstGeom prst="rect">
              <a:avLst/>
            </a:prstGeom>
            <a:noFill/>
            <a:ln w="9525">
              <a:noFill/>
              <a:miter lim="800000"/>
              <a:headEnd/>
              <a:tailEnd/>
            </a:ln>
            <a:effectLst/>
          </p:spPr>
          <p:txBody>
            <a:bodyPr>
              <a:spAutoFit/>
            </a:bodyPr>
            <a:lstStyle/>
            <a:p>
              <a:pPr>
                <a:spcBef>
                  <a:spcPct val="50000"/>
                </a:spcBef>
              </a:pPr>
              <a:r>
                <a:rPr lang="en-GB" sz="1400" b="1" dirty="0">
                  <a:solidFill>
                    <a:schemeClr val="tx1">
                      <a:lumMod val="75000"/>
                      <a:lumOff val="25000"/>
                    </a:schemeClr>
                  </a:solidFill>
                </a:rPr>
                <a:t>Step 1</a:t>
              </a:r>
            </a:p>
          </p:txBody>
        </p:sp>
      </p:grpSp>
      <p:sp>
        <p:nvSpPr>
          <p:cNvPr id="116" name="Text Box 64"/>
          <p:cNvSpPr txBox="1">
            <a:spLocks noChangeArrowheads="1"/>
          </p:cNvSpPr>
          <p:nvPr/>
        </p:nvSpPr>
        <p:spPr bwMode="auto">
          <a:xfrm>
            <a:off x="3657600" y="6248400"/>
            <a:ext cx="3733800" cy="274638"/>
          </a:xfrm>
          <a:prstGeom prst="rect">
            <a:avLst/>
          </a:prstGeom>
          <a:noFill/>
          <a:ln w="9525">
            <a:noFill/>
            <a:miter lim="800000"/>
            <a:headEnd/>
            <a:tailEnd/>
          </a:ln>
          <a:effectLst/>
        </p:spPr>
        <p:txBody>
          <a:bodyPr>
            <a:spAutoFit/>
          </a:bodyPr>
          <a:lstStyle/>
          <a:p>
            <a:pPr>
              <a:spcBef>
                <a:spcPct val="50000"/>
              </a:spcBef>
            </a:pPr>
            <a:r>
              <a:rPr lang="en-GB" sz="1200" b="1" dirty="0">
                <a:solidFill>
                  <a:schemeClr val="tx1">
                    <a:lumMod val="65000"/>
                    <a:lumOff val="35000"/>
                  </a:schemeClr>
                </a:solidFill>
              </a:rPr>
              <a:t>Work Flow Management</a:t>
            </a:r>
          </a:p>
        </p:txBody>
      </p:sp>
      <p:sp>
        <p:nvSpPr>
          <p:cNvPr id="117" name="Freeform 56"/>
          <p:cNvSpPr>
            <a:spLocks/>
          </p:cNvSpPr>
          <p:nvPr/>
        </p:nvSpPr>
        <p:spPr bwMode="auto">
          <a:xfrm>
            <a:off x="1282700" y="3684896"/>
            <a:ext cx="546100" cy="2030104"/>
          </a:xfrm>
          <a:custGeom>
            <a:avLst/>
            <a:gdLst/>
            <a:ahLst/>
            <a:cxnLst>
              <a:cxn ang="0">
                <a:pos x="344" y="0"/>
              </a:cxn>
              <a:cxn ang="0">
                <a:pos x="104" y="384"/>
              </a:cxn>
              <a:cxn ang="0">
                <a:pos x="8" y="816"/>
              </a:cxn>
              <a:cxn ang="0">
                <a:pos x="56" y="1440"/>
              </a:cxn>
            </a:cxnLst>
            <a:rect l="0" t="0" r="r" b="b"/>
            <a:pathLst>
              <a:path w="344" h="1440">
                <a:moveTo>
                  <a:pt x="344" y="0"/>
                </a:moveTo>
                <a:cubicBezTo>
                  <a:pt x="252" y="124"/>
                  <a:pt x="160" y="248"/>
                  <a:pt x="104" y="384"/>
                </a:cubicBezTo>
                <a:cubicBezTo>
                  <a:pt x="48" y="520"/>
                  <a:pt x="16" y="640"/>
                  <a:pt x="8" y="816"/>
                </a:cubicBezTo>
                <a:cubicBezTo>
                  <a:pt x="0" y="992"/>
                  <a:pt x="48" y="1336"/>
                  <a:pt x="56" y="1440"/>
                </a:cubicBezTo>
              </a:path>
            </a:pathLst>
          </a:custGeom>
          <a:noFill/>
          <a:ln w="25400" cmpd="sng">
            <a:solidFill>
              <a:schemeClr val="bg1"/>
            </a:solidFill>
            <a:round/>
            <a:headEnd type="none" w="med" len="med"/>
            <a:tailEnd type="arrow" w="med" len="med"/>
          </a:ln>
          <a:effectLst/>
        </p:spPr>
        <p:txBody>
          <a:bodyPr/>
          <a:lstStyle/>
          <a:p>
            <a:endParaRPr lang="en-GB"/>
          </a:p>
        </p:txBody>
      </p:sp>
      <p:cxnSp>
        <p:nvCxnSpPr>
          <p:cNvPr id="120" name="Shape 119"/>
          <p:cNvCxnSpPr/>
          <p:nvPr/>
        </p:nvCxnSpPr>
        <p:spPr>
          <a:xfrm rot="5400000" flipH="1" flipV="1">
            <a:off x="2222009" y="4400114"/>
            <a:ext cx="1402764" cy="1206538"/>
          </a:xfrm>
          <a:prstGeom prst="curvedConnector3">
            <a:avLst>
              <a:gd name="adj1" fmla="val 103511"/>
            </a:avLst>
          </a:prstGeom>
          <a:ln w="254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32" name="Freeform 60"/>
          <p:cNvSpPr>
            <a:spLocks/>
          </p:cNvSpPr>
          <p:nvPr/>
        </p:nvSpPr>
        <p:spPr bwMode="auto">
          <a:xfrm rot="2234002">
            <a:off x="3824187" y="4258573"/>
            <a:ext cx="643673" cy="1423864"/>
          </a:xfrm>
          <a:custGeom>
            <a:avLst/>
            <a:gdLst/>
            <a:ahLst/>
            <a:cxnLst>
              <a:cxn ang="0">
                <a:pos x="224" y="864"/>
              </a:cxn>
              <a:cxn ang="0">
                <a:pos x="32" y="336"/>
              </a:cxn>
              <a:cxn ang="0">
                <a:pos x="32" y="0"/>
              </a:cxn>
            </a:cxnLst>
            <a:rect l="0" t="0" r="r" b="b"/>
            <a:pathLst>
              <a:path w="224" h="864">
                <a:moveTo>
                  <a:pt x="224" y="864"/>
                </a:moveTo>
                <a:cubicBezTo>
                  <a:pt x="144" y="672"/>
                  <a:pt x="64" y="480"/>
                  <a:pt x="32" y="336"/>
                </a:cubicBezTo>
                <a:cubicBezTo>
                  <a:pt x="0" y="192"/>
                  <a:pt x="16" y="96"/>
                  <a:pt x="32" y="0"/>
                </a:cubicBezTo>
              </a:path>
            </a:pathLst>
          </a:custGeom>
          <a:noFill/>
          <a:ln w="25400" cmpd="sng">
            <a:solidFill>
              <a:schemeClr val="bg1"/>
            </a:solidFill>
            <a:round/>
            <a:headEnd type="none" w="med" len="med"/>
            <a:tailEnd type="arrow" w="med" len="med"/>
          </a:ln>
          <a:effectLst/>
        </p:spPr>
        <p:txBody>
          <a:bodyPr/>
          <a:lstStyle/>
          <a:p>
            <a:endParaRPr lang="en-GB"/>
          </a:p>
        </p:txBody>
      </p:sp>
      <p:sp>
        <p:nvSpPr>
          <p:cNvPr id="133" name="Freeform 56"/>
          <p:cNvSpPr>
            <a:spLocks/>
          </p:cNvSpPr>
          <p:nvPr/>
        </p:nvSpPr>
        <p:spPr bwMode="auto">
          <a:xfrm rot="949641" flipH="1">
            <a:off x="4690323" y="4081439"/>
            <a:ext cx="340160" cy="1687107"/>
          </a:xfrm>
          <a:custGeom>
            <a:avLst/>
            <a:gdLst/>
            <a:ahLst/>
            <a:cxnLst>
              <a:cxn ang="0">
                <a:pos x="344" y="0"/>
              </a:cxn>
              <a:cxn ang="0">
                <a:pos x="104" y="384"/>
              </a:cxn>
              <a:cxn ang="0">
                <a:pos x="8" y="816"/>
              </a:cxn>
              <a:cxn ang="0">
                <a:pos x="56" y="1440"/>
              </a:cxn>
            </a:cxnLst>
            <a:rect l="0" t="0" r="r" b="b"/>
            <a:pathLst>
              <a:path w="344" h="1440">
                <a:moveTo>
                  <a:pt x="344" y="0"/>
                </a:moveTo>
                <a:cubicBezTo>
                  <a:pt x="252" y="124"/>
                  <a:pt x="160" y="248"/>
                  <a:pt x="104" y="384"/>
                </a:cubicBezTo>
                <a:cubicBezTo>
                  <a:pt x="48" y="520"/>
                  <a:pt x="16" y="640"/>
                  <a:pt x="8" y="816"/>
                </a:cubicBezTo>
                <a:cubicBezTo>
                  <a:pt x="0" y="992"/>
                  <a:pt x="48" y="1336"/>
                  <a:pt x="56" y="1440"/>
                </a:cubicBezTo>
              </a:path>
            </a:pathLst>
          </a:custGeom>
          <a:noFill/>
          <a:ln w="25400" cmpd="sng">
            <a:solidFill>
              <a:schemeClr val="bg1"/>
            </a:solidFill>
            <a:round/>
            <a:headEnd type="none" w="med" len="med"/>
            <a:tailEnd type="arrow" w="med" len="med"/>
          </a:ln>
          <a:effectLst/>
        </p:spPr>
        <p:txBody>
          <a:bodyPr/>
          <a:lstStyle/>
          <a:p>
            <a:endParaRPr lang="en-GB"/>
          </a:p>
        </p:txBody>
      </p:sp>
      <p:sp>
        <p:nvSpPr>
          <p:cNvPr id="135" name="Freeform 58"/>
          <p:cNvSpPr>
            <a:spLocks/>
          </p:cNvSpPr>
          <p:nvPr/>
        </p:nvSpPr>
        <p:spPr bwMode="auto">
          <a:xfrm rot="783661">
            <a:off x="5313945" y="3200356"/>
            <a:ext cx="1912958" cy="2812148"/>
          </a:xfrm>
          <a:custGeom>
            <a:avLst/>
            <a:gdLst/>
            <a:ahLst/>
            <a:cxnLst>
              <a:cxn ang="0">
                <a:pos x="0" y="1632"/>
              </a:cxn>
              <a:cxn ang="0">
                <a:pos x="48" y="768"/>
              </a:cxn>
              <a:cxn ang="0">
                <a:pos x="288" y="144"/>
              </a:cxn>
              <a:cxn ang="0">
                <a:pos x="672" y="0"/>
              </a:cxn>
            </a:cxnLst>
            <a:rect l="0" t="0" r="r" b="b"/>
            <a:pathLst>
              <a:path w="672" h="1632">
                <a:moveTo>
                  <a:pt x="0" y="1632"/>
                </a:moveTo>
                <a:cubicBezTo>
                  <a:pt x="0" y="1324"/>
                  <a:pt x="0" y="1016"/>
                  <a:pt x="48" y="768"/>
                </a:cubicBezTo>
                <a:cubicBezTo>
                  <a:pt x="96" y="520"/>
                  <a:pt x="184" y="272"/>
                  <a:pt x="288" y="144"/>
                </a:cubicBezTo>
                <a:cubicBezTo>
                  <a:pt x="392" y="16"/>
                  <a:pt x="532" y="8"/>
                  <a:pt x="672" y="0"/>
                </a:cubicBezTo>
              </a:path>
            </a:pathLst>
          </a:custGeom>
          <a:noFill/>
          <a:ln w="25400" cmpd="sng">
            <a:solidFill>
              <a:schemeClr val="bg1"/>
            </a:solidFill>
            <a:round/>
            <a:headEnd type="none" w="med" len="med"/>
            <a:tailEnd type="arrow" w="med" len="med"/>
          </a:ln>
          <a:effectLst/>
        </p:spPr>
        <p:txBody>
          <a:bodyPr/>
          <a:lstStyle/>
          <a:p>
            <a:endParaRPr lang="en-GB"/>
          </a:p>
        </p:txBody>
      </p:sp>
      <p:grpSp>
        <p:nvGrpSpPr>
          <p:cNvPr id="16" name="Group 146"/>
          <p:cNvGrpSpPr/>
          <p:nvPr/>
        </p:nvGrpSpPr>
        <p:grpSpPr>
          <a:xfrm>
            <a:off x="5490207" y="1678675"/>
            <a:ext cx="937889" cy="638867"/>
            <a:chOff x="5599389" y="2647666"/>
            <a:chExt cx="937889" cy="638867"/>
          </a:xfrm>
        </p:grpSpPr>
        <p:grpSp>
          <p:nvGrpSpPr>
            <p:cNvPr id="17" name="Group 140"/>
            <p:cNvGrpSpPr/>
            <p:nvPr/>
          </p:nvGrpSpPr>
          <p:grpSpPr>
            <a:xfrm>
              <a:off x="5599389" y="2647666"/>
              <a:ext cx="937889" cy="638867"/>
              <a:chOff x="4930649" y="2345635"/>
              <a:chExt cx="1944956" cy="1241149"/>
            </a:xfrm>
          </p:grpSpPr>
          <p:pic>
            <p:nvPicPr>
              <p:cNvPr id="142" name="Picture 2"/>
              <p:cNvPicPr>
                <a:picLocks noChangeAspect="1" noChangeArrowheads="1"/>
              </p:cNvPicPr>
              <p:nvPr/>
            </p:nvPicPr>
            <p:blipFill>
              <a:blip r:embed="rId5" cstate="print"/>
              <a:srcRect/>
              <a:stretch>
                <a:fillRect/>
              </a:stretch>
            </p:blipFill>
            <p:spPr bwMode="auto">
              <a:xfrm>
                <a:off x="4930649" y="3445566"/>
                <a:ext cx="1944956" cy="141218"/>
              </a:xfrm>
              <a:prstGeom prst="rect">
                <a:avLst/>
              </a:prstGeom>
              <a:noFill/>
              <a:ln w="9525">
                <a:noFill/>
                <a:miter lim="800000"/>
                <a:headEnd/>
                <a:tailEnd/>
              </a:ln>
            </p:spPr>
          </p:pic>
          <p:pic>
            <p:nvPicPr>
              <p:cNvPr id="143" name="Picture 3"/>
              <p:cNvPicPr>
                <a:picLocks noChangeAspect="1" noChangeArrowheads="1"/>
              </p:cNvPicPr>
              <p:nvPr/>
            </p:nvPicPr>
            <p:blipFill>
              <a:blip r:embed="rId6" cstate="print"/>
              <a:srcRect/>
              <a:stretch>
                <a:fillRect/>
              </a:stretch>
            </p:blipFill>
            <p:spPr bwMode="auto">
              <a:xfrm>
                <a:off x="5004766" y="2345635"/>
                <a:ext cx="1787418" cy="1098688"/>
              </a:xfrm>
              <a:prstGeom prst="rect">
                <a:avLst/>
              </a:prstGeom>
              <a:noFill/>
              <a:ln w="9525">
                <a:noFill/>
                <a:miter lim="800000"/>
                <a:headEnd/>
                <a:tailEnd/>
              </a:ln>
            </p:spPr>
          </p:pic>
        </p:grpSp>
        <p:sp>
          <p:nvSpPr>
            <p:cNvPr id="144" name="TextBox 143"/>
            <p:cNvSpPr txBox="1"/>
            <p:nvPr/>
          </p:nvSpPr>
          <p:spPr bwMode="auto">
            <a:xfrm>
              <a:off x="5720841" y="2706899"/>
              <a:ext cx="636714" cy="461665"/>
            </a:xfrm>
            <a:prstGeom prst="rect">
              <a:avLst/>
            </a:prstGeom>
            <a:noFill/>
          </p:spPr>
          <p:txBody>
            <a:bodyPr wrap="none">
              <a:spAutoFit/>
            </a:bodyPr>
            <a:lstStyle/>
            <a:p>
              <a:pPr algn="ctr">
                <a:defRPr/>
              </a:pPr>
              <a:r>
                <a:rPr lang="en-US" sz="1200" b="1" dirty="0" smtClean="0">
                  <a:solidFill>
                    <a:schemeClr val="bg1"/>
                  </a:solidFill>
                  <a:effectLst>
                    <a:outerShdw blurRad="38100" dist="38100" dir="2700000" algn="tl">
                      <a:srgbClr val="000000">
                        <a:alpha val="43137"/>
                      </a:srgbClr>
                    </a:outerShdw>
                  </a:effectLst>
                </a:rPr>
                <a:t>AJAX </a:t>
              </a:r>
            </a:p>
            <a:p>
              <a:pPr algn="ctr">
                <a:defRPr/>
              </a:pPr>
              <a:r>
                <a:rPr lang="en-US" sz="1200" b="1" dirty="0" smtClean="0">
                  <a:solidFill>
                    <a:schemeClr val="bg1"/>
                  </a:solidFill>
                  <a:effectLst>
                    <a:outerShdw blurRad="38100" dist="38100" dir="2700000" algn="tl">
                      <a:srgbClr val="000000">
                        <a:alpha val="43137"/>
                      </a:srgbClr>
                    </a:outerShdw>
                  </a:effectLst>
                </a:rPr>
                <a:t>Client</a:t>
              </a:r>
            </a:p>
          </p:txBody>
        </p:sp>
      </p:grpSp>
      <p:grpSp>
        <p:nvGrpSpPr>
          <p:cNvPr id="18" name="Group 147"/>
          <p:cNvGrpSpPr/>
          <p:nvPr/>
        </p:nvGrpSpPr>
        <p:grpSpPr>
          <a:xfrm>
            <a:off x="3568147" y="1667296"/>
            <a:ext cx="937889" cy="638864"/>
            <a:chOff x="5599389" y="2647660"/>
            <a:chExt cx="937889" cy="638864"/>
          </a:xfrm>
        </p:grpSpPr>
        <p:grpSp>
          <p:nvGrpSpPr>
            <p:cNvPr id="19" name="Group 140"/>
            <p:cNvGrpSpPr/>
            <p:nvPr/>
          </p:nvGrpSpPr>
          <p:grpSpPr>
            <a:xfrm>
              <a:off x="5599389" y="2647660"/>
              <a:ext cx="937889" cy="638864"/>
              <a:chOff x="4930649" y="2345635"/>
              <a:chExt cx="1944956" cy="1241149"/>
            </a:xfrm>
          </p:grpSpPr>
          <p:pic>
            <p:nvPicPr>
              <p:cNvPr id="151" name="Picture 2"/>
              <p:cNvPicPr>
                <a:picLocks noChangeAspect="1" noChangeArrowheads="1"/>
              </p:cNvPicPr>
              <p:nvPr/>
            </p:nvPicPr>
            <p:blipFill>
              <a:blip r:embed="rId5" cstate="print"/>
              <a:srcRect/>
              <a:stretch>
                <a:fillRect/>
              </a:stretch>
            </p:blipFill>
            <p:spPr bwMode="auto">
              <a:xfrm>
                <a:off x="4930649" y="3445566"/>
                <a:ext cx="1944956" cy="141218"/>
              </a:xfrm>
              <a:prstGeom prst="rect">
                <a:avLst/>
              </a:prstGeom>
              <a:noFill/>
              <a:ln w="9525">
                <a:noFill/>
                <a:miter lim="800000"/>
                <a:headEnd/>
                <a:tailEnd/>
              </a:ln>
            </p:spPr>
          </p:pic>
          <p:pic>
            <p:nvPicPr>
              <p:cNvPr id="152" name="Picture 3"/>
              <p:cNvPicPr>
                <a:picLocks noChangeAspect="1" noChangeArrowheads="1"/>
              </p:cNvPicPr>
              <p:nvPr/>
            </p:nvPicPr>
            <p:blipFill>
              <a:blip r:embed="rId6" cstate="print"/>
              <a:srcRect/>
              <a:stretch>
                <a:fillRect/>
              </a:stretch>
            </p:blipFill>
            <p:spPr bwMode="auto">
              <a:xfrm>
                <a:off x="5004766" y="2345635"/>
                <a:ext cx="1787418" cy="1098688"/>
              </a:xfrm>
              <a:prstGeom prst="rect">
                <a:avLst/>
              </a:prstGeom>
              <a:noFill/>
              <a:ln w="9525">
                <a:noFill/>
                <a:miter lim="800000"/>
                <a:headEnd/>
                <a:tailEnd/>
              </a:ln>
            </p:spPr>
          </p:pic>
        </p:grpSp>
        <p:sp>
          <p:nvSpPr>
            <p:cNvPr id="150" name="TextBox 149"/>
            <p:cNvSpPr txBox="1"/>
            <p:nvPr/>
          </p:nvSpPr>
          <p:spPr bwMode="auto">
            <a:xfrm>
              <a:off x="5732863" y="2706899"/>
              <a:ext cx="612668" cy="461665"/>
            </a:xfrm>
            <a:prstGeom prst="rect">
              <a:avLst/>
            </a:prstGeom>
            <a:noFill/>
          </p:spPr>
          <p:txBody>
            <a:bodyPr wrap="none">
              <a:spAutoFit/>
            </a:bodyPr>
            <a:lstStyle/>
            <a:p>
              <a:pPr algn="ctr">
                <a:defRPr/>
              </a:pPr>
              <a:r>
                <a:rPr lang="en-US" sz="1200" b="1" dirty="0" smtClean="0">
                  <a:solidFill>
                    <a:schemeClr val="bg1"/>
                  </a:solidFill>
                  <a:effectLst>
                    <a:outerShdw blurRad="38100" dist="38100" dir="2700000" algn="tl">
                      <a:srgbClr val="000000">
                        <a:alpha val="43137"/>
                      </a:srgbClr>
                    </a:outerShdw>
                  </a:effectLst>
                </a:rPr>
                <a:t>RIA</a:t>
              </a:r>
            </a:p>
            <a:p>
              <a:pPr algn="ctr">
                <a:defRPr/>
              </a:pPr>
              <a:r>
                <a:rPr lang="en-US" sz="1200" b="1" dirty="0" smtClean="0">
                  <a:solidFill>
                    <a:schemeClr val="bg1"/>
                  </a:solidFill>
                  <a:effectLst>
                    <a:outerShdw blurRad="38100" dist="38100" dir="2700000" algn="tl">
                      <a:srgbClr val="000000">
                        <a:alpha val="43137"/>
                      </a:srgbClr>
                    </a:outerShdw>
                  </a:effectLst>
                </a:rPr>
                <a:t>Client</a:t>
              </a:r>
            </a:p>
          </p:txBody>
        </p:sp>
      </p:grpSp>
      <p:grpSp>
        <p:nvGrpSpPr>
          <p:cNvPr id="20" name="Group 157"/>
          <p:cNvGrpSpPr/>
          <p:nvPr/>
        </p:nvGrpSpPr>
        <p:grpSpPr>
          <a:xfrm>
            <a:off x="1577849" y="1655922"/>
            <a:ext cx="937889" cy="638864"/>
            <a:chOff x="5599389" y="2647660"/>
            <a:chExt cx="937889" cy="638864"/>
          </a:xfrm>
        </p:grpSpPr>
        <p:grpSp>
          <p:nvGrpSpPr>
            <p:cNvPr id="21" name="Group 140"/>
            <p:cNvGrpSpPr/>
            <p:nvPr/>
          </p:nvGrpSpPr>
          <p:grpSpPr>
            <a:xfrm>
              <a:off x="5599389" y="2647660"/>
              <a:ext cx="937889" cy="638864"/>
              <a:chOff x="4930649" y="2345635"/>
              <a:chExt cx="1944956" cy="1241149"/>
            </a:xfrm>
          </p:grpSpPr>
          <p:pic>
            <p:nvPicPr>
              <p:cNvPr id="162" name="Picture 2"/>
              <p:cNvPicPr>
                <a:picLocks noChangeAspect="1" noChangeArrowheads="1"/>
              </p:cNvPicPr>
              <p:nvPr/>
            </p:nvPicPr>
            <p:blipFill>
              <a:blip r:embed="rId5" cstate="print"/>
              <a:srcRect/>
              <a:stretch>
                <a:fillRect/>
              </a:stretch>
            </p:blipFill>
            <p:spPr bwMode="auto">
              <a:xfrm>
                <a:off x="4930649" y="3445566"/>
                <a:ext cx="1944956" cy="141218"/>
              </a:xfrm>
              <a:prstGeom prst="rect">
                <a:avLst/>
              </a:prstGeom>
              <a:noFill/>
              <a:ln w="9525">
                <a:noFill/>
                <a:miter lim="800000"/>
                <a:headEnd/>
                <a:tailEnd/>
              </a:ln>
            </p:spPr>
          </p:pic>
          <p:pic>
            <p:nvPicPr>
              <p:cNvPr id="163" name="Picture 3"/>
              <p:cNvPicPr>
                <a:picLocks noChangeAspect="1" noChangeArrowheads="1"/>
              </p:cNvPicPr>
              <p:nvPr/>
            </p:nvPicPr>
            <p:blipFill>
              <a:blip r:embed="rId6" cstate="print"/>
              <a:srcRect/>
              <a:stretch>
                <a:fillRect/>
              </a:stretch>
            </p:blipFill>
            <p:spPr bwMode="auto">
              <a:xfrm>
                <a:off x="5004766" y="2345635"/>
                <a:ext cx="1787418" cy="1098688"/>
              </a:xfrm>
              <a:prstGeom prst="rect">
                <a:avLst/>
              </a:prstGeom>
              <a:noFill/>
              <a:ln w="9525">
                <a:noFill/>
                <a:miter lim="800000"/>
                <a:headEnd/>
                <a:tailEnd/>
              </a:ln>
            </p:spPr>
          </p:pic>
        </p:grpSp>
        <p:sp>
          <p:nvSpPr>
            <p:cNvPr id="161" name="TextBox 160"/>
            <p:cNvSpPr txBox="1"/>
            <p:nvPr/>
          </p:nvSpPr>
          <p:spPr bwMode="auto">
            <a:xfrm>
              <a:off x="5708819" y="2706899"/>
              <a:ext cx="660758" cy="461665"/>
            </a:xfrm>
            <a:prstGeom prst="rect">
              <a:avLst/>
            </a:prstGeom>
            <a:noFill/>
          </p:spPr>
          <p:txBody>
            <a:bodyPr wrap="none">
              <a:spAutoFit/>
            </a:bodyPr>
            <a:lstStyle/>
            <a:p>
              <a:pPr algn="ctr">
                <a:defRPr/>
              </a:pPr>
              <a:r>
                <a:rPr lang="en-US" sz="1200" b="1" dirty="0" smtClean="0">
                  <a:solidFill>
                    <a:schemeClr val="bg1"/>
                  </a:solidFill>
                  <a:effectLst>
                    <a:outerShdw blurRad="38100" dist="38100" dir="2700000" algn="tl">
                      <a:srgbClr val="000000">
                        <a:alpha val="43137"/>
                      </a:srgbClr>
                    </a:outerShdw>
                  </a:effectLst>
                </a:rPr>
                <a:t>Client</a:t>
              </a:r>
            </a:p>
            <a:p>
              <a:pPr algn="ctr">
                <a:defRPr/>
              </a:pPr>
              <a:r>
                <a:rPr lang="en-US" sz="1200" b="1" dirty="0" smtClean="0">
                  <a:solidFill>
                    <a:schemeClr val="bg1"/>
                  </a:solidFill>
                  <a:effectLst>
                    <a:outerShdw blurRad="38100" dist="38100" dir="2700000" algn="tl">
                      <a:srgbClr val="000000">
                        <a:alpha val="43137"/>
                      </a:srgbClr>
                    </a:outerShdw>
                  </a:effectLst>
                </a:rPr>
                <a:t>Server</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0" fill="hold" grpId="0" nodeType="clickEffect">
                                  <p:stCondLst>
                                    <p:cond delay="0"/>
                                  </p:stCondLst>
                                  <p:childTnLst>
                                    <p:set>
                                      <p:cBhvr>
                                        <p:cTn id="38" dur="1" fill="hold">
                                          <p:stCondLst>
                                            <p:cond delay="0"/>
                                          </p:stCondLst>
                                        </p:cTn>
                                        <p:tgtEl>
                                          <p:spTgt spid="83"/>
                                        </p:tgtEl>
                                        <p:attrNameLst>
                                          <p:attrName>style.visibility</p:attrName>
                                        </p:attrNameLst>
                                      </p:cBhvr>
                                      <p:to>
                                        <p:strVal val="visible"/>
                                      </p:to>
                                    </p:set>
                                    <p:anim calcmode="lin" valueType="num">
                                      <p:cBhvr>
                                        <p:cTn id="39" dur="1000" fill="hold"/>
                                        <p:tgtEl>
                                          <p:spTgt spid="83"/>
                                        </p:tgtEl>
                                        <p:attrNameLst>
                                          <p:attrName>ppt_w</p:attrName>
                                        </p:attrNameLst>
                                      </p:cBhvr>
                                      <p:tavLst>
                                        <p:tav tm="0">
                                          <p:val>
                                            <p:fltVal val="0"/>
                                          </p:val>
                                        </p:tav>
                                        <p:tav tm="100000">
                                          <p:val>
                                            <p:strVal val="#ppt_w"/>
                                          </p:val>
                                        </p:tav>
                                      </p:tavLst>
                                    </p:anim>
                                    <p:anim calcmode="lin" valueType="num">
                                      <p:cBhvr>
                                        <p:cTn id="40" dur="1000" fill="hold"/>
                                        <p:tgtEl>
                                          <p:spTgt spid="83"/>
                                        </p:tgtEl>
                                        <p:attrNameLst>
                                          <p:attrName>ppt_h</p:attrName>
                                        </p:attrNameLst>
                                      </p:cBhvr>
                                      <p:tavLst>
                                        <p:tav tm="0">
                                          <p:val>
                                            <p:fltVal val="0"/>
                                          </p:val>
                                        </p:tav>
                                        <p:tav tm="100000">
                                          <p:val>
                                            <p:strVal val="#ppt_h"/>
                                          </p:val>
                                        </p:tav>
                                      </p:tavLst>
                                    </p:anim>
                                    <p:animEffect transition="in" filter="fade">
                                      <p:cBhvr>
                                        <p:cTn id="41" dur="1000"/>
                                        <p:tgtEl>
                                          <p:spTgt spid="83"/>
                                        </p:tgtEl>
                                      </p:cBhvr>
                                    </p:animEffect>
                                  </p:childTnLst>
                                </p:cTn>
                              </p:par>
                            </p:childTnLst>
                          </p:cTn>
                        </p:par>
                        <p:par>
                          <p:cTn id="42" fill="hold">
                            <p:stCondLst>
                              <p:cond delay="1000"/>
                            </p:stCondLst>
                            <p:childTnLst>
                              <p:par>
                                <p:cTn id="43" presetID="53" presetClass="entr" presetSubtype="0" fill="hold" grpId="0" nodeType="afterEffect">
                                  <p:stCondLst>
                                    <p:cond delay="0"/>
                                  </p:stCondLst>
                                  <p:childTnLst>
                                    <p:set>
                                      <p:cBhvr>
                                        <p:cTn id="44" dur="1" fill="hold">
                                          <p:stCondLst>
                                            <p:cond delay="0"/>
                                          </p:stCondLst>
                                        </p:cTn>
                                        <p:tgtEl>
                                          <p:spTgt spid="140"/>
                                        </p:tgtEl>
                                        <p:attrNameLst>
                                          <p:attrName>style.visibility</p:attrName>
                                        </p:attrNameLst>
                                      </p:cBhvr>
                                      <p:to>
                                        <p:strVal val="visible"/>
                                      </p:to>
                                    </p:set>
                                    <p:anim calcmode="lin" valueType="num">
                                      <p:cBhvr>
                                        <p:cTn id="45" dur="1000" fill="hold"/>
                                        <p:tgtEl>
                                          <p:spTgt spid="140"/>
                                        </p:tgtEl>
                                        <p:attrNameLst>
                                          <p:attrName>ppt_w</p:attrName>
                                        </p:attrNameLst>
                                      </p:cBhvr>
                                      <p:tavLst>
                                        <p:tav tm="0">
                                          <p:val>
                                            <p:fltVal val="0"/>
                                          </p:val>
                                        </p:tav>
                                        <p:tav tm="100000">
                                          <p:val>
                                            <p:strVal val="#ppt_w"/>
                                          </p:val>
                                        </p:tav>
                                      </p:tavLst>
                                    </p:anim>
                                    <p:anim calcmode="lin" valueType="num">
                                      <p:cBhvr>
                                        <p:cTn id="46" dur="1000" fill="hold"/>
                                        <p:tgtEl>
                                          <p:spTgt spid="140"/>
                                        </p:tgtEl>
                                        <p:attrNameLst>
                                          <p:attrName>ppt_h</p:attrName>
                                        </p:attrNameLst>
                                      </p:cBhvr>
                                      <p:tavLst>
                                        <p:tav tm="0">
                                          <p:val>
                                            <p:fltVal val="0"/>
                                          </p:val>
                                        </p:tav>
                                        <p:tav tm="100000">
                                          <p:val>
                                            <p:strVal val="#ppt_h"/>
                                          </p:val>
                                        </p:tav>
                                      </p:tavLst>
                                    </p:anim>
                                    <p:animEffect transition="in" filter="fade">
                                      <p:cBhvr>
                                        <p:cTn id="47" dur="1000"/>
                                        <p:tgtEl>
                                          <p:spTgt spid="140"/>
                                        </p:tgtEl>
                                      </p:cBhvr>
                                    </p:animEffect>
                                  </p:childTnLst>
                                </p:cTn>
                              </p:par>
                            </p:childTnLst>
                          </p:cTn>
                        </p:par>
                        <p:par>
                          <p:cTn id="48" fill="hold">
                            <p:stCondLst>
                              <p:cond delay="2000"/>
                            </p:stCondLst>
                            <p:childTnLst>
                              <p:par>
                                <p:cTn id="49" presetID="53" presetClass="entr" presetSubtype="0" fill="hold" grpId="0" nodeType="afterEffect">
                                  <p:stCondLst>
                                    <p:cond delay="0"/>
                                  </p:stCondLst>
                                  <p:childTnLst>
                                    <p:set>
                                      <p:cBhvr>
                                        <p:cTn id="50" dur="1" fill="hold">
                                          <p:stCondLst>
                                            <p:cond delay="0"/>
                                          </p:stCondLst>
                                        </p:cTn>
                                        <p:tgtEl>
                                          <p:spTgt spid="139"/>
                                        </p:tgtEl>
                                        <p:attrNameLst>
                                          <p:attrName>style.visibility</p:attrName>
                                        </p:attrNameLst>
                                      </p:cBhvr>
                                      <p:to>
                                        <p:strVal val="visible"/>
                                      </p:to>
                                    </p:set>
                                    <p:anim calcmode="lin" valueType="num">
                                      <p:cBhvr>
                                        <p:cTn id="51" dur="1000" fill="hold"/>
                                        <p:tgtEl>
                                          <p:spTgt spid="139"/>
                                        </p:tgtEl>
                                        <p:attrNameLst>
                                          <p:attrName>ppt_w</p:attrName>
                                        </p:attrNameLst>
                                      </p:cBhvr>
                                      <p:tavLst>
                                        <p:tav tm="0">
                                          <p:val>
                                            <p:fltVal val="0"/>
                                          </p:val>
                                        </p:tav>
                                        <p:tav tm="100000">
                                          <p:val>
                                            <p:strVal val="#ppt_w"/>
                                          </p:val>
                                        </p:tav>
                                      </p:tavLst>
                                    </p:anim>
                                    <p:anim calcmode="lin" valueType="num">
                                      <p:cBhvr>
                                        <p:cTn id="52" dur="1000" fill="hold"/>
                                        <p:tgtEl>
                                          <p:spTgt spid="139"/>
                                        </p:tgtEl>
                                        <p:attrNameLst>
                                          <p:attrName>ppt_h</p:attrName>
                                        </p:attrNameLst>
                                      </p:cBhvr>
                                      <p:tavLst>
                                        <p:tav tm="0">
                                          <p:val>
                                            <p:fltVal val="0"/>
                                          </p:val>
                                        </p:tav>
                                        <p:tav tm="100000">
                                          <p:val>
                                            <p:strVal val="#ppt_h"/>
                                          </p:val>
                                        </p:tav>
                                      </p:tavLst>
                                    </p:anim>
                                    <p:animEffect transition="in" filter="fade">
                                      <p:cBhvr>
                                        <p:cTn id="53" dur="1000"/>
                                        <p:tgtEl>
                                          <p:spTgt spid="139"/>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95"/>
                                        </p:tgtEl>
                                        <p:attrNameLst>
                                          <p:attrName>style.visibility</p:attrName>
                                        </p:attrNameLst>
                                      </p:cBhvr>
                                      <p:to>
                                        <p:strVal val="visible"/>
                                      </p:to>
                                    </p:set>
                                    <p:animEffect transition="in" filter="fade">
                                      <p:cBhvr>
                                        <p:cTn id="58" dur="2000"/>
                                        <p:tgtEl>
                                          <p:spTgt spid="95"/>
                                        </p:tgtEl>
                                      </p:cBhvr>
                                    </p:animEffect>
                                  </p:childTnLst>
                                </p:cTn>
                              </p:par>
                            </p:childTnLst>
                          </p:cTn>
                        </p:par>
                        <p:par>
                          <p:cTn id="59" fill="hold">
                            <p:stCondLst>
                              <p:cond delay="2000"/>
                            </p:stCondLst>
                            <p:childTnLst>
                              <p:par>
                                <p:cTn id="60" presetID="22" presetClass="entr" presetSubtype="1" fill="hold" grpId="0" nodeType="afterEffect">
                                  <p:stCondLst>
                                    <p:cond delay="0"/>
                                  </p:stCondLst>
                                  <p:childTnLst>
                                    <p:set>
                                      <p:cBhvr>
                                        <p:cTn id="61" dur="1" fill="hold">
                                          <p:stCondLst>
                                            <p:cond delay="0"/>
                                          </p:stCondLst>
                                        </p:cTn>
                                        <p:tgtEl>
                                          <p:spTgt spid="117"/>
                                        </p:tgtEl>
                                        <p:attrNameLst>
                                          <p:attrName>style.visibility</p:attrName>
                                        </p:attrNameLst>
                                      </p:cBhvr>
                                      <p:to>
                                        <p:strVal val="visible"/>
                                      </p:to>
                                    </p:set>
                                    <p:animEffect transition="in" filter="wipe(up)">
                                      <p:cBhvr>
                                        <p:cTn id="62" dur="2000"/>
                                        <p:tgtEl>
                                          <p:spTgt spid="117"/>
                                        </p:tgtEl>
                                      </p:cBhvr>
                                    </p:animEffect>
                                  </p:childTnLst>
                                </p:cTn>
                              </p:par>
                            </p:childTnLst>
                          </p:cTn>
                        </p:par>
                        <p:par>
                          <p:cTn id="63" fill="hold">
                            <p:stCondLst>
                              <p:cond delay="4000"/>
                            </p:stCondLst>
                            <p:childTnLst>
                              <p:par>
                                <p:cTn id="64" presetID="10" presetClass="entr" presetSubtype="0"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par>
                          <p:cTn id="67" fill="hold">
                            <p:stCondLst>
                              <p:cond delay="4500"/>
                            </p:stCondLst>
                            <p:childTnLst>
                              <p:par>
                                <p:cTn id="68" presetID="10" presetClass="entr" presetSubtype="0" fill="hold"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500"/>
                                        <p:tgtEl>
                                          <p:spTgt spid="14"/>
                                        </p:tgtEl>
                                      </p:cBhvr>
                                    </p:animEffect>
                                  </p:childTnLst>
                                </p:cTn>
                              </p:par>
                            </p:childTnLst>
                          </p:cTn>
                        </p:par>
                        <p:par>
                          <p:cTn id="71" fill="hold">
                            <p:stCondLst>
                              <p:cond delay="5000"/>
                            </p:stCondLst>
                            <p:childTnLst>
                              <p:par>
                                <p:cTn id="72" presetID="22" presetClass="entr" presetSubtype="4" fill="hold" nodeType="afterEffect">
                                  <p:stCondLst>
                                    <p:cond delay="0"/>
                                  </p:stCondLst>
                                  <p:childTnLst>
                                    <p:set>
                                      <p:cBhvr>
                                        <p:cTn id="73" dur="1" fill="hold">
                                          <p:stCondLst>
                                            <p:cond delay="0"/>
                                          </p:stCondLst>
                                        </p:cTn>
                                        <p:tgtEl>
                                          <p:spTgt spid="120"/>
                                        </p:tgtEl>
                                        <p:attrNameLst>
                                          <p:attrName>style.visibility</p:attrName>
                                        </p:attrNameLst>
                                      </p:cBhvr>
                                      <p:to>
                                        <p:strVal val="visible"/>
                                      </p:to>
                                    </p:set>
                                    <p:animEffect transition="in" filter="wipe(down)">
                                      <p:cBhvr>
                                        <p:cTn id="74" dur="500"/>
                                        <p:tgtEl>
                                          <p:spTgt spid="120"/>
                                        </p:tgtEl>
                                      </p:cBhvr>
                                    </p:animEffect>
                                  </p:childTnLst>
                                </p:cTn>
                              </p:par>
                            </p:childTnLst>
                          </p:cTn>
                        </p:par>
                        <p:par>
                          <p:cTn id="75" fill="hold">
                            <p:stCondLst>
                              <p:cond delay="5500"/>
                            </p:stCondLst>
                            <p:childTnLst>
                              <p:par>
                                <p:cTn id="76" presetID="10" presetClass="entr" presetSubtype="0" fill="hold" nodeType="after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fade">
                                      <p:cBhvr>
                                        <p:cTn id="78" dur="500"/>
                                        <p:tgtEl>
                                          <p:spTgt spid="13"/>
                                        </p:tgtEl>
                                      </p:cBhvr>
                                    </p:animEffect>
                                  </p:childTnLst>
                                </p:cTn>
                              </p:par>
                            </p:childTnLst>
                          </p:cTn>
                        </p:par>
                        <p:par>
                          <p:cTn id="79" fill="hold">
                            <p:stCondLst>
                              <p:cond delay="6000"/>
                            </p:stCondLst>
                            <p:childTnLst>
                              <p:par>
                                <p:cTn id="80" presetID="10" presetClass="entr" presetSubtype="0" fill="hold"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500"/>
                                        <p:tgtEl>
                                          <p:spTgt spid="12"/>
                                        </p:tgtEl>
                                      </p:cBhvr>
                                    </p:animEffect>
                                  </p:childTnLst>
                                </p:cTn>
                              </p:par>
                            </p:childTnLst>
                          </p:cTn>
                        </p:par>
                        <p:par>
                          <p:cTn id="83" fill="hold">
                            <p:stCondLst>
                              <p:cond delay="6500"/>
                            </p:stCondLst>
                            <p:childTnLst>
                              <p:par>
                                <p:cTn id="84" presetID="22" presetClass="entr" presetSubtype="4" fill="hold" grpId="0" nodeType="afterEffect">
                                  <p:stCondLst>
                                    <p:cond delay="0"/>
                                  </p:stCondLst>
                                  <p:childTnLst>
                                    <p:set>
                                      <p:cBhvr>
                                        <p:cTn id="85" dur="1" fill="hold">
                                          <p:stCondLst>
                                            <p:cond delay="0"/>
                                          </p:stCondLst>
                                        </p:cTn>
                                        <p:tgtEl>
                                          <p:spTgt spid="132"/>
                                        </p:tgtEl>
                                        <p:attrNameLst>
                                          <p:attrName>style.visibility</p:attrName>
                                        </p:attrNameLst>
                                      </p:cBhvr>
                                      <p:to>
                                        <p:strVal val="visible"/>
                                      </p:to>
                                    </p:set>
                                    <p:animEffect transition="in" filter="wipe(down)">
                                      <p:cBhvr>
                                        <p:cTn id="86" dur="500"/>
                                        <p:tgtEl>
                                          <p:spTgt spid="132"/>
                                        </p:tgtEl>
                                      </p:cBhvr>
                                    </p:animEffect>
                                  </p:childTnLst>
                                </p:cTn>
                              </p:par>
                            </p:childTnLst>
                          </p:cTn>
                        </p:par>
                        <p:par>
                          <p:cTn id="87" fill="hold">
                            <p:stCondLst>
                              <p:cond delay="7000"/>
                            </p:stCondLst>
                            <p:childTnLst>
                              <p:par>
                                <p:cTn id="88" presetID="22" presetClass="entr" presetSubtype="1" fill="hold" grpId="0" nodeType="afterEffect">
                                  <p:stCondLst>
                                    <p:cond delay="0"/>
                                  </p:stCondLst>
                                  <p:childTnLst>
                                    <p:set>
                                      <p:cBhvr>
                                        <p:cTn id="89" dur="1" fill="hold">
                                          <p:stCondLst>
                                            <p:cond delay="0"/>
                                          </p:stCondLst>
                                        </p:cTn>
                                        <p:tgtEl>
                                          <p:spTgt spid="133"/>
                                        </p:tgtEl>
                                        <p:attrNameLst>
                                          <p:attrName>style.visibility</p:attrName>
                                        </p:attrNameLst>
                                      </p:cBhvr>
                                      <p:to>
                                        <p:strVal val="visible"/>
                                      </p:to>
                                    </p:set>
                                    <p:animEffect transition="in" filter="wipe(up)">
                                      <p:cBhvr>
                                        <p:cTn id="90" dur="500"/>
                                        <p:tgtEl>
                                          <p:spTgt spid="133"/>
                                        </p:tgtEl>
                                      </p:cBhvr>
                                    </p:animEffect>
                                  </p:childTnLst>
                                </p:cTn>
                              </p:par>
                            </p:childTnLst>
                          </p:cTn>
                        </p:par>
                        <p:par>
                          <p:cTn id="91" fill="hold">
                            <p:stCondLst>
                              <p:cond delay="7500"/>
                            </p:stCondLst>
                            <p:childTnLst>
                              <p:par>
                                <p:cTn id="92" presetID="10" presetClass="entr" presetSubtype="0" fill="hold" nodeType="after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fade">
                                      <p:cBhvr>
                                        <p:cTn id="94" dur="500"/>
                                        <p:tgtEl>
                                          <p:spTgt spid="11"/>
                                        </p:tgtEl>
                                      </p:cBhvr>
                                    </p:animEffect>
                                  </p:childTnLst>
                                </p:cTn>
                              </p:par>
                            </p:childTnLst>
                          </p:cTn>
                        </p:par>
                        <p:par>
                          <p:cTn id="95" fill="hold">
                            <p:stCondLst>
                              <p:cond delay="8000"/>
                            </p:stCondLst>
                            <p:childTnLst>
                              <p:par>
                                <p:cTn id="96" presetID="22" presetClass="entr" presetSubtype="4" fill="hold" grpId="0" nodeType="afterEffect">
                                  <p:stCondLst>
                                    <p:cond delay="0"/>
                                  </p:stCondLst>
                                  <p:childTnLst>
                                    <p:set>
                                      <p:cBhvr>
                                        <p:cTn id="97" dur="1" fill="hold">
                                          <p:stCondLst>
                                            <p:cond delay="0"/>
                                          </p:stCondLst>
                                        </p:cTn>
                                        <p:tgtEl>
                                          <p:spTgt spid="135"/>
                                        </p:tgtEl>
                                        <p:attrNameLst>
                                          <p:attrName>style.visibility</p:attrName>
                                        </p:attrNameLst>
                                      </p:cBhvr>
                                      <p:to>
                                        <p:strVal val="visible"/>
                                      </p:to>
                                    </p:set>
                                    <p:animEffect transition="in" filter="wipe(down)">
                                      <p:cBhvr>
                                        <p:cTn id="98" dur="500"/>
                                        <p:tgtEl>
                                          <p:spTgt spid="135"/>
                                        </p:tgtEl>
                                      </p:cBhvr>
                                    </p:animEffect>
                                  </p:childTnLst>
                                </p:cTn>
                              </p:par>
                            </p:childTnLst>
                          </p:cTn>
                        </p:par>
                        <p:par>
                          <p:cTn id="99" fill="hold">
                            <p:stCondLst>
                              <p:cond delay="8500"/>
                            </p:stCondLst>
                            <p:childTnLst>
                              <p:par>
                                <p:cTn id="100" presetID="10" presetClass="entr" presetSubtype="0" fill="hold" nodeType="afterEffect">
                                  <p:stCondLst>
                                    <p:cond delay="0"/>
                                  </p:stCondLst>
                                  <p:childTnLst>
                                    <p:set>
                                      <p:cBhvr>
                                        <p:cTn id="101" dur="1" fill="hold">
                                          <p:stCondLst>
                                            <p:cond delay="0"/>
                                          </p:stCondLst>
                                        </p:cTn>
                                        <p:tgtEl>
                                          <p:spTgt spid="10"/>
                                        </p:tgtEl>
                                        <p:attrNameLst>
                                          <p:attrName>style.visibility</p:attrName>
                                        </p:attrNameLst>
                                      </p:cBhvr>
                                      <p:to>
                                        <p:strVal val="visible"/>
                                      </p:to>
                                    </p:set>
                                    <p:animEffect transition="in" filter="fade">
                                      <p:cBhvr>
                                        <p:cTn id="102" dur="500"/>
                                        <p:tgtEl>
                                          <p:spTgt spid="10"/>
                                        </p:tgtEl>
                                      </p:cBhvr>
                                    </p:animEffect>
                                  </p:childTnLst>
                                </p:cTn>
                              </p:par>
                            </p:childTnLst>
                          </p:cTn>
                        </p:par>
                        <p:par>
                          <p:cTn id="103" fill="hold">
                            <p:stCondLst>
                              <p:cond delay="9000"/>
                            </p:stCondLst>
                            <p:childTnLst>
                              <p:par>
                                <p:cTn id="104" presetID="10" presetClass="entr" presetSubtype="0" fill="hold" grpId="0" nodeType="afterEffect">
                                  <p:stCondLst>
                                    <p:cond delay="0"/>
                                  </p:stCondLst>
                                  <p:childTnLst>
                                    <p:set>
                                      <p:cBhvr>
                                        <p:cTn id="105" dur="1" fill="hold">
                                          <p:stCondLst>
                                            <p:cond delay="0"/>
                                          </p:stCondLst>
                                        </p:cTn>
                                        <p:tgtEl>
                                          <p:spTgt spid="116"/>
                                        </p:tgtEl>
                                        <p:attrNameLst>
                                          <p:attrName>style.visibility</p:attrName>
                                        </p:attrNameLst>
                                      </p:cBhvr>
                                      <p:to>
                                        <p:strVal val="visible"/>
                                      </p:to>
                                    </p:set>
                                    <p:animEffect transition="in" filter="fade">
                                      <p:cBhvr>
                                        <p:cTn id="106" dur="20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139" grpId="0" animBg="1"/>
      <p:bldP spid="140" grpId="0" animBg="1"/>
      <p:bldP spid="95" grpId="0" animBg="1"/>
      <p:bldP spid="116" grpId="0"/>
      <p:bldP spid="117" grpId="0" animBg="1"/>
      <p:bldP spid="132" grpId="0" animBg="1"/>
      <p:bldP spid="133" grpId="0" animBg="1"/>
      <p:bldP spid="13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a:stretch>
            <a:fillRect/>
          </a:stretch>
        </p:blipFill>
        <p:spPr bwMode="auto">
          <a:xfrm>
            <a:off x="258308" y="1341435"/>
            <a:ext cx="8566081" cy="4639504"/>
          </a:xfrm>
          <a:prstGeom prst="rect">
            <a:avLst/>
          </a:prstGeom>
          <a:noFill/>
          <a:ln w="9525">
            <a:noFill/>
            <a:miter lim="800000"/>
            <a:headEnd/>
            <a:tailEnd/>
          </a:ln>
        </p:spPr>
      </p:pic>
      <p:sp>
        <p:nvSpPr>
          <p:cNvPr id="30727" name="Rectangle 3"/>
          <p:cNvSpPr>
            <a:spLocks noGrp="1" noChangeArrowheads="1"/>
          </p:cNvSpPr>
          <p:nvPr>
            <p:ph type="title"/>
          </p:nvPr>
        </p:nvSpPr>
        <p:spPr/>
        <p:txBody>
          <a:bodyPr/>
          <a:lstStyle/>
          <a:p>
            <a:pPr eaLnBrk="1" hangingPunct="1"/>
            <a:r>
              <a:rPr lang="en-US" dirty="0" smtClean="0"/>
              <a:t>Enterprise ‘</a:t>
            </a:r>
            <a:r>
              <a:rPr lang="en-GB" dirty="0" smtClean="0"/>
              <a:t>Doughnut’ Strategy</a:t>
            </a:r>
            <a:endParaRPr lang="en-US" dirty="0" smtClean="0"/>
          </a:p>
        </p:txBody>
      </p:sp>
      <p:sp>
        <p:nvSpPr>
          <p:cNvPr id="98" name="TextBox 97"/>
          <p:cNvSpPr txBox="1"/>
          <p:nvPr/>
        </p:nvSpPr>
        <p:spPr>
          <a:xfrm>
            <a:off x="585272" y="6073550"/>
            <a:ext cx="8242853" cy="369332"/>
          </a:xfrm>
          <a:prstGeom prst="rect">
            <a:avLst/>
          </a:prstGeom>
          <a:noFill/>
        </p:spPr>
        <p:txBody>
          <a:bodyPr wrap="square" rtlCol="0">
            <a:spAutoFit/>
          </a:bodyPr>
          <a:lstStyle/>
          <a:p>
            <a:pPr algn="l"/>
            <a:r>
              <a:rPr lang="en-GB" b="1" dirty="0" smtClean="0">
                <a:solidFill>
                  <a:srgbClr val="FF6600"/>
                </a:solidFill>
              </a:rPr>
              <a:t>Deploying applications and data where you want to, when you want to!</a:t>
            </a:r>
            <a:endParaRPr lang="en-GB" b="1" dirty="0">
              <a:solidFill>
                <a:srgbClr val="FF6600"/>
              </a:solidFill>
            </a:endParaRPr>
          </a:p>
        </p:txBody>
      </p:sp>
      <p:cxnSp>
        <p:nvCxnSpPr>
          <p:cNvPr id="65" name="Straight Arrow Connector 64"/>
          <p:cNvCxnSpPr/>
          <p:nvPr/>
        </p:nvCxnSpPr>
        <p:spPr>
          <a:xfrm>
            <a:off x="2322404" y="2302915"/>
            <a:ext cx="1582622" cy="784530"/>
          </a:xfrm>
          <a:prstGeom prst="straightConnector1">
            <a:avLst/>
          </a:prstGeom>
          <a:ln w="22225">
            <a:solidFill>
              <a:schemeClr val="tx1">
                <a:lumMod val="65000"/>
                <a:lumOff val="35000"/>
              </a:schemeClr>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2756452" y="3207026"/>
            <a:ext cx="887896" cy="609600"/>
          </a:xfrm>
          <a:prstGeom prst="straightConnector1">
            <a:avLst/>
          </a:prstGeom>
          <a:ln w="22225">
            <a:solidFill>
              <a:schemeClr val="tx1">
                <a:lumMod val="65000"/>
                <a:lumOff val="35000"/>
              </a:schemeClr>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V="1">
            <a:off x="5221357" y="2610678"/>
            <a:ext cx="1497495" cy="556592"/>
          </a:xfrm>
          <a:prstGeom prst="straightConnector1">
            <a:avLst/>
          </a:prstGeom>
          <a:ln w="22225">
            <a:solidFill>
              <a:schemeClr val="tx1">
                <a:lumMod val="65000"/>
                <a:lumOff val="35000"/>
              </a:schemeClr>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V="1">
            <a:off x="5827372" y="3392557"/>
            <a:ext cx="692698" cy="477079"/>
          </a:xfrm>
          <a:prstGeom prst="straightConnector1">
            <a:avLst/>
          </a:prstGeom>
          <a:ln w="22225">
            <a:solidFill>
              <a:schemeClr val="tx1">
                <a:lumMod val="65000"/>
                <a:lumOff val="35000"/>
              </a:schemeClr>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grpSp>
        <p:nvGrpSpPr>
          <p:cNvPr id="2" name="Group 59"/>
          <p:cNvGrpSpPr/>
          <p:nvPr/>
        </p:nvGrpSpPr>
        <p:grpSpPr>
          <a:xfrm>
            <a:off x="649399" y="1678271"/>
            <a:ext cx="2107054" cy="2198537"/>
            <a:chOff x="6092346" y="-796515"/>
            <a:chExt cx="3729884" cy="2442920"/>
          </a:xfrm>
        </p:grpSpPr>
        <p:grpSp>
          <p:nvGrpSpPr>
            <p:cNvPr id="3" name="Group 104"/>
            <p:cNvGrpSpPr/>
            <p:nvPr/>
          </p:nvGrpSpPr>
          <p:grpSpPr>
            <a:xfrm>
              <a:off x="6092346" y="-796515"/>
              <a:ext cx="3729884" cy="2442920"/>
              <a:chOff x="-304793" y="4662589"/>
              <a:chExt cx="3729884" cy="2442920"/>
            </a:xfrm>
          </p:grpSpPr>
          <p:sp>
            <p:nvSpPr>
              <p:cNvPr id="49" name="Cube 48"/>
              <p:cNvSpPr/>
              <p:nvPr/>
            </p:nvSpPr>
            <p:spPr>
              <a:xfrm>
                <a:off x="1570385" y="4874624"/>
                <a:ext cx="669234" cy="1479168"/>
              </a:xfrm>
              <a:prstGeom prst="cube">
                <a:avLst/>
              </a:prstGeom>
              <a:solidFill>
                <a:schemeClr val="bg2">
                  <a:lumMod val="5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50" name="Cube 49"/>
              <p:cNvSpPr/>
              <p:nvPr/>
            </p:nvSpPr>
            <p:spPr>
              <a:xfrm>
                <a:off x="437323" y="5219181"/>
                <a:ext cx="556591" cy="1141237"/>
              </a:xfrm>
              <a:prstGeom prst="cube">
                <a:avLst/>
              </a:prstGeom>
              <a:solidFill>
                <a:schemeClr val="bg2">
                  <a:lumMod val="5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51" name="Can 50"/>
              <p:cNvSpPr/>
              <p:nvPr/>
            </p:nvSpPr>
            <p:spPr>
              <a:xfrm>
                <a:off x="2749826" y="5883341"/>
                <a:ext cx="510209" cy="496956"/>
              </a:xfrm>
              <a:prstGeom prst="can">
                <a:avLst/>
              </a:prstGeom>
              <a:solidFill>
                <a:schemeClr val="bg2">
                  <a:lumMod val="5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52" name="Can 51"/>
              <p:cNvSpPr/>
              <p:nvPr/>
            </p:nvSpPr>
            <p:spPr>
              <a:xfrm>
                <a:off x="0" y="5909846"/>
                <a:ext cx="450575" cy="530086"/>
              </a:xfrm>
              <a:prstGeom prst="can">
                <a:avLst/>
              </a:prstGeom>
              <a:solidFill>
                <a:schemeClr val="bg2">
                  <a:lumMod val="5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53" name="Can 52"/>
              <p:cNvSpPr/>
              <p:nvPr/>
            </p:nvSpPr>
            <p:spPr>
              <a:xfrm>
                <a:off x="2239618" y="5843585"/>
                <a:ext cx="530088" cy="702364"/>
              </a:xfrm>
              <a:prstGeom prst="can">
                <a:avLst/>
              </a:prstGeom>
              <a:solidFill>
                <a:schemeClr val="bg2">
                  <a:lumMod val="5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54" name="TextBox 53"/>
              <p:cNvSpPr txBox="1"/>
              <p:nvPr/>
            </p:nvSpPr>
            <p:spPr>
              <a:xfrm>
                <a:off x="1380737" y="5426142"/>
                <a:ext cx="871411" cy="239392"/>
              </a:xfrm>
              <a:prstGeom prst="rect">
                <a:avLst/>
              </a:prstGeom>
              <a:noFill/>
            </p:spPr>
            <p:txBody>
              <a:bodyPr wrap="square" rtlCol="0">
                <a:spAutoFit/>
              </a:bodyPr>
              <a:lstStyle/>
              <a:p>
                <a:pPr algn="ctr"/>
                <a:r>
                  <a:rPr lang="en-GB" sz="800" dirty="0" smtClean="0">
                    <a:solidFill>
                      <a:schemeClr val="bg1"/>
                    </a:solidFill>
                  </a:rPr>
                  <a:t>Apps</a:t>
                </a:r>
                <a:endParaRPr lang="en-GB" sz="800" dirty="0">
                  <a:solidFill>
                    <a:schemeClr val="bg1"/>
                  </a:solidFill>
                </a:endParaRPr>
              </a:p>
            </p:txBody>
          </p:sp>
          <p:sp>
            <p:nvSpPr>
              <p:cNvPr id="55" name="TextBox 54"/>
              <p:cNvSpPr txBox="1"/>
              <p:nvPr/>
            </p:nvSpPr>
            <p:spPr>
              <a:xfrm>
                <a:off x="147751" y="5552038"/>
                <a:ext cx="931456" cy="239392"/>
              </a:xfrm>
              <a:prstGeom prst="rect">
                <a:avLst/>
              </a:prstGeom>
              <a:noFill/>
            </p:spPr>
            <p:txBody>
              <a:bodyPr wrap="square" rtlCol="0">
                <a:spAutoFit/>
              </a:bodyPr>
              <a:lstStyle/>
              <a:p>
                <a:pPr algn="ctr"/>
                <a:r>
                  <a:rPr lang="en-GB" sz="800" dirty="0" smtClean="0">
                    <a:solidFill>
                      <a:schemeClr val="bg1"/>
                    </a:solidFill>
                  </a:rPr>
                  <a:t>Apps</a:t>
                </a:r>
                <a:endParaRPr lang="en-GB" sz="800" dirty="0">
                  <a:solidFill>
                    <a:schemeClr val="bg1"/>
                  </a:solidFill>
                </a:endParaRPr>
              </a:p>
            </p:txBody>
          </p:sp>
          <p:sp>
            <p:nvSpPr>
              <p:cNvPr id="56" name="Cube 55"/>
              <p:cNvSpPr/>
              <p:nvPr/>
            </p:nvSpPr>
            <p:spPr>
              <a:xfrm>
                <a:off x="914402" y="4662589"/>
                <a:ext cx="728870" cy="1803848"/>
              </a:xfrm>
              <a:prstGeom prst="cube">
                <a:avLst/>
              </a:prstGeom>
              <a:solidFill>
                <a:schemeClr val="bg2">
                  <a:lumMod val="5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57" name="TextBox 56"/>
              <p:cNvSpPr txBox="1"/>
              <p:nvPr/>
            </p:nvSpPr>
            <p:spPr>
              <a:xfrm>
                <a:off x="774717" y="4947652"/>
                <a:ext cx="844042" cy="239392"/>
              </a:xfrm>
              <a:prstGeom prst="rect">
                <a:avLst/>
              </a:prstGeom>
              <a:noFill/>
            </p:spPr>
            <p:txBody>
              <a:bodyPr wrap="square" rtlCol="0">
                <a:spAutoFit/>
              </a:bodyPr>
              <a:lstStyle/>
              <a:p>
                <a:pPr algn="ctr"/>
                <a:r>
                  <a:rPr lang="en-GB" sz="800" dirty="0" smtClean="0">
                    <a:solidFill>
                      <a:schemeClr val="bg1"/>
                    </a:solidFill>
                  </a:rPr>
                  <a:t>Apps</a:t>
                </a:r>
                <a:endParaRPr lang="en-GB" sz="800" dirty="0">
                  <a:solidFill>
                    <a:schemeClr val="bg1"/>
                  </a:solidFill>
                </a:endParaRPr>
              </a:p>
            </p:txBody>
          </p:sp>
          <p:sp>
            <p:nvSpPr>
              <p:cNvPr id="58" name="TextBox 57"/>
              <p:cNvSpPr txBox="1"/>
              <p:nvPr/>
            </p:nvSpPr>
            <p:spPr>
              <a:xfrm>
                <a:off x="2533675" y="6012183"/>
                <a:ext cx="891416" cy="239392"/>
              </a:xfrm>
              <a:prstGeom prst="rect">
                <a:avLst/>
              </a:prstGeom>
              <a:noFill/>
            </p:spPr>
            <p:txBody>
              <a:bodyPr wrap="square" rtlCol="0">
                <a:spAutoFit/>
              </a:bodyPr>
              <a:lstStyle/>
              <a:p>
                <a:pPr algn="ctr"/>
                <a:r>
                  <a:rPr lang="en-GB" sz="800" dirty="0" smtClean="0">
                    <a:solidFill>
                      <a:schemeClr val="bg1"/>
                    </a:solidFill>
                  </a:rPr>
                  <a:t>Data</a:t>
                </a:r>
                <a:endParaRPr lang="en-GB" sz="800" dirty="0">
                  <a:solidFill>
                    <a:schemeClr val="bg1"/>
                  </a:solidFill>
                </a:endParaRPr>
              </a:p>
            </p:txBody>
          </p:sp>
          <p:sp>
            <p:nvSpPr>
              <p:cNvPr id="59" name="TextBox 58"/>
              <p:cNvSpPr txBox="1"/>
              <p:nvPr/>
            </p:nvSpPr>
            <p:spPr>
              <a:xfrm>
                <a:off x="2000010" y="6042369"/>
                <a:ext cx="885529" cy="239392"/>
              </a:xfrm>
              <a:prstGeom prst="rect">
                <a:avLst/>
              </a:prstGeom>
              <a:noFill/>
            </p:spPr>
            <p:txBody>
              <a:bodyPr wrap="square" rtlCol="0">
                <a:spAutoFit/>
              </a:bodyPr>
              <a:lstStyle/>
              <a:p>
                <a:pPr algn="ctr"/>
                <a:r>
                  <a:rPr lang="en-GB" sz="800" dirty="0" smtClean="0">
                    <a:solidFill>
                      <a:schemeClr val="bg1"/>
                    </a:solidFill>
                  </a:rPr>
                  <a:t>Data</a:t>
                </a:r>
                <a:endParaRPr lang="en-GB" sz="800" dirty="0">
                  <a:solidFill>
                    <a:schemeClr val="bg1"/>
                  </a:solidFill>
                </a:endParaRPr>
              </a:p>
            </p:txBody>
          </p:sp>
          <p:sp>
            <p:nvSpPr>
              <p:cNvPr id="60" name="TextBox 59"/>
              <p:cNvSpPr txBox="1"/>
              <p:nvPr/>
            </p:nvSpPr>
            <p:spPr>
              <a:xfrm>
                <a:off x="-304793" y="6455732"/>
                <a:ext cx="2491408" cy="649777"/>
              </a:xfrm>
              <a:prstGeom prst="rect">
                <a:avLst/>
              </a:prstGeom>
              <a:noFill/>
            </p:spPr>
            <p:txBody>
              <a:bodyPr wrap="square" rtlCol="0">
                <a:spAutoFit/>
              </a:bodyPr>
              <a:lstStyle/>
              <a:p>
                <a:r>
                  <a:rPr lang="en-GB" sz="1600" b="1" dirty="0" smtClean="0">
                    <a:solidFill>
                      <a:schemeClr val="bg2">
                        <a:lumMod val="50000"/>
                      </a:schemeClr>
                    </a:solidFill>
                  </a:rPr>
                  <a:t>Private Cloud</a:t>
                </a:r>
                <a:endParaRPr lang="en-GB" sz="1600" b="1" dirty="0">
                  <a:solidFill>
                    <a:schemeClr val="bg2">
                      <a:lumMod val="50000"/>
                    </a:schemeClr>
                  </a:solidFill>
                </a:endParaRPr>
              </a:p>
            </p:txBody>
          </p:sp>
        </p:grpSp>
        <p:sp>
          <p:nvSpPr>
            <p:cNvPr id="48" name="TextBox 47"/>
            <p:cNvSpPr txBox="1"/>
            <p:nvPr/>
          </p:nvSpPr>
          <p:spPr>
            <a:xfrm>
              <a:off x="6094693" y="550067"/>
              <a:ext cx="935935" cy="239392"/>
            </a:xfrm>
            <a:prstGeom prst="rect">
              <a:avLst/>
            </a:prstGeom>
            <a:noFill/>
          </p:spPr>
          <p:txBody>
            <a:bodyPr wrap="square" rtlCol="0">
              <a:spAutoFit/>
            </a:bodyPr>
            <a:lstStyle/>
            <a:p>
              <a:pPr algn="ctr"/>
              <a:r>
                <a:rPr lang="en-GB" sz="800" dirty="0" smtClean="0">
                  <a:solidFill>
                    <a:schemeClr val="bg1"/>
                  </a:solidFill>
                </a:rPr>
                <a:t>Data</a:t>
              </a:r>
              <a:endParaRPr lang="en-GB" sz="800" dirty="0">
                <a:solidFill>
                  <a:schemeClr val="bg1"/>
                </a:solidFill>
              </a:endParaRPr>
            </a:p>
          </p:txBody>
        </p:sp>
      </p:grpSp>
      <p:grpSp>
        <p:nvGrpSpPr>
          <p:cNvPr id="4" name="Group 59"/>
          <p:cNvGrpSpPr/>
          <p:nvPr/>
        </p:nvGrpSpPr>
        <p:grpSpPr>
          <a:xfrm>
            <a:off x="3588029" y="2558290"/>
            <a:ext cx="2170897" cy="2090907"/>
            <a:chOff x="6092346" y="-796515"/>
            <a:chExt cx="3611212" cy="2139579"/>
          </a:xfrm>
        </p:grpSpPr>
        <p:grpSp>
          <p:nvGrpSpPr>
            <p:cNvPr id="5" name="Group 104"/>
            <p:cNvGrpSpPr/>
            <p:nvPr/>
          </p:nvGrpSpPr>
          <p:grpSpPr>
            <a:xfrm>
              <a:off x="6092346" y="-796515"/>
              <a:ext cx="3611212" cy="2139579"/>
              <a:chOff x="-304793" y="4662589"/>
              <a:chExt cx="3611212" cy="2139579"/>
            </a:xfrm>
          </p:grpSpPr>
          <p:sp>
            <p:nvSpPr>
              <p:cNvPr id="64" name="Cube 63"/>
              <p:cNvSpPr/>
              <p:nvPr/>
            </p:nvSpPr>
            <p:spPr>
              <a:xfrm>
                <a:off x="1570385" y="4874624"/>
                <a:ext cx="669234" cy="1479168"/>
              </a:xfrm>
              <a:prstGeom prst="cube">
                <a:avLst/>
              </a:prstGeom>
              <a:solidFill>
                <a:schemeClr val="tx1">
                  <a:lumMod val="75000"/>
                  <a:lumOff val="25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66" name="Cube 65"/>
              <p:cNvSpPr/>
              <p:nvPr/>
            </p:nvSpPr>
            <p:spPr>
              <a:xfrm>
                <a:off x="437323" y="5219181"/>
                <a:ext cx="556591" cy="1141237"/>
              </a:xfrm>
              <a:prstGeom prst="cube">
                <a:avLst/>
              </a:prstGeom>
              <a:solidFill>
                <a:schemeClr val="tx1">
                  <a:lumMod val="75000"/>
                  <a:lumOff val="25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68" name="Can 67"/>
              <p:cNvSpPr/>
              <p:nvPr/>
            </p:nvSpPr>
            <p:spPr>
              <a:xfrm>
                <a:off x="2749826" y="5883341"/>
                <a:ext cx="510209" cy="496956"/>
              </a:xfrm>
              <a:prstGeom prst="can">
                <a:avLst/>
              </a:prstGeom>
              <a:solidFill>
                <a:schemeClr val="tx1">
                  <a:lumMod val="75000"/>
                  <a:lumOff val="25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70" name="Can 69"/>
              <p:cNvSpPr/>
              <p:nvPr/>
            </p:nvSpPr>
            <p:spPr>
              <a:xfrm>
                <a:off x="0" y="5909846"/>
                <a:ext cx="450575" cy="530086"/>
              </a:xfrm>
              <a:prstGeom prst="can">
                <a:avLst/>
              </a:prstGeom>
              <a:solidFill>
                <a:schemeClr val="tx1">
                  <a:lumMod val="75000"/>
                  <a:lumOff val="25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72" name="Can 71"/>
              <p:cNvSpPr/>
              <p:nvPr/>
            </p:nvSpPr>
            <p:spPr>
              <a:xfrm>
                <a:off x="2239618" y="5843585"/>
                <a:ext cx="530088" cy="702364"/>
              </a:xfrm>
              <a:prstGeom prst="can">
                <a:avLst/>
              </a:prstGeom>
              <a:solidFill>
                <a:schemeClr val="tx1">
                  <a:lumMod val="75000"/>
                  <a:lumOff val="25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73" name="TextBox 72"/>
              <p:cNvSpPr txBox="1"/>
              <p:nvPr/>
            </p:nvSpPr>
            <p:spPr>
              <a:xfrm>
                <a:off x="1451114" y="5426142"/>
                <a:ext cx="702367" cy="220459"/>
              </a:xfrm>
              <a:prstGeom prst="rect">
                <a:avLst/>
              </a:prstGeom>
              <a:noFill/>
            </p:spPr>
            <p:txBody>
              <a:bodyPr wrap="square" rtlCol="0">
                <a:spAutoFit/>
              </a:bodyPr>
              <a:lstStyle/>
              <a:p>
                <a:pPr algn="ctr"/>
                <a:r>
                  <a:rPr lang="en-GB" sz="800" dirty="0" smtClean="0">
                    <a:solidFill>
                      <a:schemeClr val="bg1"/>
                    </a:solidFill>
                  </a:rPr>
                  <a:t>Apps</a:t>
                </a:r>
                <a:endParaRPr lang="en-GB" sz="800" dirty="0">
                  <a:solidFill>
                    <a:schemeClr val="bg1"/>
                  </a:solidFill>
                </a:endParaRPr>
              </a:p>
            </p:txBody>
          </p:sp>
          <p:sp>
            <p:nvSpPr>
              <p:cNvPr id="74" name="TextBox 73"/>
              <p:cNvSpPr txBox="1"/>
              <p:nvPr/>
            </p:nvSpPr>
            <p:spPr>
              <a:xfrm>
                <a:off x="265044" y="5552038"/>
                <a:ext cx="702367" cy="220459"/>
              </a:xfrm>
              <a:prstGeom prst="rect">
                <a:avLst/>
              </a:prstGeom>
              <a:noFill/>
            </p:spPr>
            <p:txBody>
              <a:bodyPr wrap="square" rtlCol="0">
                <a:spAutoFit/>
              </a:bodyPr>
              <a:lstStyle/>
              <a:p>
                <a:pPr algn="ctr"/>
                <a:r>
                  <a:rPr lang="en-GB" sz="800" dirty="0" smtClean="0">
                    <a:solidFill>
                      <a:schemeClr val="bg1"/>
                    </a:solidFill>
                  </a:rPr>
                  <a:t>Apps</a:t>
                </a:r>
                <a:endParaRPr lang="en-GB" sz="800" dirty="0">
                  <a:solidFill>
                    <a:schemeClr val="bg1"/>
                  </a:solidFill>
                </a:endParaRPr>
              </a:p>
            </p:txBody>
          </p:sp>
          <p:sp>
            <p:nvSpPr>
              <p:cNvPr id="75" name="Cube 74"/>
              <p:cNvSpPr/>
              <p:nvPr/>
            </p:nvSpPr>
            <p:spPr>
              <a:xfrm>
                <a:off x="914402" y="4662589"/>
                <a:ext cx="728870" cy="1803848"/>
              </a:xfrm>
              <a:prstGeom prst="cube">
                <a:avLst/>
              </a:prstGeom>
              <a:solidFill>
                <a:schemeClr val="tx1">
                  <a:lumMod val="75000"/>
                  <a:lumOff val="25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76" name="TextBox 75"/>
              <p:cNvSpPr txBox="1"/>
              <p:nvPr/>
            </p:nvSpPr>
            <p:spPr>
              <a:xfrm>
                <a:off x="821634" y="5035203"/>
                <a:ext cx="702367" cy="220459"/>
              </a:xfrm>
              <a:prstGeom prst="rect">
                <a:avLst/>
              </a:prstGeom>
              <a:noFill/>
            </p:spPr>
            <p:txBody>
              <a:bodyPr wrap="square" rtlCol="0">
                <a:spAutoFit/>
              </a:bodyPr>
              <a:lstStyle/>
              <a:p>
                <a:pPr algn="ctr"/>
                <a:r>
                  <a:rPr lang="en-GB" sz="800" dirty="0" smtClean="0">
                    <a:solidFill>
                      <a:schemeClr val="bg1"/>
                    </a:solidFill>
                  </a:rPr>
                  <a:t>Apps</a:t>
                </a:r>
                <a:endParaRPr lang="en-GB" sz="800" dirty="0">
                  <a:solidFill>
                    <a:schemeClr val="bg1"/>
                  </a:solidFill>
                </a:endParaRPr>
              </a:p>
            </p:txBody>
          </p:sp>
          <p:sp>
            <p:nvSpPr>
              <p:cNvPr id="77" name="TextBox 76"/>
              <p:cNvSpPr txBox="1"/>
              <p:nvPr/>
            </p:nvSpPr>
            <p:spPr>
              <a:xfrm>
                <a:off x="2604052" y="5982733"/>
                <a:ext cx="702367" cy="220459"/>
              </a:xfrm>
              <a:prstGeom prst="rect">
                <a:avLst/>
              </a:prstGeom>
              <a:noFill/>
            </p:spPr>
            <p:txBody>
              <a:bodyPr wrap="square" rtlCol="0">
                <a:spAutoFit/>
              </a:bodyPr>
              <a:lstStyle/>
              <a:p>
                <a:pPr algn="ctr"/>
                <a:r>
                  <a:rPr lang="en-GB" sz="800" dirty="0" smtClean="0">
                    <a:solidFill>
                      <a:schemeClr val="bg1"/>
                    </a:solidFill>
                  </a:rPr>
                  <a:t>Data</a:t>
                </a:r>
                <a:endParaRPr lang="en-GB" sz="800" dirty="0">
                  <a:solidFill>
                    <a:schemeClr val="bg1"/>
                  </a:solidFill>
                </a:endParaRPr>
              </a:p>
            </p:txBody>
          </p:sp>
          <p:sp>
            <p:nvSpPr>
              <p:cNvPr id="78" name="TextBox 77"/>
              <p:cNvSpPr txBox="1"/>
              <p:nvPr/>
            </p:nvSpPr>
            <p:spPr>
              <a:xfrm>
                <a:off x="2093844" y="6042369"/>
                <a:ext cx="702367" cy="220459"/>
              </a:xfrm>
              <a:prstGeom prst="rect">
                <a:avLst/>
              </a:prstGeom>
              <a:noFill/>
            </p:spPr>
            <p:txBody>
              <a:bodyPr wrap="square" rtlCol="0">
                <a:spAutoFit/>
              </a:bodyPr>
              <a:lstStyle/>
              <a:p>
                <a:pPr algn="ctr"/>
                <a:r>
                  <a:rPr lang="en-GB" sz="800" dirty="0" smtClean="0">
                    <a:solidFill>
                      <a:schemeClr val="bg1"/>
                    </a:solidFill>
                  </a:rPr>
                  <a:t>Data</a:t>
                </a:r>
                <a:endParaRPr lang="en-GB" sz="800" dirty="0">
                  <a:solidFill>
                    <a:schemeClr val="bg1"/>
                  </a:solidFill>
                </a:endParaRPr>
              </a:p>
            </p:txBody>
          </p:sp>
          <p:sp>
            <p:nvSpPr>
              <p:cNvPr id="79" name="TextBox 78"/>
              <p:cNvSpPr txBox="1"/>
              <p:nvPr/>
            </p:nvSpPr>
            <p:spPr>
              <a:xfrm>
                <a:off x="-304793" y="6455733"/>
                <a:ext cx="2491409" cy="346435"/>
              </a:xfrm>
              <a:prstGeom prst="rect">
                <a:avLst/>
              </a:prstGeom>
              <a:noFill/>
            </p:spPr>
            <p:txBody>
              <a:bodyPr wrap="square" rtlCol="0">
                <a:spAutoFit/>
              </a:bodyPr>
              <a:lstStyle/>
              <a:p>
                <a:r>
                  <a:rPr lang="en-GB" sz="1600" b="1" dirty="0" smtClean="0">
                    <a:solidFill>
                      <a:schemeClr val="tx1">
                        <a:lumMod val="85000"/>
                        <a:lumOff val="15000"/>
                      </a:schemeClr>
                    </a:solidFill>
                  </a:rPr>
                  <a:t>On Premise</a:t>
                </a:r>
                <a:endParaRPr lang="en-GB" sz="1600" b="1" dirty="0">
                  <a:solidFill>
                    <a:schemeClr val="tx1">
                      <a:lumMod val="85000"/>
                      <a:lumOff val="15000"/>
                    </a:schemeClr>
                  </a:solidFill>
                </a:endParaRPr>
              </a:p>
            </p:txBody>
          </p:sp>
        </p:grpSp>
        <p:sp>
          <p:nvSpPr>
            <p:cNvPr id="63" name="TextBox 62"/>
            <p:cNvSpPr txBox="1"/>
            <p:nvPr/>
          </p:nvSpPr>
          <p:spPr>
            <a:xfrm>
              <a:off x="6235444" y="550067"/>
              <a:ext cx="702367" cy="220459"/>
            </a:xfrm>
            <a:prstGeom prst="rect">
              <a:avLst/>
            </a:prstGeom>
            <a:noFill/>
          </p:spPr>
          <p:txBody>
            <a:bodyPr wrap="square" rtlCol="0">
              <a:spAutoFit/>
            </a:bodyPr>
            <a:lstStyle/>
            <a:p>
              <a:pPr algn="ctr"/>
              <a:r>
                <a:rPr lang="en-GB" sz="800" dirty="0" smtClean="0">
                  <a:solidFill>
                    <a:schemeClr val="bg1"/>
                  </a:solidFill>
                </a:rPr>
                <a:t>Data</a:t>
              </a:r>
              <a:endParaRPr lang="en-GB" sz="800" dirty="0">
                <a:solidFill>
                  <a:schemeClr val="bg1"/>
                </a:solidFill>
              </a:endParaRPr>
            </a:p>
          </p:txBody>
        </p:sp>
      </p:grpSp>
      <p:grpSp>
        <p:nvGrpSpPr>
          <p:cNvPr id="6" name="Group 59"/>
          <p:cNvGrpSpPr/>
          <p:nvPr/>
        </p:nvGrpSpPr>
        <p:grpSpPr>
          <a:xfrm>
            <a:off x="6440599" y="1886252"/>
            <a:ext cx="2111732" cy="2231597"/>
            <a:chOff x="6092346" y="-796515"/>
            <a:chExt cx="3611212" cy="2429879"/>
          </a:xfrm>
        </p:grpSpPr>
        <p:grpSp>
          <p:nvGrpSpPr>
            <p:cNvPr id="7" name="Group 104"/>
            <p:cNvGrpSpPr/>
            <p:nvPr/>
          </p:nvGrpSpPr>
          <p:grpSpPr>
            <a:xfrm>
              <a:off x="6092346" y="-796515"/>
              <a:ext cx="3611212" cy="2429879"/>
              <a:chOff x="-304793" y="4662589"/>
              <a:chExt cx="3611212" cy="2429879"/>
            </a:xfrm>
          </p:grpSpPr>
          <p:sp>
            <p:nvSpPr>
              <p:cNvPr id="83" name="Cube 82"/>
              <p:cNvSpPr/>
              <p:nvPr/>
            </p:nvSpPr>
            <p:spPr>
              <a:xfrm>
                <a:off x="1570385" y="4874624"/>
                <a:ext cx="669234" cy="1479168"/>
              </a:xfrm>
              <a:prstGeom prst="cube">
                <a:avLst/>
              </a:prstGeom>
              <a:solidFill>
                <a:schemeClr val="accent3">
                  <a:lumMod val="5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84" name="Cube 83"/>
              <p:cNvSpPr/>
              <p:nvPr/>
            </p:nvSpPr>
            <p:spPr>
              <a:xfrm>
                <a:off x="437323" y="5219181"/>
                <a:ext cx="556591" cy="1141237"/>
              </a:xfrm>
              <a:prstGeom prst="cube">
                <a:avLst/>
              </a:prstGeom>
              <a:solidFill>
                <a:schemeClr val="accent3">
                  <a:lumMod val="5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85" name="Can 84"/>
              <p:cNvSpPr/>
              <p:nvPr/>
            </p:nvSpPr>
            <p:spPr>
              <a:xfrm>
                <a:off x="2749826" y="5883341"/>
                <a:ext cx="510209" cy="496956"/>
              </a:xfrm>
              <a:prstGeom prst="can">
                <a:avLst/>
              </a:prstGeom>
              <a:solidFill>
                <a:schemeClr val="accent3">
                  <a:lumMod val="5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86" name="Can 85"/>
              <p:cNvSpPr/>
              <p:nvPr/>
            </p:nvSpPr>
            <p:spPr>
              <a:xfrm>
                <a:off x="0" y="5909846"/>
                <a:ext cx="450575" cy="530086"/>
              </a:xfrm>
              <a:prstGeom prst="can">
                <a:avLst/>
              </a:prstGeom>
              <a:solidFill>
                <a:schemeClr val="accent3">
                  <a:lumMod val="5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87" name="Can 86"/>
              <p:cNvSpPr/>
              <p:nvPr/>
            </p:nvSpPr>
            <p:spPr>
              <a:xfrm>
                <a:off x="2239618" y="5843585"/>
                <a:ext cx="530088" cy="702364"/>
              </a:xfrm>
              <a:prstGeom prst="can">
                <a:avLst/>
              </a:prstGeom>
              <a:solidFill>
                <a:schemeClr val="accent3">
                  <a:lumMod val="5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88" name="TextBox 87"/>
              <p:cNvSpPr txBox="1"/>
              <p:nvPr/>
            </p:nvSpPr>
            <p:spPr>
              <a:xfrm>
                <a:off x="1405788" y="5426142"/>
                <a:ext cx="872832" cy="234587"/>
              </a:xfrm>
              <a:prstGeom prst="rect">
                <a:avLst/>
              </a:prstGeom>
              <a:noFill/>
            </p:spPr>
            <p:txBody>
              <a:bodyPr wrap="square" rtlCol="0">
                <a:spAutoFit/>
              </a:bodyPr>
              <a:lstStyle/>
              <a:p>
                <a:pPr algn="ctr"/>
                <a:r>
                  <a:rPr lang="en-GB" sz="800" dirty="0" smtClean="0">
                    <a:solidFill>
                      <a:schemeClr val="bg1"/>
                    </a:solidFill>
                  </a:rPr>
                  <a:t>Apps</a:t>
                </a:r>
                <a:endParaRPr lang="en-GB" sz="800" dirty="0">
                  <a:solidFill>
                    <a:schemeClr val="bg1"/>
                  </a:solidFill>
                </a:endParaRPr>
              </a:p>
            </p:txBody>
          </p:sp>
          <p:sp>
            <p:nvSpPr>
              <p:cNvPr id="89" name="TextBox 88"/>
              <p:cNvSpPr txBox="1"/>
              <p:nvPr/>
            </p:nvSpPr>
            <p:spPr>
              <a:xfrm>
                <a:off x="129073" y="5552038"/>
                <a:ext cx="1061766" cy="234587"/>
              </a:xfrm>
              <a:prstGeom prst="rect">
                <a:avLst/>
              </a:prstGeom>
              <a:noFill/>
            </p:spPr>
            <p:txBody>
              <a:bodyPr wrap="square" rtlCol="0">
                <a:spAutoFit/>
              </a:bodyPr>
              <a:lstStyle/>
              <a:p>
                <a:pPr algn="ctr"/>
                <a:r>
                  <a:rPr lang="en-GB" sz="800" dirty="0" smtClean="0">
                    <a:solidFill>
                      <a:schemeClr val="bg1"/>
                    </a:solidFill>
                  </a:rPr>
                  <a:t>Apps</a:t>
                </a:r>
                <a:endParaRPr lang="en-GB" sz="800" dirty="0">
                  <a:solidFill>
                    <a:schemeClr val="bg1"/>
                  </a:solidFill>
                </a:endParaRPr>
              </a:p>
            </p:txBody>
          </p:sp>
          <p:sp>
            <p:nvSpPr>
              <p:cNvPr id="90" name="Cube 89"/>
              <p:cNvSpPr/>
              <p:nvPr/>
            </p:nvSpPr>
            <p:spPr>
              <a:xfrm>
                <a:off x="914402" y="4662589"/>
                <a:ext cx="728871" cy="1803848"/>
              </a:xfrm>
              <a:prstGeom prst="cube">
                <a:avLst/>
              </a:prstGeom>
              <a:solidFill>
                <a:schemeClr val="accent3">
                  <a:lumMod val="5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sp>
            <p:nvSpPr>
              <p:cNvPr id="91" name="TextBox 90"/>
              <p:cNvSpPr txBox="1"/>
              <p:nvPr/>
            </p:nvSpPr>
            <p:spPr>
              <a:xfrm>
                <a:off x="663001" y="5035203"/>
                <a:ext cx="958420" cy="234587"/>
              </a:xfrm>
              <a:prstGeom prst="rect">
                <a:avLst/>
              </a:prstGeom>
              <a:noFill/>
            </p:spPr>
            <p:txBody>
              <a:bodyPr wrap="square" rtlCol="0">
                <a:spAutoFit/>
              </a:bodyPr>
              <a:lstStyle/>
              <a:p>
                <a:pPr algn="ctr"/>
                <a:r>
                  <a:rPr lang="en-GB" sz="800" dirty="0" smtClean="0">
                    <a:solidFill>
                      <a:schemeClr val="bg1"/>
                    </a:solidFill>
                  </a:rPr>
                  <a:t>Apps</a:t>
                </a:r>
                <a:endParaRPr lang="en-GB" sz="800" dirty="0">
                  <a:solidFill>
                    <a:schemeClr val="bg1"/>
                  </a:solidFill>
                </a:endParaRPr>
              </a:p>
            </p:txBody>
          </p:sp>
          <p:sp>
            <p:nvSpPr>
              <p:cNvPr id="92" name="TextBox 91"/>
              <p:cNvSpPr txBox="1"/>
              <p:nvPr/>
            </p:nvSpPr>
            <p:spPr>
              <a:xfrm>
                <a:off x="2604052" y="5982733"/>
                <a:ext cx="702367" cy="220459"/>
              </a:xfrm>
              <a:prstGeom prst="rect">
                <a:avLst/>
              </a:prstGeom>
              <a:noFill/>
            </p:spPr>
            <p:txBody>
              <a:bodyPr wrap="square" rtlCol="0">
                <a:spAutoFit/>
              </a:bodyPr>
              <a:lstStyle/>
              <a:p>
                <a:pPr algn="ctr"/>
                <a:r>
                  <a:rPr lang="en-GB" sz="800" dirty="0" smtClean="0">
                    <a:solidFill>
                      <a:schemeClr val="bg1"/>
                    </a:solidFill>
                  </a:rPr>
                  <a:t>Data</a:t>
                </a:r>
                <a:endParaRPr lang="en-GB" sz="800" dirty="0">
                  <a:solidFill>
                    <a:schemeClr val="bg1"/>
                  </a:solidFill>
                </a:endParaRPr>
              </a:p>
            </p:txBody>
          </p:sp>
          <p:sp>
            <p:nvSpPr>
              <p:cNvPr id="93" name="TextBox 92"/>
              <p:cNvSpPr txBox="1"/>
              <p:nvPr/>
            </p:nvSpPr>
            <p:spPr>
              <a:xfrm>
                <a:off x="2093844" y="6042369"/>
                <a:ext cx="702367" cy="220459"/>
              </a:xfrm>
              <a:prstGeom prst="rect">
                <a:avLst/>
              </a:prstGeom>
              <a:noFill/>
            </p:spPr>
            <p:txBody>
              <a:bodyPr wrap="square" rtlCol="0">
                <a:spAutoFit/>
              </a:bodyPr>
              <a:lstStyle/>
              <a:p>
                <a:pPr algn="ctr"/>
                <a:r>
                  <a:rPr lang="en-GB" sz="800" dirty="0" smtClean="0">
                    <a:solidFill>
                      <a:schemeClr val="bg1"/>
                    </a:solidFill>
                  </a:rPr>
                  <a:t>Data</a:t>
                </a:r>
                <a:endParaRPr lang="en-GB" sz="800" dirty="0">
                  <a:solidFill>
                    <a:schemeClr val="bg1"/>
                  </a:solidFill>
                </a:endParaRPr>
              </a:p>
            </p:txBody>
          </p:sp>
          <p:sp>
            <p:nvSpPr>
              <p:cNvPr id="94" name="TextBox 93"/>
              <p:cNvSpPr txBox="1"/>
              <p:nvPr/>
            </p:nvSpPr>
            <p:spPr>
              <a:xfrm>
                <a:off x="-304793" y="6455734"/>
                <a:ext cx="2491410" cy="636734"/>
              </a:xfrm>
              <a:prstGeom prst="rect">
                <a:avLst/>
              </a:prstGeom>
              <a:noFill/>
            </p:spPr>
            <p:txBody>
              <a:bodyPr wrap="square" rtlCol="0">
                <a:spAutoFit/>
              </a:bodyPr>
              <a:lstStyle/>
              <a:p>
                <a:r>
                  <a:rPr lang="en-GB" sz="1600" b="1" dirty="0" smtClean="0">
                    <a:solidFill>
                      <a:schemeClr val="accent3">
                        <a:lumMod val="50000"/>
                      </a:schemeClr>
                    </a:solidFill>
                  </a:rPr>
                  <a:t>Public</a:t>
                </a:r>
              </a:p>
              <a:p>
                <a:r>
                  <a:rPr lang="en-GB" sz="1600" b="1" dirty="0" smtClean="0">
                    <a:solidFill>
                      <a:schemeClr val="accent3">
                        <a:lumMod val="50000"/>
                      </a:schemeClr>
                    </a:solidFill>
                  </a:rPr>
                  <a:t> Cloud</a:t>
                </a:r>
                <a:endParaRPr lang="en-GB" sz="1600" b="1" dirty="0">
                  <a:solidFill>
                    <a:schemeClr val="accent3">
                      <a:lumMod val="50000"/>
                    </a:schemeClr>
                  </a:solidFill>
                </a:endParaRPr>
              </a:p>
            </p:txBody>
          </p:sp>
        </p:grpSp>
        <p:sp>
          <p:nvSpPr>
            <p:cNvPr id="82" name="TextBox 81"/>
            <p:cNvSpPr txBox="1"/>
            <p:nvPr/>
          </p:nvSpPr>
          <p:spPr>
            <a:xfrm>
              <a:off x="6235444" y="550067"/>
              <a:ext cx="702367" cy="220459"/>
            </a:xfrm>
            <a:prstGeom prst="rect">
              <a:avLst/>
            </a:prstGeom>
            <a:noFill/>
          </p:spPr>
          <p:txBody>
            <a:bodyPr wrap="square" rtlCol="0">
              <a:spAutoFit/>
            </a:bodyPr>
            <a:lstStyle/>
            <a:p>
              <a:pPr algn="ctr"/>
              <a:r>
                <a:rPr lang="en-GB" sz="800" dirty="0" smtClean="0">
                  <a:solidFill>
                    <a:schemeClr val="bg1"/>
                  </a:solidFill>
                </a:rPr>
                <a:t>Data</a:t>
              </a:r>
              <a:endParaRPr lang="en-GB" sz="800" dirty="0">
                <a:solidFill>
                  <a:schemeClr val="bg1"/>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000"/>
                                        <p:tgtEl>
                                          <p:spTgt spid="102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000"/>
                                        <p:tgtEl>
                                          <p:spTgt spid="4"/>
                                        </p:tgtEl>
                                      </p:cBhvr>
                                    </p:animEffect>
                                  </p:childTnLst>
                                </p:cTn>
                              </p:par>
                            </p:childTnLst>
                          </p:cTn>
                        </p:par>
                        <p:par>
                          <p:cTn id="12" fill="hold">
                            <p:stCondLst>
                              <p:cond delay="3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2000"/>
                                        <p:tgtEl>
                                          <p:spTgt spid="2"/>
                                        </p:tgtEl>
                                      </p:cBhvr>
                                    </p:animEffect>
                                  </p:childTnLst>
                                </p:cTn>
                              </p:par>
                            </p:childTnLst>
                          </p:cTn>
                        </p:par>
                        <p:par>
                          <p:cTn id="16" fill="hold">
                            <p:stCondLst>
                              <p:cond delay="50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000"/>
                                        <p:tgtEl>
                                          <p:spTgt spid="6"/>
                                        </p:tgtEl>
                                      </p:cBhvr>
                                    </p:animEffect>
                                  </p:childTnLst>
                                </p:cTn>
                              </p:par>
                            </p:childTnLst>
                          </p:cTn>
                        </p:par>
                        <p:par>
                          <p:cTn id="20" fill="hold">
                            <p:stCondLst>
                              <p:cond delay="7000"/>
                            </p:stCondLst>
                            <p:childTnLst>
                              <p:par>
                                <p:cTn id="21" presetID="53" presetClass="entr" presetSubtype="0"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p:cTn id="23" dur="1000" fill="hold"/>
                                        <p:tgtEl>
                                          <p:spTgt spid="65"/>
                                        </p:tgtEl>
                                        <p:attrNameLst>
                                          <p:attrName>ppt_w</p:attrName>
                                        </p:attrNameLst>
                                      </p:cBhvr>
                                      <p:tavLst>
                                        <p:tav tm="0">
                                          <p:val>
                                            <p:fltVal val="0"/>
                                          </p:val>
                                        </p:tav>
                                        <p:tav tm="100000">
                                          <p:val>
                                            <p:strVal val="#ppt_w"/>
                                          </p:val>
                                        </p:tav>
                                      </p:tavLst>
                                    </p:anim>
                                    <p:anim calcmode="lin" valueType="num">
                                      <p:cBhvr>
                                        <p:cTn id="24" dur="1000" fill="hold"/>
                                        <p:tgtEl>
                                          <p:spTgt spid="65"/>
                                        </p:tgtEl>
                                        <p:attrNameLst>
                                          <p:attrName>ppt_h</p:attrName>
                                        </p:attrNameLst>
                                      </p:cBhvr>
                                      <p:tavLst>
                                        <p:tav tm="0">
                                          <p:val>
                                            <p:fltVal val="0"/>
                                          </p:val>
                                        </p:tav>
                                        <p:tav tm="100000">
                                          <p:val>
                                            <p:strVal val="#ppt_h"/>
                                          </p:val>
                                        </p:tav>
                                      </p:tavLst>
                                    </p:anim>
                                    <p:animEffect transition="in" filter="fade">
                                      <p:cBhvr>
                                        <p:cTn id="25" dur="1000"/>
                                        <p:tgtEl>
                                          <p:spTgt spid="65"/>
                                        </p:tgtEl>
                                      </p:cBhvr>
                                    </p:animEffect>
                                  </p:childTnLst>
                                </p:cTn>
                              </p:par>
                              <p:par>
                                <p:cTn id="26" presetID="53" presetClass="entr" presetSubtype="0" fill="hold" nodeType="withEffect">
                                  <p:stCondLst>
                                    <p:cond delay="0"/>
                                  </p:stCondLst>
                                  <p:childTnLst>
                                    <p:set>
                                      <p:cBhvr>
                                        <p:cTn id="27" dur="1" fill="hold">
                                          <p:stCondLst>
                                            <p:cond delay="0"/>
                                          </p:stCondLst>
                                        </p:cTn>
                                        <p:tgtEl>
                                          <p:spTgt spid="67"/>
                                        </p:tgtEl>
                                        <p:attrNameLst>
                                          <p:attrName>style.visibility</p:attrName>
                                        </p:attrNameLst>
                                      </p:cBhvr>
                                      <p:to>
                                        <p:strVal val="visible"/>
                                      </p:to>
                                    </p:set>
                                    <p:anim calcmode="lin" valueType="num">
                                      <p:cBhvr>
                                        <p:cTn id="28" dur="1000" fill="hold"/>
                                        <p:tgtEl>
                                          <p:spTgt spid="67"/>
                                        </p:tgtEl>
                                        <p:attrNameLst>
                                          <p:attrName>ppt_w</p:attrName>
                                        </p:attrNameLst>
                                      </p:cBhvr>
                                      <p:tavLst>
                                        <p:tav tm="0">
                                          <p:val>
                                            <p:fltVal val="0"/>
                                          </p:val>
                                        </p:tav>
                                        <p:tav tm="100000">
                                          <p:val>
                                            <p:strVal val="#ppt_w"/>
                                          </p:val>
                                        </p:tav>
                                      </p:tavLst>
                                    </p:anim>
                                    <p:anim calcmode="lin" valueType="num">
                                      <p:cBhvr>
                                        <p:cTn id="29" dur="1000" fill="hold"/>
                                        <p:tgtEl>
                                          <p:spTgt spid="67"/>
                                        </p:tgtEl>
                                        <p:attrNameLst>
                                          <p:attrName>ppt_h</p:attrName>
                                        </p:attrNameLst>
                                      </p:cBhvr>
                                      <p:tavLst>
                                        <p:tav tm="0">
                                          <p:val>
                                            <p:fltVal val="0"/>
                                          </p:val>
                                        </p:tav>
                                        <p:tav tm="100000">
                                          <p:val>
                                            <p:strVal val="#ppt_h"/>
                                          </p:val>
                                        </p:tav>
                                      </p:tavLst>
                                    </p:anim>
                                    <p:animEffect transition="in" filter="fade">
                                      <p:cBhvr>
                                        <p:cTn id="30" dur="1000"/>
                                        <p:tgtEl>
                                          <p:spTgt spid="67"/>
                                        </p:tgtEl>
                                      </p:cBhvr>
                                    </p:animEffect>
                                  </p:childTnLst>
                                </p:cTn>
                              </p:par>
                              <p:par>
                                <p:cTn id="31" presetID="53" presetClass="entr" presetSubtype="0" fill="hold" nodeType="withEffect">
                                  <p:stCondLst>
                                    <p:cond delay="0"/>
                                  </p:stCondLst>
                                  <p:childTnLst>
                                    <p:set>
                                      <p:cBhvr>
                                        <p:cTn id="32" dur="1" fill="hold">
                                          <p:stCondLst>
                                            <p:cond delay="0"/>
                                          </p:stCondLst>
                                        </p:cTn>
                                        <p:tgtEl>
                                          <p:spTgt spid="69"/>
                                        </p:tgtEl>
                                        <p:attrNameLst>
                                          <p:attrName>style.visibility</p:attrName>
                                        </p:attrNameLst>
                                      </p:cBhvr>
                                      <p:to>
                                        <p:strVal val="visible"/>
                                      </p:to>
                                    </p:set>
                                    <p:anim calcmode="lin" valueType="num">
                                      <p:cBhvr>
                                        <p:cTn id="33" dur="1000" fill="hold"/>
                                        <p:tgtEl>
                                          <p:spTgt spid="69"/>
                                        </p:tgtEl>
                                        <p:attrNameLst>
                                          <p:attrName>ppt_w</p:attrName>
                                        </p:attrNameLst>
                                      </p:cBhvr>
                                      <p:tavLst>
                                        <p:tav tm="0">
                                          <p:val>
                                            <p:fltVal val="0"/>
                                          </p:val>
                                        </p:tav>
                                        <p:tav tm="100000">
                                          <p:val>
                                            <p:strVal val="#ppt_w"/>
                                          </p:val>
                                        </p:tav>
                                      </p:tavLst>
                                    </p:anim>
                                    <p:anim calcmode="lin" valueType="num">
                                      <p:cBhvr>
                                        <p:cTn id="34" dur="1000" fill="hold"/>
                                        <p:tgtEl>
                                          <p:spTgt spid="69"/>
                                        </p:tgtEl>
                                        <p:attrNameLst>
                                          <p:attrName>ppt_h</p:attrName>
                                        </p:attrNameLst>
                                      </p:cBhvr>
                                      <p:tavLst>
                                        <p:tav tm="0">
                                          <p:val>
                                            <p:fltVal val="0"/>
                                          </p:val>
                                        </p:tav>
                                        <p:tav tm="100000">
                                          <p:val>
                                            <p:strVal val="#ppt_h"/>
                                          </p:val>
                                        </p:tav>
                                      </p:tavLst>
                                    </p:anim>
                                    <p:animEffect transition="in" filter="fade">
                                      <p:cBhvr>
                                        <p:cTn id="35" dur="1000"/>
                                        <p:tgtEl>
                                          <p:spTgt spid="69"/>
                                        </p:tgtEl>
                                      </p:cBhvr>
                                    </p:animEffect>
                                  </p:childTnLst>
                                </p:cTn>
                              </p:par>
                              <p:par>
                                <p:cTn id="36" presetID="53" presetClass="entr" presetSubtype="0" fill="hold" nodeType="with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p:cTn id="38" dur="1000" fill="hold"/>
                                        <p:tgtEl>
                                          <p:spTgt spid="71"/>
                                        </p:tgtEl>
                                        <p:attrNameLst>
                                          <p:attrName>ppt_w</p:attrName>
                                        </p:attrNameLst>
                                      </p:cBhvr>
                                      <p:tavLst>
                                        <p:tav tm="0">
                                          <p:val>
                                            <p:fltVal val="0"/>
                                          </p:val>
                                        </p:tav>
                                        <p:tav tm="100000">
                                          <p:val>
                                            <p:strVal val="#ppt_w"/>
                                          </p:val>
                                        </p:tav>
                                      </p:tavLst>
                                    </p:anim>
                                    <p:anim calcmode="lin" valueType="num">
                                      <p:cBhvr>
                                        <p:cTn id="39" dur="1000" fill="hold"/>
                                        <p:tgtEl>
                                          <p:spTgt spid="71"/>
                                        </p:tgtEl>
                                        <p:attrNameLst>
                                          <p:attrName>ppt_h</p:attrName>
                                        </p:attrNameLst>
                                      </p:cBhvr>
                                      <p:tavLst>
                                        <p:tav tm="0">
                                          <p:val>
                                            <p:fltVal val="0"/>
                                          </p:val>
                                        </p:tav>
                                        <p:tav tm="100000">
                                          <p:val>
                                            <p:strVal val="#ppt_h"/>
                                          </p:val>
                                        </p:tav>
                                      </p:tavLst>
                                    </p:anim>
                                    <p:animEffect transition="in" filter="fade">
                                      <p:cBhvr>
                                        <p:cTn id="40" dur="1000"/>
                                        <p:tgtEl>
                                          <p:spTgt spid="71"/>
                                        </p:tgtEl>
                                      </p:cBhvr>
                                    </p:animEffect>
                                  </p:childTnLst>
                                </p:cTn>
                              </p:par>
                            </p:childTnLst>
                          </p:cTn>
                        </p:par>
                        <p:par>
                          <p:cTn id="41" fill="hold">
                            <p:stCondLst>
                              <p:cond delay="8000"/>
                            </p:stCondLst>
                            <p:childTnLst>
                              <p:par>
                                <p:cTn id="42" presetID="53" presetClass="entr" presetSubtype="0" fill="hold" grpId="0" nodeType="afterEffect">
                                  <p:stCondLst>
                                    <p:cond delay="0"/>
                                  </p:stCondLst>
                                  <p:childTnLst>
                                    <p:set>
                                      <p:cBhvr>
                                        <p:cTn id="43" dur="1" fill="hold">
                                          <p:stCondLst>
                                            <p:cond delay="0"/>
                                          </p:stCondLst>
                                        </p:cTn>
                                        <p:tgtEl>
                                          <p:spTgt spid="98"/>
                                        </p:tgtEl>
                                        <p:attrNameLst>
                                          <p:attrName>style.visibility</p:attrName>
                                        </p:attrNameLst>
                                      </p:cBhvr>
                                      <p:to>
                                        <p:strVal val="visible"/>
                                      </p:to>
                                    </p:set>
                                    <p:anim calcmode="lin" valueType="num">
                                      <p:cBhvr>
                                        <p:cTn id="44" dur="1000" fill="hold"/>
                                        <p:tgtEl>
                                          <p:spTgt spid="98"/>
                                        </p:tgtEl>
                                        <p:attrNameLst>
                                          <p:attrName>ppt_w</p:attrName>
                                        </p:attrNameLst>
                                      </p:cBhvr>
                                      <p:tavLst>
                                        <p:tav tm="0">
                                          <p:val>
                                            <p:fltVal val="0"/>
                                          </p:val>
                                        </p:tav>
                                        <p:tav tm="100000">
                                          <p:val>
                                            <p:strVal val="#ppt_w"/>
                                          </p:val>
                                        </p:tav>
                                      </p:tavLst>
                                    </p:anim>
                                    <p:anim calcmode="lin" valueType="num">
                                      <p:cBhvr>
                                        <p:cTn id="45" dur="1000" fill="hold"/>
                                        <p:tgtEl>
                                          <p:spTgt spid="98"/>
                                        </p:tgtEl>
                                        <p:attrNameLst>
                                          <p:attrName>ppt_h</p:attrName>
                                        </p:attrNameLst>
                                      </p:cBhvr>
                                      <p:tavLst>
                                        <p:tav tm="0">
                                          <p:val>
                                            <p:fltVal val="0"/>
                                          </p:val>
                                        </p:tav>
                                        <p:tav tm="100000">
                                          <p:val>
                                            <p:strVal val="#ppt_h"/>
                                          </p:val>
                                        </p:tav>
                                      </p:tavLst>
                                    </p:anim>
                                    <p:animEffect transition="in" filter="fade">
                                      <p:cBhvr>
                                        <p:cTn id="46" dur="10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p:txBody>
          <a:bodyPr/>
          <a:lstStyle/>
          <a:p>
            <a:r>
              <a:rPr lang="en-US" smtClean="0">
                <a:cs typeface="Arial" pitchFamily="34" charset="0"/>
              </a:rPr>
              <a:t>	</a:t>
            </a:r>
          </a:p>
        </p:txBody>
      </p:sp>
      <p:sp>
        <p:nvSpPr>
          <p:cNvPr id="6" name="Rectangle 2"/>
          <p:cNvSpPr>
            <a:spLocks noGrp="1" noChangeArrowheads="1"/>
          </p:cNvSpPr>
          <p:nvPr>
            <p:ph type="title"/>
          </p:nvPr>
        </p:nvSpPr>
        <p:spPr>
          <a:xfrm>
            <a:off x="477077" y="201751"/>
            <a:ext cx="6329363" cy="868362"/>
          </a:xfrm>
        </p:spPr>
        <p:txBody>
          <a:bodyPr/>
          <a:lstStyle/>
          <a:p>
            <a:r>
              <a:rPr lang="en-US" sz="3600" dirty="0" smtClean="0"/>
              <a:t>JET</a:t>
            </a:r>
            <a:endParaRPr lang="en-US" sz="3600" dirty="0" smtClean="0"/>
          </a:p>
        </p:txBody>
      </p:sp>
      <p:sp>
        <p:nvSpPr>
          <p:cNvPr id="1105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pic>
        <p:nvPicPr>
          <p:cNvPr id="1026" name="Picture 2"/>
          <p:cNvPicPr>
            <a:picLocks noChangeAspect="1" noChangeArrowheads="1"/>
          </p:cNvPicPr>
          <p:nvPr/>
        </p:nvPicPr>
        <p:blipFill>
          <a:blip r:embed="rId3" cstate="print"/>
          <a:srcRect/>
          <a:stretch>
            <a:fillRect/>
          </a:stretch>
        </p:blipFill>
        <p:spPr bwMode="auto">
          <a:xfrm>
            <a:off x="1372761" y="1659365"/>
            <a:ext cx="5448300" cy="1619250"/>
          </a:xfrm>
          <a:prstGeom prst="rect">
            <a:avLst/>
          </a:prstGeom>
          <a:noFill/>
          <a:ln w="9525">
            <a:noFill/>
            <a:miter lim="800000"/>
            <a:headEnd/>
            <a:tailEnd/>
          </a:ln>
          <a:effectLst/>
        </p:spPr>
      </p:pic>
      <p:sp>
        <p:nvSpPr>
          <p:cNvPr id="14" name="TextBox 13"/>
          <p:cNvSpPr txBox="1"/>
          <p:nvPr/>
        </p:nvSpPr>
        <p:spPr>
          <a:xfrm>
            <a:off x="1678675" y="3630304"/>
            <a:ext cx="5622878" cy="523220"/>
          </a:xfrm>
          <a:prstGeom prst="rect">
            <a:avLst/>
          </a:prstGeom>
          <a:noFill/>
        </p:spPr>
        <p:txBody>
          <a:bodyPr wrap="square" rtlCol="0">
            <a:spAutoFit/>
          </a:bodyPr>
          <a:lstStyle/>
          <a:p>
            <a:pPr algn="l"/>
            <a:r>
              <a:rPr lang="en-GB" sz="2800" b="1" dirty="0" smtClean="0">
                <a:solidFill>
                  <a:schemeClr val="accent1">
                    <a:lumMod val="50000"/>
                  </a:schemeClr>
                </a:solidFill>
              </a:rPr>
              <a:t>FREE Full Application Platform</a:t>
            </a:r>
            <a:endParaRPr lang="en-GB" sz="2800" b="1" dirty="0">
              <a:solidFill>
                <a:schemeClr val="accent1">
                  <a:lumMod val="50000"/>
                </a:schemeClr>
              </a:solidFill>
            </a:endParaRPr>
          </a:p>
        </p:txBody>
      </p:sp>
      <p:sp>
        <p:nvSpPr>
          <p:cNvPr id="15" name="TextBox 14"/>
          <p:cNvSpPr txBox="1"/>
          <p:nvPr/>
        </p:nvSpPr>
        <p:spPr>
          <a:xfrm>
            <a:off x="436729" y="5349922"/>
            <a:ext cx="7424382" cy="369332"/>
          </a:xfrm>
          <a:prstGeom prst="rect">
            <a:avLst/>
          </a:prstGeom>
          <a:noFill/>
        </p:spPr>
        <p:txBody>
          <a:bodyPr wrap="square" rtlCol="0">
            <a:spAutoFit/>
          </a:bodyPr>
          <a:lstStyle/>
          <a:p>
            <a:pPr rtl="0"/>
            <a:r>
              <a:rPr lang="en-GB" dirty="0" smtClean="0"/>
              <a:t>Free single user application </a:t>
            </a:r>
            <a:r>
              <a:rPr lang="en-GB" dirty="0" smtClean="0"/>
              <a:t>development </a:t>
            </a:r>
            <a:r>
              <a:rPr lang="en-GB" dirty="0" smtClean="0"/>
              <a:t>and deployment license </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p:txBody>
          <a:bodyPr/>
          <a:lstStyle/>
          <a:p>
            <a:r>
              <a:rPr lang="en-US" smtClean="0">
                <a:cs typeface="Arial" pitchFamily="34" charset="0"/>
              </a:rPr>
              <a:t>	</a:t>
            </a:r>
          </a:p>
        </p:txBody>
      </p:sp>
      <p:sp>
        <p:nvSpPr>
          <p:cNvPr id="9219" name="Rectangle 3"/>
          <p:cNvSpPr>
            <a:spLocks noGrp="1" noChangeArrowheads="1"/>
          </p:cNvSpPr>
          <p:nvPr>
            <p:ph type="body" idx="4294967295"/>
          </p:nvPr>
        </p:nvSpPr>
        <p:spPr>
          <a:xfrm>
            <a:off x="364434" y="1361661"/>
            <a:ext cx="8229600" cy="5257800"/>
          </a:xfrm>
        </p:spPr>
        <p:txBody>
          <a:bodyPr>
            <a:normAutofit/>
          </a:bodyPr>
          <a:lstStyle/>
          <a:p>
            <a:pPr>
              <a:spcBef>
                <a:spcPts val="1800"/>
              </a:spcBef>
            </a:pPr>
            <a:r>
              <a:rPr lang="en-US" sz="2400" dirty="0" smtClean="0"/>
              <a:t>The move to the cloud is part of Outsourcing practice</a:t>
            </a:r>
          </a:p>
          <a:p>
            <a:pPr>
              <a:spcBef>
                <a:spcPts val="1800"/>
              </a:spcBef>
            </a:pPr>
            <a:r>
              <a:rPr lang="en-US" sz="2400" dirty="0" smtClean="0"/>
              <a:t>In the next 3-5 years enterprises to heavily use the cloud</a:t>
            </a:r>
          </a:p>
          <a:p>
            <a:pPr>
              <a:spcBef>
                <a:spcPts val="1800"/>
              </a:spcBef>
            </a:pPr>
            <a:r>
              <a:rPr lang="en-US" sz="2400" dirty="0" smtClean="0"/>
              <a:t>The cloud is a significant architectural change in software terms, new breed of solutions to emerge</a:t>
            </a:r>
          </a:p>
          <a:p>
            <a:pPr>
              <a:spcBef>
                <a:spcPts val="1800"/>
              </a:spcBef>
            </a:pPr>
            <a:r>
              <a:rPr lang="en-US" sz="2400" dirty="0" smtClean="0"/>
              <a:t>The enterprises are likely to keep on-premise assets</a:t>
            </a:r>
          </a:p>
          <a:p>
            <a:pPr>
              <a:spcBef>
                <a:spcPts val="1800"/>
              </a:spcBef>
            </a:pPr>
            <a:r>
              <a:rPr lang="en-US" sz="2400" dirty="0" smtClean="0"/>
              <a:t>Enterprise Mobile is here and will grow significantly in the next 2-4 years</a:t>
            </a:r>
          </a:p>
          <a:p>
            <a:pPr>
              <a:spcBef>
                <a:spcPts val="1800"/>
              </a:spcBef>
            </a:pPr>
            <a:r>
              <a:rPr lang="en-US" sz="2400" dirty="0" smtClean="0"/>
              <a:t>New type of ‘mash-up’s: Cloud, On-Premise and Mobile</a:t>
            </a:r>
          </a:p>
          <a:p>
            <a:pPr>
              <a:spcBef>
                <a:spcPts val="1800"/>
              </a:spcBef>
            </a:pPr>
            <a:r>
              <a:rPr lang="en-US" sz="2400" dirty="0" smtClean="0"/>
              <a:t>Non Cloud solutions will not survive</a:t>
            </a:r>
            <a:br>
              <a:rPr lang="en-US" sz="2400" dirty="0" smtClean="0"/>
            </a:br>
            <a:r>
              <a:rPr lang="en-US" sz="2400" dirty="0" smtClean="0"/>
              <a:t>(DOS-Windows)</a:t>
            </a:r>
          </a:p>
          <a:p>
            <a:pPr>
              <a:spcBef>
                <a:spcPts val="1800"/>
              </a:spcBef>
              <a:buNone/>
            </a:pPr>
            <a:endParaRPr lang="en-US" sz="2400" dirty="0" smtClean="0"/>
          </a:p>
        </p:txBody>
      </p:sp>
      <p:sp>
        <p:nvSpPr>
          <p:cNvPr id="6" name="Rectangle 2"/>
          <p:cNvSpPr>
            <a:spLocks noGrp="1" noChangeArrowheads="1"/>
          </p:cNvSpPr>
          <p:nvPr>
            <p:ph type="title"/>
          </p:nvPr>
        </p:nvSpPr>
        <p:spPr>
          <a:xfrm>
            <a:off x="583095" y="268012"/>
            <a:ext cx="6329363" cy="868362"/>
          </a:xfrm>
        </p:spPr>
        <p:txBody>
          <a:bodyPr/>
          <a:lstStyle/>
          <a:p>
            <a:r>
              <a:rPr lang="en-US" dirty="0" smtClean="0"/>
              <a:t>Summary</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4152" y="1832212"/>
            <a:ext cx="7533561" cy="4525963"/>
          </a:xfrm>
        </p:spPr>
        <p:txBody>
          <a:bodyPr>
            <a:normAutofit/>
          </a:bodyPr>
          <a:lstStyle/>
          <a:p>
            <a:r>
              <a:rPr lang="en-US" dirty="0" smtClean="0"/>
              <a:t>A bit about Magic Software</a:t>
            </a:r>
          </a:p>
          <a:p>
            <a:r>
              <a:rPr lang="en-US" dirty="0" smtClean="0"/>
              <a:t>What we got</a:t>
            </a:r>
            <a:endParaRPr lang="en-US" dirty="0" smtClean="0"/>
          </a:p>
          <a:p>
            <a:r>
              <a:rPr lang="en-US" dirty="0" smtClean="0"/>
              <a:t>How we see the market</a:t>
            </a:r>
            <a:endParaRPr lang="en-US" dirty="0" smtClean="0"/>
          </a:p>
          <a:p>
            <a:pPr lvl="1">
              <a:buNone/>
            </a:pPr>
            <a:endParaRPr lang="en-US" dirty="0" smtClean="0"/>
          </a:p>
          <a:p>
            <a:pPr lvl="1">
              <a:buNone/>
            </a:pPr>
            <a:endParaRPr lang="en-US" dirty="0"/>
          </a:p>
        </p:txBody>
      </p:sp>
      <p:sp>
        <p:nvSpPr>
          <p:cNvPr id="5" name="Rectangle 2"/>
          <p:cNvSpPr txBox="1">
            <a:spLocks noChangeArrowheads="1"/>
          </p:cNvSpPr>
          <p:nvPr/>
        </p:nvSpPr>
        <p:spPr bwMode="auto">
          <a:xfrm>
            <a:off x="457200" y="152400"/>
            <a:ext cx="6329363"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1200" cap="none" spc="0" normalizeH="0" baseline="0" noProof="0" dirty="0" smtClean="0">
                <a:ln>
                  <a:noFill/>
                </a:ln>
                <a:solidFill>
                  <a:schemeClr val="tx2"/>
                </a:solidFill>
                <a:effectLst/>
                <a:uLnTx/>
                <a:uFillTx/>
                <a:latin typeface="Arial" pitchFamily="34" charset="0"/>
                <a:ea typeface="+mj-ea"/>
                <a:cs typeface="Arial" pitchFamily="34" charset="0"/>
              </a:rPr>
              <a:t>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p:txBody>
          <a:bodyPr/>
          <a:lstStyle/>
          <a:p>
            <a:r>
              <a:rPr lang="en-US" smtClean="0">
                <a:cs typeface="Arial" pitchFamily="34" charset="0"/>
              </a:rPr>
              <a:t>	</a:t>
            </a:r>
          </a:p>
        </p:txBody>
      </p:sp>
      <p:sp>
        <p:nvSpPr>
          <p:cNvPr id="9219" name="Rectangle 3"/>
          <p:cNvSpPr>
            <a:spLocks noGrp="1" noChangeArrowheads="1"/>
          </p:cNvSpPr>
          <p:nvPr>
            <p:ph type="body" idx="4294967295"/>
          </p:nvPr>
        </p:nvSpPr>
        <p:spPr>
          <a:xfrm>
            <a:off x="593677" y="1600200"/>
            <a:ext cx="8229600" cy="5257800"/>
          </a:xfrm>
        </p:spPr>
        <p:txBody>
          <a:bodyPr/>
          <a:lstStyle/>
          <a:p>
            <a:pPr>
              <a:spcBef>
                <a:spcPts val="1800"/>
              </a:spcBef>
              <a:buNone/>
            </a:pPr>
            <a:r>
              <a:rPr lang="en-US" sz="2400" dirty="0" smtClean="0"/>
              <a:t>World is changing!</a:t>
            </a:r>
            <a:endParaRPr lang="en-US" sz="2400" dirty="0" smtClean="0"/>
          </a:p>
          <a:p>
            <a:pPr>
              <a:spcBef>
                <a:spcPts val="1800"/>
              </a:spcBef>
              <a:buNone/>
            </a:pPr>
            <a:r>
              <a:rPr lang="en-US" sz="2400" dirty="0" smtClean="0"/>
              <a:t>Adopt an application platform that supports:</a:t>
            </a:r>
          </a:p>
          <a:p>
            <a:pPr lvl="1">
              <a:spcBef>
                <a:spcPts val="1800"/>
              </a:spcBef>
            </a:pPr>
            <a:r>
              <a:rPr lang="en-US" sz="2400" dirty="0" smtClean="0"/>
              <a:t>C</a:t>
            </a:r>
            <a:r>
              <a:rPr lang="en-US" sz="2400" dirty="0" smtClean="0"/>
              <a:t>loud </a:t>
            </a:r>
            <a:r>
              <a:rPr lang="en-US" sz="2400" dirty="0" smtClean="0"/>
              <a:t>architecture (uniPaaS RIA) </a:t>
            </a:r>
          </a:p>
          <a:p>
            <a:pPr lvl="1">
              <a:spcBef>
                <a:spcPts val="1800"/>
              </a:spcBef>
            </a:pPr>
            <a:r>
              <a:rPr lang="en-US" sz="2400" dirty="0" smtClean="0"/>
              <a:t>Mobile deployment (uniPaaS RIA)</a:t>
            </a:r>
          </a:p>
          <a:p>
            <a:pPr lvl="1">
              <a:spcBef>
                <a:spcPts val="1800"/>
              </a:spcBef>
            </a:pPr>
            <a:r>
              <a:rPr lang="en-US" sz="2400" dirty="0" smtClean="0"/>
              <a:t>Hybrid and Mash-Ups (uniPaaS RIA + iBOLT)</a:t>
            </a:r>
          </a:p>
          <a:p>
            <a:pPr>
              <a:spcBef>
                <a:spcPts val="1800"/>
              </a:spcBef>
              <a:buNone/>
            </a:pPr>
            <a:r>
              <a:rPr lang="en-US" sz="2400" dirty="0" smtClean="0"/>
              <a:t>Benefit from the cloud!</a:t>
            </a:r>
          </a:p>
        </p:txBody>
      </p:sp>
      <p:sp>
        <p:nvSpPr>
          <p:cNvPr id="6" name="Rectangle 2"/>
          <p:cNvSpPr>
            <a:spLocks noGrp="1" noChangeArrowheads="1"/>
          </p:cNvSpPr>
          <p:nvPr>
            <p:ph type="title"/>
          </p:nvPr>
        </p:nvSpPr>
        <p:spPr>
          <a:xfrm>
            <a:off x="583095" y="268012"/>
            <a:ext cx="6329363" cy="868362"/>
          </a:xfrm>
        </p:spPr>
        <p:txBody>
          <a:bodyPr/>
          <a:lstStyle/>
          <a:p>
            <a:r>
              <a:rPr lang="en-US" dirty="0" smtClean="0"/>
              <a:t>Our message</a:t>
            </a:r>
            <a:endParaRPr lang="en-US" dirty="0" smtClean="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12"/>
          </p:nvPr>
        </p:nvSpPr>
        <p:spPr/>
        <p:txBody>
          <a:bodyPr/>
          <a:lstStyle/>
          <a:p>
            <a:pPr>
              <a:defRPr/>
            </a:pPr>
            <a:fld id="{FA180311-9D24-4A99-AF29-F8A0D0A8DE0B}" type="slidenum">
              <a:rPr lang="ar-SA" smtClean="0">
                <a:latin typeface="Arial" pitchFamily="34" charset="0"/>
              </a:rPr>
              <a:pPr>
                <a:defRPr/>
              </a:pPr>
              <a:t>21</a:t>
            </a:fld>
            <a:endParaRPr lang="en-US" smtClean="0">
              <a:latin typeface="Arial" pitchFamily="34" charset="0"/>
              <a:cs typeface="Arial" pitchFamily="34" charset="0"/>
            </a:endParaRPr>
          </a:p>
        </p:txBody>
      </p:sp>
      <p:pic>
        <p:nvPicPr>
          <p:cNvPr id="30723" name="Picture 2" descr="Magic PPT_final-1 copy"/>
          <p:cNvPicPr>
            <a:picLocks noChangeAspect="1" noChangeArrowheads="1"/>
          </p:cNvPicPr>
          <p:nvPr/>
        </p:nvPicPr>
        <p:blipFill>
          <a:blip r:embed="rId3" cstate="print"/>
          <a:srcRect/>
          <a:stretch>
            <a:fillRect/>
          </a:stretch>
        </p:blipFill>
        <p:spPr bwMode="auto">
          <a:xfrm>
            <a:off x="0" y="0"/>
            <a:ext cx="9144000" cy="6710363"/>
          </a:xfrm>
          <a:prstGeom prst="rect">
            <a:avLst/>
          </a:prstGeom>
          <a:noFill/>
          <a:ln w="9525">
            <a:noFill/>
            <a:miter lim="800000"/>
            <a:headEnd/>
            <a:tailEnd/>
          </a:ln>
        </p:spPr>
      </p:pic>
      <p:sp>
        <p:nvSpPr>
          <p:cNvPr id="106500" name="Rectangle 3"/>
          <p:cNvSpPr>
            <a:spLocks noGrp="1" noChangeArrowheads="1"/>
          </p:cNvSpPr>
          <p:nvPr>
            <p:ph type="ctrTitle"/>
          </p:nvPr>
        </p:nvSpPr>
        <p:spPr>
          <a:xfrm>
            <a:off x="3563938" y="1968500"/>
            <a:ext cx="5257800" cy="1470025"/>
          </a:xfrm>
        </p:spPr>
        <p:txBody>
          <a:bodyPr/>
          <a:lstStyle/>
          <a:p>
            <a:pPr eaLnBrk="1" hangingPunct="1">
              <a:defRPr/>
            </a:pPr>
            <a:r>
              <a:rPr lang="en-US" sz="4400" dirty="0" smtClean="0">
                <a:solidFill>
                  <a:schemeClr val="bg1"/>
                </a:solidFill>
              </a:rPr>
              <a:t>Thank you</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06500"/>
                                        </p:tgtEl>
                                        <p:attrNameLst>
                                          <p:attrName>style.visibility</p:attrName>
                                        </p:attrNameLst>
                                      </p:cBhvr>
                                      <p:to>
                                        <p:strVal val="visible"/>
                                      </p:to>
                                    </p:set>
                                    <p:anim calcmode="lin" valueType="num">
                                      <p:cBhvr>
                                        <p:cTn id="7" dur="3000" fill="hold"/>
                                        <p:tgtEl>
                                          <p:spTgt spid="106500"/>
                                        </p:tgtEl>
                                        <p:attrNameLst>
                                          <p:attrName>ppt_w</p:attrName>
                                        </p:attrNameLst>
                                      </p:cBhvr>
                                      <p:tavLst>
                                        <p:tav tm="0">
                                          <p:val>
                                            <p:fltVal val="0"/>
                                          </p:val>
                                        </p:tav>
                                        <p:tav tm="100000">
                                          <p:val>
                                            <p:strVal val="#ppt_w"/>
                                          </p:val>
                                        </p:tav>
                                      </p:tavLst>
                                    </p:anim>
                                    <p:anim calcmode="lin" valueType="num">
                                      <p:cBhvr>
                                        <p:cTn id="8" dur="3000" fill="hold"/>
                                        <p:tgtEl>
                                          <p:spTgt spid="106500"/>
                                        </p:tgtEl>
                                        <p:attrNameLst>
                                          <p:attrName>ppt_h</p:attrName>
                                        </p:attrNameLst>
                                      </p:cBhvr>
                                      <p:tavLst>
                                        <p:tav tm="0">
                                          <p:val>
                                            <p:fltVal val="0"/>
                                          </p:val>
                                        </p:tav>
                                        <p:tav tm="100000">
                                          <p:val>
                                            <p:strVal val="#ppt_h"/>
                                          </p:val>
                                        </p:tav>
                                      </p:tavLst>
                                    </p:anim>
                                    <p:animEffect transition="in" filter="fade">
                                      <p:cBhvr>
                                        <p:cTn id="9" dur="3000"/>
                                        <p:tgtEl>
                                          <p:spTgt spid="106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smtClean="0"/>
              <a:t>Background</a:t>
            </a:r>
            <a:endParaRPr lang="en-US" sz="3600" dirty="0"/>
          </a:p>
        </p:txBody>
      </p:sp>
      <p:sp>
        <p:nvSpPr>
          <p:cNvPr id="5" name="Content Placeholder 4"/>
          <p:cNvSpPr>
            <a:spLocks noGrp="1"/>
          </p:cNvSpPr>
          <p:nvPr>
            <p:ph idx="1"/>
          </p:nvPr>
        </p:nvSpPr>
        <p:spPr/>
        <p:txBody>
          <a:bodyPr>
            <a:normAutofit/>
          </a:bodyPr>
          <a:lstStyle/>
          <a:p>
            <a:r>
              <a:rPr lang="en-US" b="1" dirty="0" smtClean="0"/>
              <a:t>Established </a:t>
            </a:r>
            <a:r>
              <a:rPr lang="en-US" dirty="0" smtClean="0"/>
              <a:t>1983</a:t>
            </a:r>
          </a:p>
          <a:p>
            <a:r>
              <a:rPr lang="en-US" b="1" dirty="0" smtClean="0"/>
              <a:t>First IPO </a:t>
            </a:r>
            <a:r>
              <a:rPr lang="en-US" dirty="0" smtClean="0"/>
              <a:t> 1991</a:t>
            </a:r>
          </a:p>
          <a:p>
            <a:r>
              <a:rPr lang="en-US" b="1" dirty="0" smtClean="0"/>
              <a:t>NASDAQ </a:t>
            </a:r>
            <a:r>
              <a:rPr lang="en-US" dirty="0" smtClean="0"/>
              <a:t> MGIC</a:t>
            </a:r>
          </a:p>
          <a:p>
            <a:r>
              <a:rPr lang="en-US" b="1" dirty="0" smtClean="0"/>
              <a:t>Member of the </a:t>
            </a:r>
            <a:r>
              <a:rPr lang="en-US" dirty="0" smtClean="0"/>
              <a:t>Formula</a:t>
            </a:r>
            <a:r>
              <a:rPr lang="en-US" b="1" dirty="0" smtClean="0"/>
              <a:t> and the </a:t>
            </a:r>
            <a:r>
              <a:rPr lang="en-US" dirty="0" err="1" smtClean="0"/>
              <a:t>Asseco</a:t>
            </a:r>
            <a:r>
              <a:rPr lang="en-US" dirty="0" smtClean="0"/>
              <a:t> </a:t>
            </a:r>
            <a:r>
              <a:rPr lang="en-US" b="1" dirty="0" smtClean="0"/>
              <a:t>Groups</a:t>
            </a:r>
          </a:p>
          <a:p>
            <a:endParaRPr lang="en-US" dirty="0" smtClean="0"/>
          </a:p>
          <a:p>
            <a:endParaRPr lang="en-US" dirty="0" smtClean="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Asseco</a:t>
            </a:r>
            <a:r>
              <a:rPr lang="en-GB" dirty="0" smtClean="0"/>
              <a:t> Group</a:t>
            </a:r>
            <a:endParaRPr lang="en-GB" dirty="0"/>
          </a:p>
        </p:txBody>
      </p:sp>
      <p:pic>
        <p:nvPicPr>
          <p:cNvPr id="4" name="Content Placeholder 3" descr="Assecco.jpg"/>
          <p:cNvPicPr>
            <a:picLocks noGrp="1" noChangeAspect="1"/>
          </p:cNvPicPr>
          <p:nvPr>
            <p:ph idx="1"/>
          </p:nvPr>
        </p:nvPicPr>
        <p:blipFill>
          <a:blip r:embed="rId2" cstate="print"/>
          <a:stretch>
            <a:fillRect/>
          </a:stretch>
        </p:blipFill>
        <p:spPr>
          <a:xfrm>
            <a:off x="405922" y="1332186"/>
            <a:ext cx="8091692" cy="5179345"/>
          </a:xfrm>
          <a:prstGeom prst="rect">
            <a:avLst/>
          </a:prstGeom>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smtClean="0"/>
              <a:t>At a glance</a:t>
            </a:r>
            <a:endParaRPr lang="en-US" sz="3600" dirty="0"/>
          </a:p>
        </p:txBody>
      </p:sp>
      <p:sp>
        <p:nvSpPr>
          <p:cNvPr id="5" name="Content Placeholder 4"/>
          <p:cNvSpPr>
            <a:spLocks noGrp="1"/>
          </p:cNvSpPr>
          <p:nvPr>
            <p:ph idx="1"/>
          </p:nvPr>
        </p:nvSpPr>
        <p:spPr/>
        <p:txBody>
          <a:bodyPr>
            <a:normAutofit/>
          </a:bodyPr>
          <a:lstStyle/>
          <a:p>
            <a:r>
              <a:rPr lang="en-US" sz="2800" b="1" dirty="0" smtClean="0"/>
              <a:t>Annual Revenue </a:t>
            </a:r>
            <a:r>
              <a:rPr lang="en-US" sz="2800" b="1" dirty="0" smtClean="0"/>
              <a:t>	</a:t>
            </a:r>
            <a:r>
              <a:rPr lang="en-US" sz="2800" b="1" dirty="0" smtClean="0">
                <a:solidFill>
                  <a:schemeClr val="accent1">
                    <a:lumMod val="50000"/>
                  </a:schemeClr>
                </a:solidFill>
              </a:rPr>
              <a:t>~$</a:t>
            </a:r>
            <a:r>
              <a:rPr lang="en-US" sz="2800" b="1" dirty="0" smtClean="0">
                <a:solidFill>
                  <a:schemeClr val="accent1">
                    <a:lumMod val="50000"/>
                  </a:schemeClr>
                </a:solidFill>
              </a:rPr>
              <a:t>90M</a:t>
            </a:r>
          </a:p>
          <a:p>
            <a:r>
              <a:rPr lang="en-US" sz="2800" b="1" dirty="0" smtClean="0"/>
              <a:t>Employees</a:t>
            </a:r>
            <a:r>
              <a:rPr lang="en-US" dirty="0" smtClean="0"/>
              <a:t> </a:t>
            </a:r>
            <a:r>
              <a:rPr lang="en-US" dirty="0" smtClean="0"/>
              <a:t>		</a:t>
            </a:r>
            <a:r>
              <a:rPr lang="en-US" sz="2800" b="1" dirty="0" smtClean="0">
                <a:solidFill>
                  <a:schemeClr val="accent1">
                    <a:lumMod val="50000"/>
                  </a:schemeClr>
                </a:solidFill>
              </a:rPr>
              <a:t>~</a:t>
            </a:r>
            <a:r>
              <a:rPr lang="en-US" sz="2800" b="1" dirty="0" smtClean="0">
                <a:solidFill>
                  <a:schemeClr val="accent1">
                    <a:lumMod val="50000"/>
                  </a:schemeClr>
                </a:solidFill>
              </a:rPr>
              <a:t>650</a:t>
            </a:r>
          </a:p>
          <a:p>
            <a:r>
              <a:rPr lang="en-US" sz="2800" b="1" dirty="0" smtClean="0"/>
              <a:t>Partners</a:t>
            </a:r>
            <a:r>
              <a:rPr lang="en-US" dirty="0" smtClean="0"/>
              <a:t> </a:t>
            </a:r>
            <a:r>
              <a:rPr lang="en-US" dirty="0" smtClean="0"/>
              <a:t>		</a:t>
            </a:r>
            <a:r>
              <a:rPr lang="en-US" sz="2800" b="1" dirty="0" smtClean="0">
                <a:solidFill>
                  <a:schemeClr val="accent1">
                    <a:lumMod val="50000"/>
                  </a:schemeClr>
                </a:solidFill>
              </a:rPr>
              <a:t>&gt;</a:t>
            </a:r>
            <a:r>
              <a:rPr lang="en-US" sz="2800" b="1" dirty="0" smtClean="0">
                <a:solidFill>
                  <a:schemeClr val="accent1">
                    <a:lumMod val="50000"/>
                  </a:schemeClr>
                </a:solidFill>
              </a:rPr>
              <a:t>3500</a:t>
            </a:r>
          </a:p>
          <a:p>
            <a:r>
              <a:rPr lang="en-US" sz="2800" b="1" dirty="0" smtClean="0"/>
              <a:t>Global Presence </a:t>
            </a:r>
            <a:r>
              <a:rPr lang="en-US" sz="2800" b="1" dirty="0" smtClean="0"/>
              <a:t>	</a:t>
            </a:r>
            <a:r>
              <a:rPr lang="en-US" sz="2800" b="1" dirty="0" smtClean="0">
                <a:solidFill>
                  <a:schemeClr val="accent1">
                    <a:lumMod val="50000"/>
                  </a:schemeClr>
                </a:solidFill>
              </a:rPr>
              <a:t>&gt;</a:t>
            </a:r>
            <a:r>
              <a:rPr lang="en-US" sz="2800" b="1" dirty="0" smtClean="0">
                <a:solidFill>
                  <a:schemeClr val="accent1">
                    <a:lumMod val="50000"/>
                  </a:schemeClr>
                </a:solidFill>
              </a:rPr>
              <a:t>50 countries</a:t>
            </a:r>
          </a:p>
          <a:p>
            <a:r>
              <a:rPr lang="en-US" sz="2800" b="1" dirty="0" smtClean="0"/>
              <a:t>Deployments</a:t>
            </a:r>
            <a:r>
              <a:rPr lang="en-US" dirty="0" smtClean="0"/>
              <a:t> </a:t>
            </a:r>
            <a:r>
              <a:rPr lang="en-US" dirty="0" smtClean="0"/>
              <a:t>		</a:t>
            </a:r>
            <a:r>
              <a:rPr lang="en-US" sz="2800" b="1" dirty="0" smtClean="0">
                <a:solidFill>
                  <a:schemeClr val="accent1">
                    <a:lumMod val="50000"/>
                  </a:schemeClr>
                </a:solidFill>
              </a:rPr>
              <a:t>&gt;</a:t>
            </a:r>
            <a:r>
              <a:rPr lang="en-US" sz="2800" b="1" dirty="0" smtClean="0">
                <a:solidFill>
                  <a:schemeClr val="accent1">
                    <a:lumMod val="50000"/>
                  </a:schemeClr>
                </a:solidFill>
              </a:rPr>
              <a:t>500,000</a:t>
            </a:r>
          </a:p>
          <a:p>
            <a:r>
              <a:rPr lang="en-US" sz="2800" b="1" dirty="0" smtClean="0"/>
              <a:t>End-Users</a:t>
            </a:r>
            <a:r>
              <a:rPr lang="en-US" sz="2800" dirty="0" smtClean="0"/>
              <a:t> </a:t>
            </a:r>
            <a:r>
              <a:rPr lang="en-US" sz="2800" dirty="0" smtClean="0"/>
              <a:t>		</a:t>
            </a:r>
            <a:r>
              <a:rPr lang="en-US" sz="2800" b="1" dirty="0" smtClean="0">
                <a:solidFill>
                  <a:schemeClr val="accent1">
                    <a:lumMod val="50000"/>
                  </a:schemeClr>
                </a:solidFill>
              </a:rPr>
              <a:t>&gt;</a:t>
            </a:r>
            <a:r>
              <a:rPr lang="en-US" sz="2800" b="1" dirty="0" smtClean="0">
                <a:solidFill>
                  <a:schemeClr val="accent1">
                    <a:lumMod val="50000"/>
                  </a:schemeClr>
                </a:solidFill>
              </a:rPr>
              <a:t>50,000,000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wrldnanb.gif"/>
          <p:cNvPicPr>
            <a:picLocks noGrp="1" noChangeAspect="1"/>
          </p:cNvPicPr>
          <p:nvPr>
            <p:ph idx="4294967295"/>
          </p:nvPr>
        </p:nvPicPr>
        <p:blipFill>
          <a:blip r:embed="rId2" cstate="print">
            <a:lum bright="20000"/>
          </a:blip>
          <a:stretch>
            <a:fillRect/>
          </a:stretch>
        </p:blipFill>
        <p:spPr>
          <a:xfrm>
            <a:off x="381000" y="1447799"/>
            <a:ext cx="8763000" cy="5050721"/>
          </a:xfrm>
        </p:spPr>
      </p:pic>
      <p:sp>
        <p:nvSpPr>
          <p:cNvPr id="7" name="Title 3"/>
          <p:cNvSpPr txBox="1">
            <a:spLocks/>
          </p:cNvSpPr>
          <p:nvPr/>
        </p:nvSpPr>
        <p:spPr>
          <a:xfrm>
            <a:off x="457200" y="274638"/>
            <a:ext cx="8229600" cy="1143000"/>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dirty="0" smtClean="0">
                <a:ln>
                  <a:noFill/>
                </a:ln>
                <a:solidFill>
                  <a:srgbClr val="00458D"/>
                </a:solidFill>
                <a:effectLst/>
                <a:uLnTx/>
                <a:uFillTx/>
                <a:latin typeface="+mj-lt"/>
                <a:ea typeface="+mj-ea"/>
                <a:cs typeface="+mj-cs"/>
              </a:rPr>
              <a:t>Offices</a:t>
            </a:r>
            <a:endParaRPr kumimoji="0" lang="en-US" sz="6000" b="0" i="0" u="none" strike="noStrike" kern="1200" cap="none" spc="0" normalizeH="0" baseline="0" noProof="0" dirty="0">
              <a:ln>
                <a:noFill/>
              </a:ln>
              <a:solidFill>
                <a:srgbClr val="00458D"/>
              </a:solidFill>
              <a:effectLst/>
              <a:uLnTx/>
              <a:uFillTx/>
              <a:latin typeface="+mj-lt"/>
              <a:ea typeface="+mj-ea"/>
              <a:cs typeface="+mj-cs"/>
            </a:endParaRPr>
          </a:p>
        </p:txBody>
      </p:sp>
      <p:sp>
        <p:nvSpPr>
          <p:cNvPr id="9" name="Line Callout 1 (No Border) 8"/>
          <p:cNvSpPr/>
          <p:nvPr/>
        </p:nvSpPr>
        <p:spPr>
          <a:xfrm>
            <a:off x="3962400" y="2438400"/>
            <a:ext cx="990600" cy="304800"/>
          </a:xfrm>
          <a:prstGeom prst="callout1">
            <a:avLst>
              <a:gd name="adj1" fmla="val 117258"/>
              <a:gd name="adj2" fmla="val 31070"/>
              <a:gd name="adj3" fmla="val 333396"/>
              <a:gd name="adj4" fmla="val 70025"/>
            </a:avLst>
          </a:prstGeom>
          <a:solidFill>
            <a:schemeClr val="bg1"/>
          </a:solidFill>
          <a:ln>
            <a:solidFill>
              <a:srgbClr val="00458D"/>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00458D"/>
                </a:solidFill>
              </a:rPr>
              <a:t>Germany</a:t>
            </a:r>
            <a:endParaRPr lang="en-US" sz="1400" b="1" dirty="0">
              <a:solidFill>
                <a:srgbClr val="00458D"/>
              </a:solidFill>
            </a:endParaRPr>
          </a:p>
        </p:txBody>
      </p:sp>
      <p:sp>
        <p:nvSpPr>
          <p:cNvPr id="10" name="Line Callout 1 (No Border) 9"/>
          <p:cNvSpPr/>
          <p:nvPr/>
        </p:nvSpPr>
        <p:spPr>
          <a:xfrm>
            <a:off x="2819400" y="1905000"/>
            <a:ext cx="990600" cy="304800"/>
          </a:xfrm>
          <a:prstGeom prst="callout1">
            <a:avLst>
              <a:gd name="adj1" fmla="val 117258"/>
              <a:gd name="adj2" fmla="val 31070"/>
              <a:gd name="adj3" fmla="val 476680"/>
              <a:gd name="adj4" fmla="val 149727"/>
            </a:avLst>
          </a:prstGeom>
          <a:solidFill>
            <a:schemeClr val="bg1"/>
          </a:solidFill>
          <a:ln>
            <a:solidFill>
              <a:srgbClr val="00458D"/>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00458D"/>
                </a:solidFill>
              </a:rPr>
              <a:t>UK</a:t>
            </a:r>
            <a:endParaRPr lang="en-US" sz="1400" b="1" dirty="0">
              <a:solidFill>
                <a:srgbClr val="00458D"/>
              </a:solidFill>
            </a:endParaRPr>
          </a:p>
        </p:txBody>
      </p:sp>
      <p:sp>
        <p:nvSpPr>
          <p:cNvPr id="11" name="Line Callout 1 (No Border) 10"/>
          <p:cNvSpPr/>
          <p:nvPr/>
        </p:nvSpPr>
        <p:spPr>
          <a:xfrm>
            <a:off x="5029200" y="2209800"/>
            <a:ext cx="990600" cy="304800"/>
          </a:xfrm>
          <a:prstGeom prst="callout1">
            <a:avLst>
              <a:gd name="adj1" fmla="val 117258"/>
              <a:gd name="adj2" fmla="val 31070"/>
              <a:gd name="adj3" fmla="val 479229"/>
              <a:gd name="adj4" fmla="val -3725"/>
            </a:avLst>
          </a:prstGeom>
          <a:solidFill>
            <a:schemeClr val="bg1"/>
          </a:solidFill>
          <a:ln>
            <a:solidFill>
              <a:srgbClr val="00458D"/>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00458D"/>
                </a:solidFill>
              </a:rPr>
              <a:t>Hungary</a:t>
            </a:r>
            <a:endParaRPr lang="en-US" sz="1400" b="1" dirty="0">
              <a:solidFill>
                <a:srgbClr val="00458D"/>
              </a:solidFill>
            </a:endParaRPr>
          </a:p>
        </p:txBody>
      </p:sp>
      <p:sp>
        <p:nvSpPr>
          <p:cNvPr id="12" name="Line Callout 1 (No Border) 11"/>
          <p:cNvSpPr/>
          <p:nvPr/>
        </p:nvSpPr>
        <p:spPr>
          <a:xfrm>
            <a:off x="2971800" y="3276600"/>
            <a:ext cx="990600" cy="304800"/>
          </a:xfrm>
          <a:prstGeom prst="callout1">
            <a:avLst>
              <a:gd name="adj1" fmla="val 58925"/>
              <a:gd name="adj2" fmla="val 104820"/>
              <a:gd name="adj3" fmla="val 64180"/>
              <a:gd name="adj4" fmla="val 155977"/>
            </a:avLst>
          </a:prstGeom>
          <a:solidFill>
            <a:schemeClr val="bg1"/>
          </a:solidFill>
          <a:ln>
            <a:solidFill>
              <a:srgbClr val="00458D"/>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00458D"/>
                </a:solidFill>
              </a:rPr>
              <a:t>Holland</a:t>
            </a:r>
            <a:endParaRPr lang="en-US" sz="1400" b="1" dirty="0">
              <a:solidFill>
                <a:srgbClr val="00458D"/>
              </a:solidFill>
            </a:endParaRPr>
          </a:p>
        </p:txBody>
      </p:sp>
      <p:sp>
        <p:nvSpPr>
          <p:cNvPr id="13" name="Line Callout 1 (No Border) 12"/>
          <p:cNvSpPr/>
          <p:nvPr/>
        </p:nvSpPr>
        <p:spPr>
          <a:xfrm>
            <a:off x="3810000" y="4191000"/>
            <a:ext cx="990600" cy="304800"/>
          </a:xfrm>
          <a:prstGeom prst="callout1">
            <a:avLst>
              <a:gd name="adj1" fmla="val 25591"/>
              <a:gd name="adj2" fmla="val 106070"/>
              <a:gd name="adj3" fmla="val -45771"/>
              <a:gd name="adj4" fmla="val 146275"/>
            </a:avLst>
          </a:prstGeom>
          <a:solidFill>
            <a:schemeClr val="bg1"/>
          </a:solidFill>
          <a:ln>
            <a:solidFill>
              <a:srgbClr val="00458D"/>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00458D"/>
                </a:solidFill>
              </a:rPr>
              <a:t>Israel</a:t>
            </a:r>
            <a:endParaRPr lang="en-US" sz="1400" b="1" dirty="0">
              <a:solidFill>
                <a:srgbClr val="00458D"/>
              </a:solidFill>
            </a:endParaRPr>
          </a:p>
        </p:txBody>
      </p:sp>
      <p:sp>
        <p:nvSpPr>
          <p:cNvPr id="14" name="Line Callout 1 (No Border) 13"/>
          <p:cNvSpPr/>
          <p:nvPr/>
        </p:nvSpPr>
        <p:spPr>
          <a:xfrm>
            <a:off x="2895600" y="3657600"/>
            <a:ext cx="990600" cy="304800"/>
          </a:xfrm>
          <a:prstGeom prst="callout1">
            <a:avLst>
              <a:gd name="adj1" fmla="val 58925"/>
              <a:gd name="adj2" fmla="val 104820"/>
              <a:gd name="adj3" fmla="val -2487"/>
              <a:gd name="adj4" fmla="val 155977"/>
            </a:avLst>
          </a:prstGeom>
          <a:solidFill>
            <a:schemeClr val="bg1"/>
          </a:solidFill>
          <a:ln>
            <a:solidFill>
              <a:srgbClr val="00458D"/>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00458D"/>
                </a:solidFill>
              </a:rPr>
              <a:t>France</a:t>
            </a:r>
            <a:endParaRPr lang="en-US" sz="1400" b="1" dirty="0">
              <a:solidFill>
                <a:srgbClr val="00458D"/>
              </a:solidFill>
            </a:endParaRPr>
          </a:p>
        </p:txBody>
      </p:sp>
      <p:sp>
        <p:nvSpPr>
          <p:cNvPr id="15" name="Line Callout 1 (No Border) 14"/>
          <p:cNvSpPr/>
          <p:nvPr/>
        </p:nvSpPr>
        <p:spPr>
          <a:xfrm>
            <a:off x="7772400" y="4191000"/>
            <a:ext cx="990600" cy="304800"/>
          </a:xfrm>
          <a:prstGeom prst="callout1">
            <a:avLst>
              <a:gd name="adj1" fmla="val -24409"/>
              <a:gd name="adj2" fmla="val 19820"/>
              <a:gd name="adj3" fmla="val -83271"/>
              <a:gd name="adj4" fmla="val -3725"/>
            </a:avLst>
          </a:prstGeom>
          <a:solidFill>
            <a:schemeClr val="bg1"/>
          </a:solidFill>
          <a:ln>
            <a:solidFill>
              <a:srgbClr val="00458D"/>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00458D"/>
                </a:solidFill>
              </a:rPr>
              <a:t>Japan</a:t>
            </a:r>
            <a:endParaRPr lang="en-US" sz="1400" b="1" dirty="0">
              <a:solidFill>
                <a:srgbClr val="00458D"/>
              </a:solidFill>
            </a:endParaRPr>
          </a:p>
        </p:txBody>
      </p:sp>
      <p:sp>
        <p:nvSpPr>
          <p:cNvPr id="16" name="Line Callout 1 (No Border) 15"/>
          <p:cNvSpPr/>
          <p:nvPr/>
        </p:nvSpPr>
        <p:spPr>
          <a:xfrm>
            <a:off x="381000" y="3962400"/>
            <a:ext cx="990600" cy="304800"/>
          </a:xfrm>
          <a:prstGeom prst="callout1">
            <a:avLst>
              <a:gd name="adj1" fmla="val 58925"/>
              <a:gd name="adj2" fmla="val 104820"/>
              <a:gd name="adj3" fmla="val -2487"/>
              <a:gd name="adj4" fmla="val 155977"/>
            </a:avLst>
          </a:prstGeom>
          <a:solidFill>
            <a:schemeClr val="bg1"/>
          </a:solidFill>
          <a:ln>
            <a:solidFill>
              <a:srgbClr val="00458D"/>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00458D"/>
                </a:solidFill>
              </a:rPr>
              <a:t>USA</a:t>
            </a:r>
            <a:endParaRPr lang="en-US" sz="1400" b="1" dirty="0">
              <a:solidFill>
                <a:srgbClr val="00458D"/>
              </a:solidFill>
            </a:endParaRPr>
          </a:p>
        </p:txBody>
      </p:sp>
      <p:sp>
        <p:nvSpPr>
          <p:cNvPr id="17" name="Line Callout 1 (No Border) 16"/>
          <p:cNvSpPr/>
          <p:nvPr/>
        </p:nvSpPr>
        <p:spPr>
          <a:xfrm>
            <a:off x="6324600" y="2895600"/>
            <a:ext cx="990600" cy="304800"/>
          </a:xfrm>
          <a:prstGeom prst="callout1">
            <a:avLst>
              <a:gd name="adj1" fmla="val 117258"/>
              <a:gd name="adj2" fmla="val 31070"/>
              <a:gd name="adj3" fmla="val 479229"/>
              <a:gd name="adj4" fmla="val -3725"/>
            </a:avLst>
          </a:prstGeom>
          <a:solidFill>
            <a:schemeClr val="bg1"/>
          </a:solidFill>
          <a:ln>
            <a:solidFill>
              <a:srgbClr val="00458D"/>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rgbClr val="00458D"/>
                </a:solidFill>
              </a:rPr>
              <a:t>India</a:t>
            </a:r>
            <a:endParaRPr lang="en-US" sz="1400" b="1" dirty="0">
              <a:solidFill>
                <a:srgbClr val="00458D"/>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idx="4294967295"/>
          </p:nvPr>
        </p:nvSpPr>
        <p:spPr>
          <a:xfrm>
            <a:off x="352865" y="870934"/>
            <a:ext cx="8791135" cy="2773362"/>
          </a:xfrm>
        </p:spPr>
        <p:txBody>
          <a:bodyPr>
            <a:normAutofit/>
          </a:bodyPr>
          <a:lstStyle/>
          <a:p>
            <a:pPr algn="l"/>
            <a:r>
              <a:rPr lang="en-US" sz="2800" dirty="0" smtClean="0">
                <a:solidFill>
                  <a:srgbClr val="00458D"/>
                </a:solidFill>
              </a:rPr>
              <a:t>A Comprehensive Application Platform </a:t>
            </a:r>
            <a:r>
              <a:rPr lang="en-US" sz="2800" dirty="0" smtClean="0">
                <a:solidFill>
                  <a:srgbClr val="00458D"/>
                </a:solidFill>
              </a:rPr>
              <a:t/>
            </a:r>
            <a:br>
              <a:rPr lang="en-US" sz="2800" dirty="0" smtClean="0">
                <a:solidFill>
                  <a:srgbClr val="00458D"/>
                </a:solidFill>
              </a:rPr>
            </a:br>
            <a:r>
              <a:rPr lang="en-US" sz="2800" dirty="0" smtClean="0">
                <a:solidFill>
                  <a:srgbClr val="00458D"/>
                </a:solidFill>
              </a:rPr>
              <a:t>for </a:t>
            </a:r>
            <a:r>
              <a:rPr lang="en-US" sz="2800" dirty="0" smtClean="0">
                <a:solidFill>
                  <a:srgbClr val="00458D"/>
                </a:solidFill>
              </a:rPr>
              <a:t>developing Rich Internet, Web and Client/Server Cloud and Mobile applications.</a:t>
            </a:r>
            <a:endParaRPr lang="en-US" sz="2800" dirty="0">
              <a:solidFill>
                <a:srgbClr val="00458D"/>
              </a:solidFill>
            </a:endParaRPr>
          </a:p>
        </p:txBody>
      </p:sp>
      <p:pic>
        <p:nvPicPr>
          <p:cNvPr id="6" name="Picture 5" descr="uniPaaS_logo.png"/>
          <p:cNvPicPr>
            <a:picLocks noChangeAspect="1"/>
          </p:cNvPicPr>
          <p:nvPr/>
        </p:nvPicPr>
        <p:blipFill>
          <a:blip r:embed="rId2" cstate="print"/>
          <a:srcRect b="17332"/>
          <a:stretch>
            <a:fillRect/>
          </a:stretch>
        </p:blipFill>
        <p:spPr>
          <a:xfrm>
            <a:off x="6360842" y="5172501"/>
            <a:ext cx="2578205" cy="1364932"/>
          </a:xfrm>
          <a:prstGeom prst="rect">
            <a:avLst/>
          </a:prstGeom>
          <a:ln>
            <a:noFill/>
          </a:ln>
          <a:effectLst>
            <a:outerShdw blurRad="127000" dir="2700000" algn="tl" rotWithShape="0">
              <a:schemeClr val="tx1">
                <a:alpha val="65000"/>
              </a:schemeClr>
            </a:outerShdw>
          </a:effectLst>
        </p:spPr>
      </p:pic>
      <p:sp>
        <p:nvSpPr>
          <p:cNvPr id="8" name="TextBox 7"/>
          <p:cNvSpPr txBox="1"/>
          <p:nvPr/>
        </p:nvSpPr>
        <p:spPr>
          <a:xfrm>
            <a:off x="641447" y="3728056"/>
            <a:ext cx="7010400" cy="1569660"/>
          </a:xfrm>
          <a:prstGeom prst="rect">
            <a:avLst/>
          </a:prstGeom>
          <a:noFill/>
        </p:spPr>
        <p:txBody>
          <a:bodyPr wrap="square" rtlCol="0">
            <a:spAutoFit/>
          </a:bodyPr>
          <a:lstStyle/>
          <a:p>
            <a:pPr algn="l" rtl="0">
              <a:buFont typeface="Arial" pitchFamily="34" charset="0"/>
              <a:buChar char="•"/>
            </a:pPr>
            <a:r>
              <a:rPr lang="en-US" sz="2400" dirty="0" smtClean="0">
                <a:solidFill>
                  <a:srgbClr val="00458D"/>
                </a:solidFill>
              </a:rPr>
              <a:t> </a:t>
            </a:r>
            <a:r>
              <a:rPr lang="en-US" sz="2400" dirty="0" smtClean="0">
                <a:solidFill>
                  <a:srgbClr val="00458D"/>
                </a:solidFill>
              </a:rPr>
              <a:t>Deploy </a:t>
            </a:r>
            <a:r>
              <a:rPr lang="en-US" sz="2400" dirty="0" smtClean="0">
                <a:solidFill>
                  <a:srgbClr val="00458D"/>
                </a:solidFill>
              </a:rPr>
              <a:t>desktop and mobile phone</a:t>
            </a:r>
          </a:p>
          <a:p>
            <a:pPr algn="l" rtl="0">
              <a:buFont typeface="Arial" pitchFamily="34" charset="0"/>
              <a:buChar char="•"/>
            </a:pPr>
            <a:r>
              <a:rPr lang="en-US" sz="2400" dirty="0">
                <a:solidFill>
                  <a:srgbClr val="00458D"/>
                </a:solidFill>
              </a:rPr>
              <a:t> </a:t>
            </a:r>
            <a:r>
              <a:rPr lang="en-US" sz="2400" dirty="0" smtClean="0">
                <a:solidFill>
                  <a:srgbClr val="00458D"/>
                </a:solidFill>
              </a:rPr>
              <a:t>Platform independent</a:t>
            </a:r>
            <a:endParaRPr lang="en-US" sz="2400" dirty="0" smtClean="0">
              <a:solidFill>
                <a:srgbClr val="00458D"/>
              </a:solidFill>
            </a:endParaRPr>
          </a:p>
          <a:p>
            <a:pPr algn="l" rtl="0">
              <a:buFont typeface="Arial" pitchFamily="34" charset="0"/>
              <a:buChar char="•"/>
            </a:pPr>
            <a:r>
              <a:rPr lang="en-US" sz="2400" dirty="0">
                <a:solidFill>
                  <a:srgbClr val="00458D"/>
                </a:solidFill>
              </a:rPr>
              <a:t> </a:t>
            </a:r>
            <a:r>
              <a:rPr lang="en-US" sz="2400" dirty="0" smtClean="0">
                <a:solidFill>
                  <a:srgbClr val="00458D"/>
                </a:solidFill>
              </a:rPr>
              <a:t>Standard DBs</a:t>
            </a:r>
            <a:endParaRPr lang="en-US" sz="2400" dirty="0" smtClean="0">
              <a:solidFill>
                <a:srgbClr val="00458D"/>
              </a:solidFill>
            </a:endParaRPr>
          </a:p>
          <a:p>
            <a:pPr algn="l" rtl="0">
              <a:buFont typeface="Arial" pitchFamily="34" charset="0"/>
              <a:buChar char="•"/>
            </a:pPr>
            <a:r>
              <a:rPr lang="en-US" sz="2400" dirty="0">
                <a:solidFill>
                  <a:srgbClr val="00458D"/>
                </a:solidFill>
              </a:rPr>
              <a:t> </a:t>
            </a:r>
            <a:r>
              <a:rPr lang="en-US" sz="2400" dirty="0" smtClean="0">
                <a:solidFill>
                  <a:srgbClr val="00458D"/>
                </a:solidFill>
              </a:rPr>
              <a:t>.NET, Java, J2EE, COM, SOAP </a:t>
            </a:r>
            <a:endParaRPr lang="en-US" sz="2400" dirty="0">
              <a:solidFill>
                <a:srgbClr val="00458D"/>
              </a:solidFill>
            </a:endParaRPr>
          </a:p>
        </p:txBody>
      </p:sp>
      <p:sp>
        <p:nvSpPr>
          <p:cNvPr id="5" name="Title 5"/>
          <p:cNvSpPr txBox="1">
            <a:spLocks/>
          </p:cNvSpPr>
          <p:nvPr/>
        </p:nvSpPr>
        <p:spPr>
          <a:xfrm>
            <a:off x="320723" y="370174"/>
            <a:ext cx="6462215" cy="994604"/>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CA" sz="3600" b="1" i="0" u="none" strike="noStrike" kern="1200" cap="none" spc="0" normalizeH="0" baseline="0" noProof="0" dirty="0" smtClean="0">
                <a:ln>
                  <a:noFill/>
                </a:ln>
                <a:solidFill>
                  <a:schemeClr val="tx2"/>
                </a:solidFill>
                <a:effectLst/>
                <a:uLnTx/>
                <a:uFillTx/>
                <a:latin typeface="Arial" pitchFamily="34" charset="0"/>
                <a:ea typeface="+mj-ea"/>
                <a:cs typeface="Arial" pitchFamily="34" charset="0"/>
              </a:rPr>
              <a:t>Application Platform</a:t>
            </a:r>
            <a:endParaRPr kumimoji="0" lang="en-US" sz="3600" b="1" i="0" u="none" strike="noStrike" kern="1200" cap="none" spc="0" normalizeH="0" baseline="0" noProof="0" dirty="0">
              <a:ln>
                <a:noFill/>
              </a:ln>
              <a:solidFill>
                <a:schemeClr val="tx2"/>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1"/>
          <p:cNvGrpSpPr/>
          <p:nvPr/>
        </p:nvGrpSpPr>
        <p:grpSpPr>
          <a:xfrm>
            <a:off x="176828" y="1283384"/>
            <a:ext cx="8772939" cy="5574616"/>
            <a:chOff x="176828" y="1283384"/>
            <a:chExt cx="8772939" cy="5574616"/>
          </a:xfrm>
        </p:grpSpPr>
        <p:sp>
          <p:nvSpPr>
            <p:cNvPr id="5" name="Isosceles Triangle 4"/>
            <p:cNvSpPr/>
            <p:nvPr/>
          </p:nvSpPr>
          <p:spPr>
            <a:xfrm>
              <a:off x="646785" y="1283384"/>
              <a:ext cx="7593495" cy="5404019"/>
            </a:xfrm>
            <a:prstGeom prst="triangle">
              <a:avLst/>
            </a:prstGeom>
            <a:gradFill flip="none" rotWithShape="1">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176828" y="3697357"/>
              <a:ext cx="8772939" cy="3160643"/>
            </a:xfrm>
            <a:prstGeom prst="rect">
              <a:avLst/>
            </a:prstGeom>
            <a:solidFill>
              <a:srgbClr val="6666F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p:cNvSpPr/>
            <p:nvPr/>
          </p:nvSpPr>
          <p:spPr bwMode="auto">
            <a:xfrm>
              <a:off x="3419060" y="2663686"/>
              <a:ext cx="1961322" cy="3935897"/>
            </a:xfrm>
            <a:prstGeom prst="roundRect">
              <a:avLst/>
            </a:prstGeom>
            <a:solidFill>
              <a:schemeClr val="bg2">
                <a:lumMod val="75000"/>
              </a:schemeClr>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3" name="Group 79"/>
            <p:cNvGrpSpPr/>
            <p:nvPr/>
          </p:nvGrpSpPr>
          <p:grpSpPr>
            <a:xfrm>
              <a:off x="3479389" y="2842295"/>
              <a:ext cx="1802295" cy="702365"/>
              <a:chOff x="-1802295" y="4452731"/>
              <a:chExt cx="1802295" cy="702365"/>
            </a:xfrm>
          </p:grpSpPr>
          <p:sp>
            <p:nvSpPr>
              <p:cNvPr id="7" name="Rounded Rectangle 6"/>
              <p:cNvSpPr/>
              <p:nvPr/>
            </p:nvSpPr>
            <p:spPr bwMode="auto">
              <a:xfrm>
                <a:off x="-1789044" y="4452731"/>
                <a:ext cx="1789044" cy="702365"/>
              </a:xfrm>
              <a:prstGeom prst="roundRect">
                <a:avLst/>
              </a:prstGeom>
              <a:solidFill>
                <a:schemeClr val="bg2">
                  <a:lumMod val="5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TextBox 11"/>
              <p:cNvSpPr txBox="1"/>
              <p:nvPr/>
            </p:nvSpPr>
            <p:spPr>
              <a:xfrm>
                <a:off x="-1802295" y="4625009"/>
                <a:ext cx="1630017" cy="338554"/>
              </a:xfrm>
              <a:prstGeom prst="rect">
                <a:avLst/>
              </a:prstGeom>
              <a:noFill/>
            </p:spPr>
            <p:txBody>
              <a:bodyPr wrap="square" rtlCol="0">
                <a:spAutoFit/>
              </a:bodyPr>
              <a:lstStyle/>
              <a:p>
                <a:r>
                  <a:rPr lang="en-GB" sz="1600" dirty="0" smtClean="0">
                    <a:solidFill>
                      <a:schemeClr val="bg1"/>
                    </a:solidFill>
                  </a:rPr>
                  <a:t>Business Logic</a:t>
                </a:r>
                <a:endParaRPr lang="en-GB" sz="1600" dirty="0">
                  <a:solidFill>
                    <a:schemeClr val="bg1"/>
                  </a:solidFill>
                </a:endParaRPr>
              </a:p>
            </p:txBody>
          </p:sp>
        </p:grpSp>
        <p:grpSp>
          <p:nvGrpSpPr>
            <p:cNvPr id="4" name="Group 15"/>
            <p:cNvGrpSpPr/>
            <p:nvPr/>
          </p:nvGrpSpPr>
          <p:grpSpPr>
            <a:xfrm>
              <a:off x="3094381" y="3770243"/>
              <a:ext cx="1630017" cy="854766"/>
              <a:chOff x="3094381" y="3863008"/>
              <a:chExt cx="1630017" cy="854766"/>
            </a:xfrm>
          </p:grpSpPr>
          <p:sp>
            <p:nvSpPr>
              <p:cNvPr id="9" name="Rounded Rectangle 8"/>
              <p:cNvSpPr/>
              <p:nvPr/>
            </p:nvSpPr>
            <p:spPr bwMode="auto">
              <a:xfrm>
                <a:off x="3551582" y="3863008"/>
                <a:ext cx="808383" cy="854766"/>
              </a:xfrm>
              <a:prstGeom prst="roundRect">
                <a:avLst/>
              </a:prstGeom>
              <a:solidFill>
                <a:schemeClr val="bg2">
                  <a:lumMod val="5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TextBox 12"/>
              <p:cNvSpPr txBox="1"/>
              <p:nvPr/>
            </p:nvSpPr>
            <p:spPr>
              <a:xfrm>
                <a:off x="3094381" y="3995531"/>
                <a:ext cx="1630017" cy="276999"/>
              </a:xfrm>
              <a:prstGeom prst="rect">
                <a:avLst/>
              </a:prstGeom>
              <a:noFill/>
            </p:spPr>
            <p:txBody>
              <a:bodyPr wrap="square" rtlCol="0">
                <a:spAutoFit/>
              </a:bodyPr>
              <a:lstStyle/>
              <a:p>
                <a:pPr algn="ctr"/>
                <a:r>
                  <a:rPr lang="en-GB" sz="1200" dirty="0" smtClean="0">
                    <a:solidFill>
                      <a:schemeClr val="bg1"/>
                    </a:solidFill>
                  </a:rPr>
                  <a:t>Data View</a:t>
                </a:r>
                <a:endParaRPr lang="en-GB" sz="1200" dirty="0">
                  <a:solidFill>
                    <a:schemeClr val="bg1"/>
                  </a:solidFill>
                </a:endParaRPr>
              </a:p>
            </p:txBody>
          </p:sp>
          <p:sp>
            <p:nvSpPr>
              <p:cNvPr id="15" name="TextBox 14"/>
              <p:cNvSpPr txBox="1"/>
              <p:nvPr/>
            </p:nvSpPr>
            <p:spPr>
              <a:xfrm>
                <a:off x="3213653" y="4287077"/>
                <a:ext cx="1490870" cy="276999"/>
              </a:xfrm>
              <a:prstGeom prst="rect">
                <a:avLst/>
              </a:prstGeom>
              <a:noFill/>
            </p:spPr>
            <p:txBody>
              <a:bodyPr wrap="square" rtlCol="0">
                <a:spAutoFit/>
              </a:bodyPr>
              <a:lstStyle/>
              <a:p>
                <a:pPr algn="ctr"/>
                <a:r>
                  <a:rPr lang="en-GB" sz="1200" dirty="0" smtClean="0">
                    <a:solidFill>
                      <a:schemeClr val="bg1"/>
                    </a:solidFill>
                  </a:rPr>
                  <a:t>XML/DB </a:t>
                </a:r>
                <a:endParaRPr lang="en-GB" sz="1200" dirty="0">
                  <a:solidFill>
                    <a:schemeClr val="bg1"/>
                  </a:solidFill>
                </a:endParaRPr>
              </a:p>
            </p:txBody>
          </p:sp>
        </p:grpSp>
        <p:grpSp>
          <p:nvGrpSpPr>
            <p:cNvPr id="11" name="Group 70"/>
            <p:cNvGrpSpPr/>
            <p:nvPr/>
          </p:nvGrpSpPr>
          <p:grpSpPr>
            <a:xfrm>
              <a:off x="3120887" y="4731027"/>
              <a:ext cx="2246242" cy="1457739"/>
              <a:chOff x="3120887" y="4638262"/>
              <a:chExt cx="2246242" cy="1457739"/>
            </a:xfrm>
          </p:grpSpPr>
          <p:sp>
            <p:nvSpPr>
              <p:cNvPr id="10" name="Rounded Rectangle 9"/>
              <p:cNvSpPr/>
              <p:nvPr/>
            </p:nvSpPr>
            <p:spPr bwMode="auto">
              <a:xfrm>
                <a:off x="3525078" y="4638262"/>
                <a:ext cx="1789044" cy="1457739"/>
              </a:xfrm>
              <a:prstGeom prst="roundRect">
                <a:avLst/>
              </a:prstGeom>
              <a:solidFill>
                <a:schemeClr val="bg2">
                  <a:lumMod val="5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TextBox 13"/>
              <p:cNvSpPr txBox="1"/>
              <p:nvPr/>
            </p:nvSpPr>
            <p:spPr>
              <a:xfrm>
                <a:off x="3120887" y="4856920"/>
                <a:ext cx="2073965" cy="338554"/>
              </a:xfrm>
              <a:prstGeom prst="rect">
                <a:avLst/>
              </a:prstGeom>
              <a:noFill/>
            </p:spPr>
            <p:txBody>
              <a:bodyPr wrap="square" rtlCol="0">
                <a:spAutoFit/>
              </a:bodyPr>
              <a:lstStyle/>
              <a:p>
                <a:r>
                  <a:rPr lang="en-GB" sz="1600" dirty="0" smtClean="0">
                    <a:solidFill>
                      <a:schemeClr val="bg1"/>
                    </a:solidFill>
                  </a:rPr>
                  <a:t>Basic Operations</a:t>
                </a:r>
                <a:endParaRPr lang="en-GB" sz="1600" dirty="0">
                  <a:solidFill>
                    <a:schemeClr val="bg1"/>
                  </a:solidFill>
                </a:endParaRPr>
              </a:p>
            </p:txBody>
          </p:sp>
          <p:sp>
            <p:nvSpPr>
              <p:cNvPr id="18" name="TextBox 17"/>
              <p:cNvSpPr txBox="1"/>
              <p:nvPr/>
            </p:nvSpPr>
            <p:spPr>
              <a:xfrm>
                <a:off x="3419060" y="5221354"/>
                <a:ext cx="1948069" cy="646331"/>
              </a:xfrm>
              <a:prstGeom prst="rect">
                <a:avLst/>
              </a:prstGeom>
              <a:noFill/>
            </p:spPr>
            <p:txBody>
              <a:bodyPr wrap="square" rtlCol="0">
                <a:spAutoFit/>
              </a:bodyPr>
              <a:lstStyle/>
              <a:p>
                <a:pPr algn="ctr"/>
                <a:r>
                  <a:rPr lang="en-GB" sz="1200" dirty="0" smtClean="0">
                    <a:solidFill>
                      <a:schemeClr val="bg1"/>
                    </a:solidFill>
                  </a:rPr>
                  <a:t> Update, Call, Invoke  Raise event, Evaluate Verify, Form, Expression</a:t>
                </a:r>
                <a:endParaRPr lang="en-GB" sz="1200" dirty="0">
                  <a:solidFill>
                    <a:schemeClr val="bg1"/>
                  </a:solidFill>
                </a:endParaRPr>
              </a:p>
            </p:txBody>
          </p:sp>
        </p:grpSp>
        <p:sp>
          <p:nvSpPr>
            <p:cNvPr id="19" name="TextBox 18"/>
            <p:cNvSpPr txBox="1"/>
            <p:nvPr/>
          </p:nvSpPr>
          <p:spPr>
            <a:xfrm>
              <a:off x="3803375" y="6202018"/>
              <a:ext cx="1590260" cy="369332"/>
            </a:xfrm>
            <a:prstGeom prst="rect">
              <a:avLst/>
            </a:prstGeom>
            <a:noFill/>
          </p:spPr>
          <p:txBody>
            <a:bodyPr wrap="square" rtlCol="0">
              <a:spAutoFit/>
            </a:bodyPr>
            <a:lstStyle/>
            <a:p>
              <a:pPr algn="l"/>
              <a:r>
                <a:rPr lang="en-GB" b="1" dirty="0" smtClean="0">
                  <a:solidFill>
                    <a:srgbClr val="C00000"/>
                  </a:solidFill>
                </a:rPr>
                <a:t>Metadata</a:t>
              </a:r>
              <a:endParaRPr lang="en-GB" b="1" dirty="0">
                <a:solidFill>
                  <a:srgbClr val="C00000"/>
                </a:solidFill>
              </a:endParaRPr>
            </a:p>
          </p:txBody>
        </p:sp>
        <p:sp>
          <p:nvSpPr>
            <p:cNvPr id="20" name="TextBox 19"/>
            <p:cNvSpPr txBox="1"/>
            <p:nvPr/>
          </p:nvSpPr>
          <p:spPr>
            <a:xfrm>
              <a:off x="178906" y="3684104"/>
              <a:ext cx="2736572" cy="369332"/>
            </a:xfrm>
            <a:prstGeom prst="rect">
              <a:avLst/>
            </a:prstGeom>
            <a:noFill/>
          </p:spPr>
          <p:txBody>
            <a:bodyPr wrap="square" rtlCol="0">
              <a:spAutoFit/>
            </a:bodyPr>
            <a:lstStyle/>
            <a:p>
              <a:pPr algn="l"/>
              <a:r>
                <a:rPr lang="en-GB" dirty="0" smtClean="0">
                  <a:solidFill>
                    <a:schemeClr val="accent6">
                      <a:lumMod val="50000"/>
                    </a:schemeClr>
                  </a:solidFill>
                </a:rPr>
                <a:t>Physical Environment</a:t>
              </a:r>
              <a:endParaRPr lang="en-GB" dirty="0">
                <a:solidFill>
                  <a:schemeClr val="accent6">
                    <a:lumMod val="50000"/>
                  </a:schemeClr>
                </a:solidFill>
              </a:endParaRPr>
            </a:p>
          </p:txBody>
        </p:sp>
        <p:pic>
          <p:nvPicPr>
            <p:cNvPr id="1030" name="Picture 6"/>
            <p:cNvPicPr>
              <a:picLocks noChangeAspect="1" noChangeArrowheads="1"/>
            </p:cNvPicPr>
            <p:nvPr/>
          </p:nvPicPr>
          <p:blipFill>
            <a:blip r:embed="rId3" cstate="print"/>
            <a:srcRect/>
            <a:stretch>
              <a:fillRect/>
            </a:stretch>
          </p:blipFill>
          <p:spPr bwMode="auto">
            <a:xfrm>
              <a:off x="1255594" y="2290831"/>
              <a:ext cx="1146412" cy="959527"/>
            </a:xfrm>
            <a:prstGeom prst="rect">
              <a:avLst/>
            </a:prstGeom>
            <a:noFill/>
            <a:ln w="9525">
              <a:noFill/>
              <a:miter lim="800000"/>
              <a:headEnd/>
              <a:tailEnd/>
            </a:ln>
          </p:spPr>
        </p:pic>
        <p:sp>
          <p:nvSpPr>
            <p:cNvPr id="25" name="TextBox 24"/>
            <p:cNvSpPr txBox="1"/>
            <p:nvPr/>
          </p:nvSpPr>
          <p:spPr>
            <a:xfrm>
              <a:off x="389062" y="1417984"/>
              <a:ext cx="2736572" cy="369332"/>
            </a:xfrm>
            <a:prstGeom prst="rect">
              <a:avLst/>
            </a:prstGeom>
            <a:noFill/>
          </p:spPr>
          <p:txBody>
            <a:bodyPr wrap="square" rtlCol="0">
              <a:spAutoFit/>
            </a:bodyPr>
            <a:lstStyle/>
            <a:p>
              <a:pPr algn="l"/>
              <a:r>
                <a:rPr lang="en-GB" dirty="0" smtClean="0">
                  <a:solidFill>
                    <a:schemeClr val="accent6">
                      <a:lumMod val="50000"/>
                    </a:schemeClr>
                  </a:solidFill>
                </a:rPr>
                <a:t>Business Requirement</a:t>
              </a:r>
              <a:endParaRPr lang="en-GB" dirty="0">
                <a:solidFill>
                  <a:schemeClr val="accent6">
                    <a:lumMod val="50000"/>
                  </a:schemeClr>
                </a:solidFill>
              </a:endParaRPr>
            </a:p>
          </p:txBody>
        </p:sp>
        <p:sp>
          <p:nvSpPr>
            <p:cNvPr id="29" name="TextBox 28"/>
            <p:cNvSpPr txBox="1"/>
            <p:nvPr/>
          </p:nvSpPr>
          <p:spPr>
            <a:xfrm>
              <a:off x="1229784" y="3199609"/>
              <a:ext cx="1590260" cy="338554"/>
            </a:xfrm>
            <a:prstGeom prst="rect">
              <a:avLst/>
            </a:prstGeom>
            <a:noFill/>
          </p:spPr>
          <p:txBody>
            <a:bodyPr wrap="square" rtlCol="0">
              <a:spAutoFit/>
            </a:bodyPr>
            <a:lstStyle/>
            <a:p>
              <a:pPr algn="l"/>
              <a:r>
                <a:rPr lang="en-GB" sz="1600" dirty="0" smtClean="0">
                  <a:solidFill>
                    <a:schemeClr val="accent6">
                      <a:lumMod val="50000"/>
                    </a:schemeClr>
                  </a:solidFill>
                </a:rPr>
                <a:t>Developer</a:t>
              </a:r>
              <a:endParaRPr lang="en-GB" sz="1600" dirty="0">
                <a:solidFill>
                  <a:schemeClr val="accent6">
                    <a:lumMod val="50000"/>
                  </a:schemeClr>
                </a:solidFill>
              </a:endParaRPr>
            </a:p>
          </p:txBody>
        </p:sp>
        <p:sp>
          <p:nvSpPr>
            <p:cNvPr id="30" name="TextBox 29"/>
            <p:cNvSpPr txBox="1"/>
            <p:nvPr/>
          </p:nvSpPr>
          <p:spPr>
            <a:xfrm>
              <a:off x="6970646" y="3193773"/>
              <a:ext cx="1590260" cy="338554"/>
            </a:xfrm>
            <a:prstGeom prst="rect">
              <a:avLst/>
            </a:prstGeom>
            <a:noFill/>
          </p:spPr>
          <p:txBody>
            <a:bodyPr wrap="square" rtlCol="0">
              <a:spAutoFit/>
            </a:bodyPr>
            <a:lstStyle/>
            <a:p>
              <a:pPr algn="l"/>
              <a:r>
                <a:rPr lang="en-GB" sz="1600" dirty="0" smtClean="0">
                  <a:solidFill>
                    <a:schemeClr val="accent6">
                      <a:lumMod val="50000"/>
                    </a:schemeClr>
                  </a:solidFill>
                </a:rPr>
                <a:t>User</a:t>
              </a:r>
              <a:endParaRPr lang="en-GB" sz="1600" dirty="0">
                <a:solidFill>
                  <a:schemeClr val="accent6">
                    <a:lumMod val="50000"/>
                  </a:schemeClr>
                </a:solidFill>
              </a:endParaRPr>
            </a:p>
          </p:txBody>
        </p:sp>
        <p:sp>
          <p:nvSpPr>
            <p:cNvPr id="38" name="Rectangle 37"/>
            <p:cNvSpPr/>
            <p:nvPr/>
          </p:nvSpPr>
          <p:spPr bwMode="auto">
            <a:xfrm>
              <a:off x="6718852" y="1815548"/>
              <a:ext cx="198783" cy="19878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pic>
          <p:nvPicPr>
            <p:cNvPr id="1036" name="Picture 12" descr="See full size image"/>
            <p:cNvPicPr>
              <a:picLocks noChangeAspect="1" noChangeArrowheads="1"/>
            </p:cNvPicPr>
            <p:nvPr/>
          </p:nvPicPr>
          <p:blipFill>
            <a:blip r:embed="rId4" cstate="print"/>
            <a:srcRect/>
            <a:stretch>
              <a:fillRect/>
            </a:stretch>
          </p:blipFill>
          <p:spPr bwMode="auto">
            <a:xfrm>
              <a:off x="6423853" y="1780073"/>
              <a:ext cx="1514198" cy="1514198"/>
            </a:xfrm>
            <a:prstGeom prst="rect">
              <a:avLst/>
            </a:prstGeom>
            <a:noFill/>
          </p:spPr>
        </p:pic>
        <p:sp>
          <p:nvSpPr>
            <p:cNvPr id="41" name="TextBox 40"/>
            <p:cNvSpPr txBox="1"/>
            <p:nvPr/>
          </p:nvSpPr>
          <p:spPr>
            <a:xfrm>
              <a:off x="1212576" y="6122504"/>
              <a:ext cx="907772" cy="338554"/>
            </a:xfrm>
            <a:prstGeom prst="rect">
              <a:avLst/>
            </a:prstGeom>
            <a:noFill/>
          </p:spPr>
          <p:txBody>
            <a:bodyPr wrap="square" rtlCol="0">
              <a:spAutoFit/>
            </a:bodyPr>
            <a:lstStyle/>
            <a:p>
              <a:pPr algn="l"/>
              <a:r>
                <a:rPr lang="en-GB" sz="1600" dirty="0" smtClean="0">
                  <a:solidFill>
                    <a:schemeClr val="accent6">
                      <a:lumMod val="50000"/>
                    </a:schemeClr>
                  </a:solidFill>
                </a:rPr>
                <a:t>Unix</a:t>
              </a:r>
              <a:endParaRPr lang="en-GB" sz="1600" dirty="0">
                <a:solidFill>
                  <a:schemeClr val="accent6">
                    <a:lumMod val="50000"/>
                  </a:schemeClr>
                </a:solidFill>
              </a:endParaRPr>
            </a:p>
          </p:txBody>
        </p:sp>
        <p:sp>
          <p:nvSpPr>
            <p:cNvPr id="42" name="TextBox 41"/>
            <p:cNvSpPr txBox="1"/>
            <p:nvPr/>
          </p:nvSpPr>
          <p:spPr>
            <a:xfrm>
              <a:off x="5943602" y="5784573"/>
              <a:ext cx="907772" cy="338554"/>
            </a:xfrm>
            <a:prstGeom prst="rect">
              <a:avLst/>
            </a:prstGeom>
            <a:noFill/>
          </p:spPr>
          <p:txBody>
            <a:bodyPr wrap="square" rtlCol="0">
              <a:spAutoFit/>
            </a:bodyPr>
            <a:lstStyle/>
            <a:p>
              <a:pPr algn="l"/>
              <a:r>
                <a:rPr lang="en-GB" sz="1600" dirty="0" smtClean="0">
                  <a:solidFill>
                    <a:schemeClr val="accent6">
                      <a:lumMod val="50000"/>
                    </a:schemeClr>
                  </a:solidFill>
                </a:rPr>
                <a:t>Intel</a:t>
              </a:r>
              <a:endParaRPr lang="en-GB" sz="1600" dirty="0">
                <a:solidFill>
                  <a:schemeClr val="accent6">
                    <a:lumMod val="50000"/>
                  </a:schemeClr>
                </a:solidFill>
              </a:endParaRPr>
            </a:p>
          </p:txBody>
        </p:sp>
        <p:sp>
          <p:nvSpPr>
            <p:cNvPr id="43" name="TextBox 42"/>
            <p:cNvSpPr txBox="1"/>
            <p:nvPr/>
          </p:nvSpPr>
          <p:spPr>
            <a:xfrm>
              <a:off x="2299255" y="5420138"/>
              <a:ext cx="907772" cy="338554"/>
            </a:xfrm>
            <a:prstGeom prst="rect">
              <a:avLst/>
            </a:prstGeom>
            <a:noFill/>
          </p:spPr>
          <p:txBody>
            <a:bodyPr wrap="square" rtlCol="0">
              <a:spAutoFit/>
            </a:bodyPr>
            <a:lstStyle/>
            <a:p>
              <a:pPr algn="l"/>
              <a:r>
                <a:rPr lang="en-GB" sz="1600" dirty="0" smtClean="0">
                  <a:solidFill>
                    <a:schemeClr val="accent6">
                      <a:lumMod val="50000"/>
                    </a:schemeClr>
                  </a:solidFill>
                </a:rPr>
                <a:t>Linux</a:t>
              </a:r>
              <a:endParaRPr lang="en-GB" sz="1600" dirty="0">
                <a:solidFill>
                  <a:schemeClr val="accent6">
                    <a:lumMod val="50000"/>
                  </a:schemeClr>
                </a:solidFill>
              </a:endParaRPr>
            </a:p>
          </p:txBody>
        </p:sp>
        <p:sp>
          <p:nvSpPr>
            <p:cNvPr id="44" name="TextBox 43"/>
            <p:cNvSpPr txBox="1"/>
            <p:nvPr/>
          </p:nvSpPr>
          <p:spPr>
            <a:xfrm>
              <a:off x="1669776" y="5678556"/>
              <a:ext cx="907772" cy="338554"/>
            </a:xfrm>
            <a:prstGeom prst="rect">
              <a:avLst/>
            </a:prstGeom>
            <a:noFill/>
          </p:spPr>
          <p:txBody>
            <a:bodyPr wrap="square" rtlCol="0">
              <a:spAutoFit/>
            </a:bodyPr>
            <a:lstStyle/>
            <a:p>
              <a:pPr algn="l"/>
              <a:r>
                <a:rPr lang="en-GB" sz="1600" dirty="0" smtClean="0">
                  <a:solidFill>
                    <a:schemeClr val="accent6">
                      <a:lumMod val="50000"/>
                    </a:schemeClr>
                  </a:solidFill>
                </a:rPr>
                <a:t>OS400</a:t>
              </a:r>
              <a:endParaRPr lang="en-GB" sz="1600" dirty="0">
                <a:solidFill>
                  <a:schemeClr val="accent6">
                    <a:lumMod val="50000"/>
                  </a:schemeClr>
                </a:solidFill>
              </a:endParaRPr>
            </a:p>
          </p:txBody>
        </p:sp>
        <p:sp>
          <p:nvSpPr>
            <p:cNvPr id="45" name="TextBox 44"/>
            <p:cNvSpPr txBox="1"/>
            <p:nvPr/>
          </p:nvSpPr>
          <p:spPr>
            <a:xfrm>
              <a:off x="2183295" y="6115878"/>
              <a:ext cx="1010477" cy="338554"/>
            </a:xfrm>
            <a:prstGeom prst="rect">
              <a:avLst/>
            </a:prstGeom>
            <a:noFill/>
          </p:spPr>
          <p:txBody>
            <a:bodyPr wrap="square" rtlCol="0">
              <a:spAutoFit/>
            </a:bodyPr>
            <a:lstStyle/>
            <a:p>
              <a:pPr algn="l"/>
              <a:r>
                <a:rPr lang="en-GB" sz="1600" dirty="0" smtClean="0">
                  <a:solidFill>
                    <a:schemeClr val="accent6">
                      <a:lumMod val="50000"/>
                    </a:schemeClr>
                  </a:solidFill>
                </a:rPr>
                <a:t>Windows</a:t>
              </a:r>
              <a:endParaRPr lang="en-GB" sz="1600" dirty="0">
                <a:solidFill>
                  <a:schemeClr val="accent6">
                    <a:lumMod val="50000"/>
                  </a:schemeClr>
                </a:solidFill>
              </a:endParaRPr>
            </a:p>
          </p:txBody>
        </p:sp>
        <p:sp>
          <p:nvSpPr>
            <p:cNvPr id="46" name="TextBox 45"/>
            <p:cNvSpPr txBox="1"/>
            <p:nvPr/>
          </p:nvSpPr>
          <p:spPr>
            <a:xfrm>
              <a:off x="6877880" y="6109252"/>
              <a:ext cx="907772" cy="338554"/>
            </a:xfrm>
            <a:prstGeom prst="rect">
              <a:avLst/>
            </a:prstGeom>
            <a:noFill/>
          </p:spPr>
          <p:txBody>
            <a:bodyPr wrap="square" rtlCol="0">
              <a:spAutoFit/>
            </a:bodyPr>
            <a:lstStyle/>
            <a:p>
              <a:pPr algn="l"/>
              <a:r>
                <a:rPr lang="en-GB" sz="1600" dirty="0" smtClean="0">
                  <a:solidFill>
                    <a:schemeClr val="accent6">
                      <a:lumMod val="50000"/>
                    </a:schemeClr>
                  </a:solidFill>
                </a:rPr>
                <a:t>HP</a:t>
              </a:r>
              <a:endParaRPr lang="en-GB" sz="1600" dirty="0">
                <a:solidFill>
                  <a:schemeClr val="accent6">
                    <a:lumMod val="50000"/>
                  </a:schemeClr>
                </a:solidFill>
              </a:endParaRPr>
            </a:p>
          </p:txBody>
        </p:sp>
        <p:sp>
          <p:nvSpPr>
            <p:cNvPr id="47" name="TextBox 46"/>
            <p:cNvSpPr txBox="1"/>
            <p:nvPr/>
          </p:nvSpPr>
          <p:spPr>
            <a:xfrm>
              <a:off x="5705063" y="5333999"/>
              <a:ext cx="907772" cy="338554"/>
            </a:xfrm>
            <a:prstGeom prst="rect">
              <a:avLst/>
            </a:prstGeom>
            <a:noFill/>
          </p:spPr>
          <p:txBody>
            <a:bodyPr wrap="square" rtlCol="0">
              <a:spAutoFit/>
            </a:bodyPr>
            <a:lstStyle/>
            <a:p>
              <a:pPr algn="l"/>
              <a:r>
                <a:rPr lang="en-GB" sz="1600" dirty="0" smtClean="0">
                  <a:solidFill>
                    <a:schemeClr val="accent6">
                      <a:lumMod val="50000"/>
                    </a:schemeClr>
                  </a:solidFill>
                </a:rPr>
                <a:t>AS400</a:t>
              </a:r>
              <a:endParaRPr lang="en-GB" sz="1600" dirty="0">
                <a:solidFill>
                  <a:schemeClr val="accent6">
                    <a:lumMod val="50000"/>
                  </a:schemeClr>
                </a:solidFill>
              </a:endParaRPr>
            </a:p>
          </p:txBody>
        </p:sp>
        <p:sp>
          <p:nvSpPr>
            <p:cNvPr id="48" name="TextBox 47"/>
            <p:cNvSpPr txBox="1"/>
            <p:nvPr/>
          </p:nvSpPr>
          <p:spPr>
            <a:xfrm>
              <a:off x="5539410" y="6082747"/>
              <a:ext cx="907772" cy="338554"/>
            </a:xfrm>
            <a:prstGeom prst="rect">
              <a:avLst/>
            </a:prstGeom>
            <a:noFill/>
          </p:spPr>
          <p:txBody>
            <a:bodyPr wrap="square" rtlCol="0">
              <a:spAutoFit/>
            </a:bodyPr>
            <a:lstStyle/>
            <a:p>
              <a:pPr algn="l"/>
              <a:r>
                <a:rPr lang="en-GB" sz="1600" dirty="0" smtClean="0">
                  <a:solidFill>
                    <a:schemeClr val="accent6">
                      <a:lumMod val="50000"/>
                    </a:schemeClr>
                  </a:solidFill>
                </a:rPr>
                <a:t>iSeries</a:t>
              </a:r>
              <a:endParaRPr lang="en-GB" sz="1600" dirty="0">
                <a:solidFill>
                  <a:schemeClr val="accent6">
                    <a:lumMod val="50000"/>
                  </a:schemeClr>
                </a:solidFill>
              </a:endParaRPr>
            </a:p>
          </p:txBody>
        </p:sp>
        <p:sp>
          <p:nvSpPr>
            <p:cNvPr id="49" name="TextBox 48"/>
            <p:cNvSpPr txBox="1"/>
            <p:nvPr/>
          </p:nvSpPr>
          <p:spPr>
            <a:xfrm>
              <a:off x="6712228" y="5638799"/>
              <a:ext cx="907772" cy="338554"/>
            </a:xfrm>
            <a:prstGeom prst="rect">
              <a:avLst/>
            </a:prstGeom>
            <a:noFill/>
          </p:spPr>
          <p:txBody>
            <a:bodyPr wrap="square" rtlCol="0">
              <a:spAutoFit/>
            </a:bodyPr>
            <a:lstStyle/>
            <a:p>
              <a:pPr algn="l"/>
              <a:r>
                <a:rPr lang="en-GB" sz="1600" dirty="0" smtClean="0">
                  <a:solidFill>
                    <a:schemeClr val="accent6">
                      <a:lumMod val="50000"/>
                    </a:schemeClr>
                  </a:solidFill>
                </a:rPr>
                <a:t>Sun</a:t>
              </a:r>
              <a:endParaRPr lang="en-GB" sz="1600" dirty="0">
                <a:solidFill>
                  <a:schemeClr val="accent6">
                    <a:lumMod val="50000"/>
                  </a:schemeClr>
                </a:solidFill>
              </a:endParaRPr>
            </a:p>
          </p:txBody>
        </p:sp>
        <p:cxnSp>
          <p:nvCxnSpPr>
            <p:cNvPr id="53" name="Straight Connector 52"/>
            <p:cNvCxnSpPr/>
            <p:nvPr/>
          </p:nvCxnSpPr>
          <p:spPr bwMode="auto">
            <a:xfrm>
              <a:off x="2385391" y="3101009"/>
              <a:ext cx="927652"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55" name="Straight Connector 54"/>
            <p:cNvCxnSpPr/>
            <p:nvPr/>
          </p:nvCxnSpPr>
          <p:spPr bwMode="auto">
            <a:xfrm>
              <a:off x="5565913" y="3154017"/>
              <a:ext cx="1007165"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64" name="Straight Connector 63"/>
            <p:cNvCxnSpPr/>
            <p:nvPr/>
          </p:nvCxnSpPr>
          <p:spPr bwMode="auto">
            <a:xfrm flipV="1">
              <a:off x="1760561" y="1953812"/>
              <a:ext cx="4800452" cy="25113"/>
            </a:xfrm>
            <a:prstGeom prst="line">
              <a:avLst/>
            </a:prstGeom>
            <a:ln>
              <a:prstDash val="sysDash"/>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73" name="Straight Connector 72"/>
            <p:cNvCxnSpPr/>
            <p:nvPr/>
          </p:nvCxnSpPr>
          <p:spPr bwMode="auto">
            <a:xfrm>
              <a:off x="198783" y="3631096"/>
              <a:ext cx="3207026" cy="1588"/>
            </a:xfrm>
            <a:prstGeom prst="line">
              <a:avLst/>
            </a:prstGeom>
            <a:ln w="57150">
              <a:headEnd type="non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74" name="Straight Connector 73"/>
            <p:cNvCxnSpPr/>
            <p:nvPr/>
          </p:nvCxnSpPr>
          <p:spPr bwMode="auto">
            <a:xfrm flipV="1">
              <a:off x="5387009" y="3657600"/>
              <a:ext cx="3544956" cy="6626"/>
            </a:xfrm>
            <a:prstGeom prst="line">
              <a:avLst/>
            </a:prstGeom>
            <a:ln w="57150">
              <a:headEnd type="non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83" name="Straight Connector 82"/>
            <p:cNvCxnSpPr/>
            <p:nvPr/>
          </p:nvCxnSpPr>
          <p:spPr bwMode="auto">
            <a:xfrm rot="5400000">
              <a:off x="1671851" y="2053988"/>
              <a:ext cx="204717"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sp>
          <p:nvSpPr>
            <p:cNvPr id="85" name="Rounded Rectangle 84"/>
            <p:cNvSpPr/>
            <p:nvPr/>
          </p:nvSpPr>
          <p:spPr bwMode="auto">
            <a:xfrm>
              <a:off x="177421" y="1351127"/>
              <a:ext cx="8748215" cy="2251881"/>
            </a:xfrm>
            <a:prstGeom prst="roundRect">
              <a:avLst/>
            </a:prstGeom>
            <a:noFill/>
            <a:ln w="9525" cap="flat" cmpd="sng" algn="ctr">
              <a:solidFill>
                <a:schemeClr val="accent3">
                  <a:lumMod val="85000"/>
                </a:schemeClr>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86" name="TextBox 85"/>
            <p:cNvSpPr txBox="1"/>
            <p:nvPr/>
          </p:nvSpPr>
          <p:spPr>
            <a:xfrm>
              <a:off x="5579168" y="4333461"/>
              <a:ext cx="907772" cy="338554"/>
            </a:xfrm>
            <a:prstGeom prst="rect">
              <a:avLst/>
            </a:prstGeom>
            <a:noFill/>
          </p:spPr>
          <p:txBody>
            <a:bodyPr wrap="square" rtlCol="0">
              <a:spAutoFit/>
            </a:bodyPr>
            <a:lstStyle/>
            <a:p>
              <a:pPr algn="l"/>
              <a:r>
                <a:rPr lang="en-GB" sz="1600" dirty="0" smtClean="0">
                  <a:solidFill>
                    <a:schemeClr val="accent6">
                      <a:lumMod val="50000"/>
                    </a:schemeClr>
                  </a:solidFill>
                </a:rPr>
                <a:t>Server</a:t>
              </a:r>
              <a:endParaRPr lang="en-GB" sz="1600" dirty="0">
                <a:solidFill>
                  <a:schemeClr val="accent6">
                    <a:lumMod val="50000"/>
                  </a:schemeClr>
                </a:solidFill>
              </a:endParaRPr>
            </a:p>
          </p:txBody>
        </p:sp>
        <p:sp>
          <p:nvSpPr>
            <p:cNvPr id="87" name="TextBox 86"/>
            <p:cNvSpPr txBox="1"/>
            <p:nvPr/>
          </p:nvSpPr>
          <p:spPr>
            <a:xfrm>
              <a:off x="5559289" y="4048539"/>
              <a:ext cx="907772" cy="338554"/>
            </a:xfrm>
            <a:prstGeom prst="rect">
              <a:avLst/>
            </a:prstGeom>
            <a:noFill/>
          </p:spPr>
          <p:txBody>
            <a:bodyPr wrap="square" rtlCol="0">
              <a:spAutoFit/>
            </a:bodyPr>
            <a:lstStyle/>
            <a:p>
              <a:pPr algn="l"/>
              <a:r>
                <a:rPr lang="en-GB" sz="1600" dirty="0" smtClean="0">
                  <a:solidFill>
                    <a:schemeClr val="accent6">
                      <a:lumMod val="50000"/>
                    </a:schemeClr>
                  </a:solidFill>
                </a:rPr>
                <a:t>Client </a:t>
              </a:r>
              <a:endParaRPr lang="en-GB" sz="1600" dirty="0">
                <a:solidFill>
                  <a:schemeClr val="accent6">
                    <a:lumMod val="50000"/>
                  </a:schemeClr>
                </a:solidFill>
              </a:endParaRPr>
            </a:p>
          </p:txBody>
        </p:sp>
        <p:sp>
          <p:nvSpPr>
            <p:cNvPr id="88" name="TextBox 87"/>
            <p:cNvSpPr txBox="1"/>
            <p:nvPr/>
          </p:nvSpPr>
          <p:spPr>
            <a:xfrm>
              <a:off x="2597428" y="4028661"/>
              <a:ext cx="715615" cy="338554"/>
            </a:xfrm>
            <a:prstGeom prst="rect">
              <a:avLst/>
            </a:prstGeom>
            <a:noFill/>
          </p:spPr>
          <p:txBody>
            <a:bodyPr wrap="square" rtlCol="0">
              <a:spAutoFit/>
            </a:bodyPr>
            <a:lstStyle/>
            <a:p>
              <a:pPr algn="l"/>
              <a:r>
                <a:rPr lang="en-GB" sz="1600" dirty="0" smtClean="0">
                  <a:solidFill>
                    <a:schemeClr val="accent6">
                      <a:lumMod val="50000"/>
                    </a:schemeClr>
                  </a:solidFill>
                </a:rPr>
                <a:t>RIA</a:t>
              </a:r>
              <a:endParaRPr lang="en-GB" sz="1600" dirty="0">
                <a:solidFill>
                  <a:schemeClr val="accent6">
                    <a:lumMod val="50000"/>
                  </a:schemeClr>
                </a:solidFill>
              </a:endParaRPr>
            </a:p>
          </p:txBody>
        </p:sp>
        <p:sp>
          <p:nvSpPr>
            <p:cNvPr id="89" name="TextBox 88"/>
            <p:cNvSpPr txBox="1"/>
            <p:nvPr/>
          </p:nvSpPr>
          <p:spPr>
            <a:xfrm>
              <a:off x="2451654" y="4439479"/>
              <a:ext cx="907772" cy="338554"/>
            </a:xfrm>
            <a:prstGeom prst="rect">
              <a:avLst/>
            </a:prstGeom>
            <a:noFill/>
          </p:spPr>
          <p:txBody>
            <a:bodyPr wrap="square" rtlCol="0">
              <a:spAutoFit/>
            </a:bodyPr>
            <a:lstStyle/>
            <a:p>
              <a:pPr algn="l"/>
              <a:r>
                <a:rPr lang="en-GB" sz="1600" dirty="0" smtClean="0">
                  <a:solidFill>
                    <a:schemeClr val="accent6">
                      <a:lumMod val="50000"/>
                    </a:schemeClr>
                  </a:solidFill>
                </a:rPr>
                <a:t>Web</a:t>
              </a:r>
              <a:endParaRPr lang="en-GB" sz="1600" dirty="0">
                <a:solidFill>
                  <a:schemeClr val="accent6">
                    <a:lumMod val="50000"/>
                  </a:schemeClr>
                </a:solidFill>
              </a:endParaRPr>
            </a:p>
          </p:txBody>
        </p:sp>
        <p:cxnSp>
          <p:nvCxnSpPr>
            <p:cNvPr id="91" name="Straight Connector 90"/>
            <p:cNvCxnSpPr/>
            <p:nvPr/>
          </p:nvCxnSpPr>
          <p:spPr bwMode="auto">
            <a:xfrm>
              <a:off x="1722783" y="5208104"/>
              <a:ext cx="1683026" cy="14841"/>
            </a:xfrm>
            <a:prstGeom prst="line">
              <a:avLst/>
            </a:prstGeom>
            <a:ln>
              <a:solidFill>
                <a:schemeClr val="accent3">
                  <a:lumMod val="50000"/>
                </a:schemeClr>
              </a:solidFill>
              <a:prstDash val="sysDash"/>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92" name="Straight Connector 91"/>
            <p:cNvCxnSpPr/>
            <p:nvPr/>
          </p:nvCxnSpPr>
          <p:spPr bwMode="auto">
            <a:xfrm flipV="1">
              <a:off x="5413513" y="5168348"/>
              <a:ext cx="1755913" cy="33130"/>
            </a:xfrm>
            <a:prstGeom prst="line">
              <a:avLst/>
            </a:prstGeom>
            <a:ln>
              <a:solidFill>
                <a:schemeClr val="accent3">
                  <a:lumMod val="50000"/>
                </a:schemeClr>
              </a:solidFill>
              <a:prstDash val="sys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95" name="Rounded Rectangle 94"/>
            <p:cNvSpPr/>
            <p:nvPr/>
          </p:nvSpPr>
          <p:spPr bwMode="auto">
            <a:xfrm>
              <a:off x="4452730" y="3763617"/>
              <a:ext cx="808383" cy="854766"/>
            </a:xfrm>
            <a:prstGeom prst="roundRect">
              <a:avLst/>
            </a:prstGeom>
            <a:solidFill>
              <a:schemeClr val="bg2">
                <a:lumMod val="5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96" name="TextBox 95"/>
            <p:cNvSpPr txBox="1"/>
            <p:nvPr/>
          </p:nvSpPr>
          <p:spPr>
            <a:xfrm>
              <a:off x="4016102" y="3935599"/>
              <a:ext cx="1630017" cy="523220"/>
            </a:xfrm>
            <a:prstGeom prst="rect">
              <a:avLst/>
            </a:prstGeom>
            <a:noFill/>
          </p:spPr>
          <p:txBody>
            <a:bodyPr wrap="square" rtlCol="0">
              <a:spAutoFit/>
            </a:bodyPr>
            <a:lstStyle/>
            <a:p>
              <a:pPr algn="ctr"/>
              <a:r>
                <a:rPr lang="en-GB" sz="1400" dirty="0" smtClean="0">
                  <a:solidFill>
                    <a:schemeClr val="bg1"/>
                  </a:solidFill>
                </a:rPr>
                <a:t>User</a:t>
              </a:r>
            </a:p>
            <a:p>
              <a:pPr algn="ctr"/>
              <a:r>
                <a:rPr lang="en-GB" sz="1400" dirty="0" smtClean="0">
                  <a:solidFill>
                    <a:schemeClr val="bg1"/>
                  </a:solidFill>
                </a:rPr>
                <a:t>Interface</a:t>
              </a:r>
              <a:endParaRPr lang="en-GB" sz="1400" dirty="0">
                <a:solidFill>
                  <a:schemeClr val="bg1"/>
                </a:solidFill>
              </a:endParaRPr>
            </a:p>
          </p:txBody>
        </p:sp>
        <p:sp>
          <p:nvSpPr>
            <p:cNvPr id="97" name="TextBox 96"/>
            <p:cNvSpPr txBox="1"/>
            <p:nvPr/>
          </p:nvSpPr>
          <p:spPr>
            <a:xfrm>
              <a:off x="5758072" y="4658139"/>
              <a:ext cx="907772" cy="338554"/>
            </a:xfrm>
            <a:prstGeom prst="rect">
              <a:avLst/>
            </a:prstGeom>
            <a:noFill/>
          </p:spPr>
          <p:txBody>
            <a:bodyPr wrap="square" rtlCol="0">
              <a:spAutoFit/>
            </a:bodyPr>
            <a:lstStyle/>
            <a:p>
              <a:pPr algn="l"/>
              <a:r>
                <a:rPr lang="en-GB" sz="1600" dirty="0" smtClean="0">
                  <a:solidFill>
                    <a:schemeClr val="accent6">
                      <a:lumMod val="50000"/>
                    </a:schemeClr>
                  </a:solidFill>
                </a:rPr>
                <a:t>SaaS</a:t>
              </a:r>
              <a:endParaRPr lang="en-GB" sz="1600" dirty="0">
                <a:solidFill>
                  <a:schemeClr val="accent6">
                    <a:lumMod val="50000"/>
                  </a:schemeClr>
                </a:solidFill>
              </a:endParaRPr>
            </a:p>
          </p:txBody>
        </p:sp>
        <p:sp>
          <p:nvSpPr>
            <p:cNvPr id="98" name="TextBox 97"/>
            <p:cNvSpPr txBox="1"/>
            <p:nvPr/>
          </p:nvSpPr>
          <p:spPr>
            <a:xfrm>
              <a:off x="2279376" y="4823791"/>
              <a:ext cx="907772" cy="338554"/>
            </a:xfrm>
            <a:prstGeom prst="rect">
              <a:avLst/>
            </a:prstGeom>
            <a:noFill/>
          </p:spPr>
          <p:txBody>
            <a:bodyPr wrap="square" rtlCol="0">
              <a:spAutoFit/>
            </a:bodyPr>
            <a:lstStyle/>
            <a:p>
              <a:pPr algn="l"/>
              <a:r>
                <a:rPr lang="en-GB" sz="1600" dirty="0" smtClean="0">
                  <a:solidFill>
                    <a:schemeClr val="accent6">
                      <a:lumMod val="50000"/>
                    </a:schemeClr>
                  </a:solidFill>
                </a:rPr>
                <a:t>Mobile</a:t>
              </a:r>
              <a:endParaRPr lang="en-GB" sz="1600" dirty="0">
                <a:solidFill>
                  <a:schemeClr val="accent6">
                    <a:lumMod val="50000"/>
                  </a:schemeClr>
                </a:solidFill>
              </a:endParaRPr>
            </a:p>
          </p:txBody>
        </p:sp>
      </p:grpSp>
      <p:sp>
        <p:nvSpPr>
          <p:cNvPr id="52" name="Rectangle 2"/>
          <p:cNvSpPr>
            <a:spLocks noGrp="1" noChangeArrowheads="1"/>
          </p:cNvSpPr>
          <p:nvPr>
            <p:ph type="title" idx="4294967295"/>
          </p:nvPr>
        </p:nvSpPr>
        <p:spPr>
          <a:xfrm>
            <a:off x="342279" y="274638"/>
            <a:ext cx="5970587" cy="633412"/>
          </a:xfrm>
        </p:spPr>
        <p:txBody>
          <a:bodyPr/>
          <a:lstStyle/>
          <a:p>
            <a:pPr eaLnBrk="1" hangingPunct="1"/>
            <a:r>
              <a:rPr lang="en-US" sz="2800" dirty="0" smtClean="0"/>
              <a:t>Focus on business need</a:t>
            </a:r>
            <a:endParaRPr lang="en-US" sz="2800" dirty="0" smtClean="0">
              <a:solidFill>
                <a:schemeClr val="accent4">
                  <a:lumMod val="50000"/>
                  <a:lumOff val="5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304800" y="1037230"/>
            <a:ext cx="8839200" cy="2468562"/>
          </a:xfrm>
        </p:spPr>
        <p:txBody>
          <a:bodyPr/>
          <a:lstStyle/>
          <a:p>
            <a:pPr algn="l"/>
            <a:r>
              <a:rPr lang="en-US" sz="2800" dirty="0" smtClean="0">
                <a:solidFill>
                  <a:srgbClr val="00458D"/>
                </a:solidFill>
              </a:rPr>
              <a:t>Business and process integration suite for data integration between diverse applications.</a:t>
            </a:r>
            <a:endParaRPr lang="en-US" sz="2800" dirty="0">
              <a:solidFill>
                <a:srgbClr val="00458D"/>
              </a:solidFill>
            </a:endParaRPr>
          </a:p>
        </p:txBody>
      </p:sp>
      <p:pic>
        <p:nvPicPr>
          <p:cNvPr id="4" name="Picture 3" descr="ibolt.png"/>
          <p:cNvPicPr>
            <a:picLocks noChangeAspect="1"/>
          </p:cNvPicPr>
          <p:nvPr/>
        </p:nvPicPr>
        <p:blipFill>
          <a:blip r:embed="rId2" cstate="print"/>
          <a:srcRect b="20000"/>
          <a:stretch>
            <a:fillRect/>
          </a:stretch>
        </p:blipFill>
        <p:spPr>
          <a:xfrm>
            <a:off x="7383438" y="4676430"/>
            <a:ext cx="1392071" cy="1587970"/>
          </a:xfrm>
          <a:prstGeom prst="rect">
            <a:avLst/>
          </a:prstGeom>
          <a:ln>
            <a:noFill/>
          </a:ln>
          <a:effectLst>
            <a:outerShdw blurRad="190500" dir="2700000" algn="tl" rotWithShape="0">
              <a:schemeClr val="tx1">
                <a:alpha val="65000"/>
              </a:schemeClr>
            </a:outerShdw>
          </a:effectLst>
        </p:spPr>
      </p:pic>
      <p:sp>
        <p:nvSpPr>
          <p:cNvPr id="7" name="TextBox 6"/>
          <p:cNvSpPr txBox="1"/>
          <p:nvPr/>
        </p:nvSpPr>
        <p:spPr>
          <a:xfrm>
            <a:off x="380489" y="3427695"/>
            <a:ext cx="6019800" cy="1938992"/>
          </a:xfrm>
          <a:prstGeom prst="rect">
            <a:avLst/>
          </a:prstGeom>
          <a:noFill/>
        </p:spPr>
        <p:txBody>
          <a:bodyPr wrap="square" rtlCol="0">
            <a:spAutoFit/>
          </a:bodyPr>
          <a:lstStyle/>
          <a:p>
            <a:pPr lvl="1" algn="l" rtl="0"/>
            <a:endParaRPr lang="en-US" sz="2400" dirty="0" smtClean="0">
              <a:solidFill>
                <a:srgbClr val="00458D"/>
              </a:solidFill>
            </a:endParaRPr>
          </a:p>
          <a:p>
            <a:pPr algn="l" rtl="0">
              <a:buFont typeface="Arial" pitchFamily="34" charset="0"/>
              <a:buChar char="•"/>
            </a:pPr>
            <a:r>
              <a:rPr lang="en-US" sz="2400" dirty="0" smtClean="0">
                <a:solidFill>
                  <a:srgbClr val="00458D"/>
                </a:solidFill>
              </a:rPr>
              <a:t> </a:t>
            </a:r>
            <a:r>
              <a:rPr lang="en-US" sz="2400" dirty="0" smtClean="0">
                <a:solidFill>
                  <a:srgbClr val="00458D"/>
                </a:solidFill>
              </a:rPr>
              <a:t>Application connectors</a:t>
            </a:r>
            <a:endParaRPr lang="en-US" sz="2400" dirty="0" smtClean="0">
              <a:solidFill>
                <a:srgbClr val="00458D"/>
              </a:solidFill>
            </a:endParaRPr>
          </a:p>
          <a:p>
            <a:pPr algn="l" rtl="0">
              <a:buFont typeface="Arial" pitchFamily="34" charset="0"/>
              <a:buChar char="•"/>
            </a:pPr>
            <a:r>
              <a:rPr lang="en-US" sz="2400" dirty="0" smtClean="0">
                <a:solidFill>
                  <a:srgbClr val="00458D"/>
                </a:solidFill>
              </a:rPr>
              <a:t> </a:t>
            </a:r>
            <a:r>
              <a:rPr lang="en-US" sz="2400" dirty="0" smtClean="0">
                <a:solidFill>
                  <a:srgbClr val="00458D"/>
                </a:solidFill>
              </a:rPr>
              <a:t>Platform independent</a:t>
            </a:r>
            <a:endParaRPr lang="en-US" sz="2400" dirty="0" smtClean="0">
              <a:solidFill>
                <a:srgbClr val="00458D"/>
              </a:solidFill>
            </a:endParaRPr>
          </a:p>
          <a:p>
            <a:pPr algn="l" rtl="0">
              <a:buFont typeface="Arial" pitchFamily="34" charset="0"/>
              <a:buChar char="•"/>
            </a:pPr>
            <a:r>
              <a:rPr lang="en-US" sz="2400" dirty="0" smtClean="0">
                <a:solidFill>
                  <a:srgbClr val="00458D"/>
                </a:solidFill>
              </a:rPr>
              <a:t> </a:t>
            </a:r>
            <a:r>
              <a:rPr lang="en-US" sz="2400" dirty="0" smtClean="0">
                <a:solidFill>
                  <a:srgbClr val="00458D"/>
                </a:solidFill>
              </a:rPr>
              <a:t>All standard DBs</a:t>
            </a:r>
            <a:endParaRPr lang="en-US" sz="2400" dirty="0" smtClean="0">
              <a:solidFill>
                <a:srgbClr val="00458D"/>
              </a:solidFill>
            </a:endParaRPr>
          </a:p>
          <a:p>
            <a:pPr algn="l" rtl="0">
              <a:buFont typeface="Arial" pitchFamily="34" charset="0"/>
              <a:buChar char="•"/>
            </a:pPr>
            <a:r>
              <a:rPr lang="en-US" sz="2400" dirty="0">
                <a:solidFill>
                  <a:srgbClr val="00458D"/>
                </a:solidFill>
              </a:rPr>
              <a:t> </a:t>
            </a:r>
            <a:r>
              <a:rPr lang="en-US" sz="2400" dirty="0" smtClean="0">
                <a:solidFill>
                  <a:srgbClr val="00458D"/>
                </a:solidFill>
              </a:rPr>
              <a:t>Technology components </a:t>
            </a:r>
            <a:endParaRPr lang="en-US" sz="2400" dirty="0">
              <a:solidFill>
                <a:srgbClr val="00458D"/>
              </a:solidFill>
            </a:endParaRPr>
          </a:p>
        </p:txBody>
      </p:sp>
      <p:sp>
        <p:nvSpPr>
          <p:cNvPr id="5" name="Title 5"/>
          <p:cNvSpPr txBox="1">
            <a:spLocks/>
          </p:cNvSpPr>
          <p:nvPr/>
        </p:nvSpPr>
        <p:spPr>
          <a:xfrm>
            <a:off x="457200" y="274638"/>
            <a:ext cx="6329363" cy="868362"/>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CA" sz="3600" b="1" i="0" u="none" strike="noStrike" kern="1200" cap="none" spc="0" normalizeH="0" baseline="0" noProof="0" dirty="0" smtClean="0">
                <a:ln>
                  <a:noFill/>
                </a:ln>
                <a:solidFill>
                  <a:schemeClr val="tx2"/>
                </a:solidFill>
                <a:effectLst/>
                <a:uLnTx/>
                <a:uFillTx/>
                <a:latin typeface="Arial" pitchFamily="34" charset="0"/>
                <a:ea typeface="+mj-ea"/>
                <a:cs typeface="Arial" pitchFamily="34" charset="0"/>
              </a:rPr>
              <a:t>Integration</a:t>
            </a:r>
            <a:endParaRPr kumimoji="0" lang="en-US" sz="3600" b="1" i="0" u="none" strike="noStrike" kern="1200" cap="none" spc="0" normalizeH="0" baseline="0" noProof="0" dirty="0">
              <a:ln>
                <a:noFill/>
              </a:ln>
              <a:solidFill>
                <a:schemeClr val="tx2"/>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_Presentation1">
  <a:themeElements>
    <a:clrScheme name="2_Presentation1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Presentation1">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2_Presentation1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agic_Template">
  <a:themeElements>
    <a:clrScheme name="Custom 3">
      <a:dk1>
        <a:sysClr val="windowText" lastClr="000000"/>
      </a:dk1>
      <a:lt1>
        <a:sysClr val="window" lastClr="FFFFFF"/>
      </a:lt1>
      <a:dk2>
        <a:srgbClr val="366092"/>
      </a:dk2>
      <a:lt2>
        <a:srgbClr val="EEECE1"/>
      </a:lt2>
      <a:accent1>
        <a:srgbClr val="95B3D7"/>
      </a:accent1>
      <a:accent2>
        <a:srgbClr val="C0504D"/>
      </a:accent2>
      <a:accent3>
        <a:srgbClr val="9BBB59"/>
      </a:accent3>
      <a:accent4>
        <a:srgbClr val="8064A2"/>
      </a:accent4>
      <a:accent5>
        <a:srgbClr val="4BACC6"/>
      </a:accent5>
      <a:accent6>
        <a:srgbClr val="F79646"/>
      </a:accent6>
      <a:hlink>
        <a:srgbClr val="0070C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13142</TotalTime>
  <Words>945</Words>
  <Application>Microsoft Office PowerPoint</Application>
  <PresentationFormat>On-screen Show (4:3)</PresentationFormat>
  <Paragraphs>216</Paragraphs>
  <Slides>21</Slides>
  <Notes>14</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2_Presentation1</vt:lpstr>
      <vt:lpstr>Magic_Template</vt:lpstr>
      <vt:lpstr>Slide 1</vt:lpstr>
      <vt:lpstr>Slide 2</vt:lpstr>
      <vt:lpstr>Background</vt:lpstr>
      <vt:lpstr>Asseco Group</vt:lpstr>
      <vt:lpstr>At a glance</vt:lpstr>
      <vt:lpstr>Slide 6</vt:lpstr>
      <vt:lpstr>A Comprehensive Application Platform  for developing Rich Internet, Web and Client/Server Cloud and Mobile applications.</vt:lpstr>
      <vt:lpstr>Focus on business need</vt:lpstr>
      <vt:lpstr>Business and process integration suite for data integration between diverse applications.</vt:lpstr>
      <vt:lpstr>iBOLT: The Business Solution</vt:lpstr>
      <vt:lpstr>iBOLT  Business Intelligence</vt:lpstr>
      <vt:lpstr>Slide 12</vt:lpstr>
      <vt:lpstr>Technology Value</vt:lpstr>
      <vt:lpstr> </vt:lpstr>
      <vt:lpstr> </vt:lpstr>
      <vt:lpstr> </vt:lpstr>
      <vt:lpstr>Enterprise ‘Doughnut’ Strategy</vt:lpstr>
      <vt:lpstr> </vt:lpstr>
      <vt:lpstr> </vt:lpstr>
      <vt:lpstr> </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Avigdor Luttinger</dc:creator>
  <cp:lastModifiedBy>Peter Saunders</cp:lastModifiedBy>
  <cp:revision>754</cp:revision>
  <dcterms:created xsi:type="dcterms:W3CDTF">2009-01-29T06:46:53Z</dcterms:created>
  <dcterms:modified xsi:type="dcterms:W3CDTF">2010-11-15T12:40:26Z</dcterms:modified>
</cp:coreProperties>
</file>