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9" r:id="rId14"/>
    <p:sldId id="270" r:id="rId15"/>
    <p:sldId id="271" r:id="rId16"/>
    <p:sldId id="272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C73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63500">
              <a:solidFill>
                <a:schemeClr val="accent6"/>
              </a:solidFill>
            </a:ln>
          </c:spPr>
          <c:marker>
            <c:symbol val="diamond"/>
            <c:size val="15"/>
            <c:spPr>
              <a:solidFill>
                <a:schemeClr val="accent6"/>
              </a:solidFill>
            </c:spPr>
          </c:marker>
          <c:cat>
            <c:strRef>
              <c:f>Sheet1!$A$2:$A$5</c:f>
              <c:strCache>
                <c:ptCount val="4"/>
                <c:pt idx="0">
                  <c:v>Basic LINQ functionality</c:v>
                </c:pt>
                <c:pt idx="1">
                  <c:v>C# 3.0 background</c:v>
                </c:pt>
                <c:pt idx="2">
                  <c:v>LINQ to ...</c:v>
                </c:pt>
                <c:pt idx="3">
                  <c:v>Other advanced topics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marker val="1"/>
        <c:axId val="62096128"/>
        <c:axId val="62097664"/>
      </c:lineChart>
      <c:catAx>
        <c:axId val="62096128"/>
        <c:scaling>
          <c:orientation val="minMax"/>
        </c:scaling>
        <c:axPos val="b"/>
        <c:tickLblPos val="nextTo"/>
        <c:crossAx val="62097664"/>
        <c:crosses val="autoZero"/>
        <c:auto val="1"/>
        <c:lblAlgn val="ctr"/>
        <c:lblOffset val="100"/>
      </c:catAx>
      <c:valAx>
        <c:axId val="6209766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2096128"/>
        <c:crosses val="autoZero"/>
        <c:crossBetween val="between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C73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1470025"/>
          </a:xfrm>
        </p:spPr>
        <p:txBody>
          <a:bodyPr>
            <a:normAutofit/>
          </a:bodyPr>
          <a:lstStyle>
            <a:lvl1pPr>
              <a:defRPr sz="4000" b="1" i="1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85720" y="5000636"/>
            <a:ext cx="4786346" cy="15716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sz="2400" dirty="0" smtClean="0"/>
              <a:t>Oliver Sturm</a:t>
            </a:r>
          </a:p>
          <a:p>
            <a:r>
              <a:rPr lang="en-GB" sz="2400" dirty="0" smtClean="0"/>
              <a:t>oliver@sturmnet.org</a:t>
            </a:r>
          </a:p>
          <a:p>
            <a:r>
              <a:rPr lang="en-GB" sz="2400" dirty="0" smtClean="0"/>
              <a:t>olivers@devexpress.com</a:t>
            </a:r>
          </a:p>
          <a:p>
            <a:r>
              <a:rPr lang="en-GB" sz="2400" dirty="0" smtClean="0"/>
              <a:t>http://www.sturmnet.org/blog</a:t>
            </a:r>
            <a:endParaRPr lang="en-GB" sz="2400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929190" y="5000636"/>
            <a:ext cx="3929090" cy="1571636"/>
          </a:xfrm>
          <a:prstGeom prst="rect">
            <a:avLst/>
          </a:prstGeom>
          <a:solidFill>
            <a:schemeClr val="bg1"/>
          </a:solidFill>
          <a:ln w="50800">
            <a:noFill/>
            <a:prstDash val="sysDash"/>
          </a:ln>
        </p:spPr>
        <p:txBody>
          <a:bodyPr wrap="square" rtlCol="0" anchor="b">
            <a:noAutofit/>
          </a:bodyPr>
          <a:lstStyle/>
          <a:p>
            <a:pPr algn="r"/>
            <a:r>
              <a:rPr lang="en-GB" sz="4000" b="1" u="none" dirty="0" smtClean="0">
                <a:solidFill>
                  <a:schemeClr val="accent6"/>
                </a:solidFill>
                <a:latin typeface="Amienne" pitchFamily="82" charset="0"/>
              </a:rPr>
              <a:t>Oliver Sturm</a:t>
            </a:r>
            <a:endParaRPr lang="en-GB" sz="4000" b="1" u="none" dirty="0">
              <a:solidFill>
                <a:schemeClr val="accent6"/>
              </a:solidFill>
              <a:latin typeface="Amienne" pitchFamily="82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261705" y="6500834"/>
            <a:ext cx="1500198" cy="1588"/>
          </a:xfrm>
          <a:prstGeom prst="line">
            <a:avLst/>
          </a:prstGeom>
          <a:ln w="50800" cap="sq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428596" y="1857364"/>
            <a:ext cx="8286808" cy="300039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357850"/>
          </a:xfrm>
        </p:spPr>
        <p:txBody>
          <a:bodyPr/>
          <a:lstStyle>
            <a:lvl1pPr marL="3600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E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357850"/>
          </a:xfrm>
        </p:spPr>
        <p:txBody>
          <a:bodyPr/>
          <a:lstStyle>
            <a:lvl1pPr marL="360000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 white r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285720" y="1214422"/>
            <a:ext cx="8572560" cy="5357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73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1600200"/>
            <a:ext cx="8572560" cy="497207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7" r:id="rId5"/>
    <p:sldLayoutId id="2147483655" r:id="rId6"/>
  </p:sldLayoutIdLst>
  <p:transition>
    <p:strips dir="rd"/>
  </p:transition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rmnet.org/blog" TargetMode="External"/><Relationship Id="rId2" Type="http://schemas.openxmlformats.org/officeDocument/2006/relationships/hyperlink" Target="http://msdn.microsoft.com/data/ref/linq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28596" y="1857364"/>
            <a:ext cx="8286808" cy="30003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LINQ</a:t>
            </a:r>
            <a:endParaRPr lang="en-GB" b="1" i="1" dirty="0" smtClean="0"/>
          </a:p>
        </p:txBody>
      </p:sp>
      <p:pic>
        <p:nvPicPr>
          <p:cNvPr id="5" name="Picture 2" descr="C:\Users\Oliver\AppData\Local\Microsoft\Windows\Temporary Internet Files\Content.IE5\OH29I3UG\MCj03227150000[1].wmf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/>
          <a:srcRect/>
          <a:stretch>
            <a:fillRect/>
          </a:stretch>
        </p:blipFill>
        <p:spPr bwMode="auto">
          <a:xfrm rot="11840758">
            <a:off x="1348560" y="2875528"/>
            <a:ext cx="3133386" cy="898621"/>
          </a:xfrm>
          <a:prstGeom prst="rect">
            <a:avLst/>
          </a:prstGeom>
          <a:noFill/>
        </p:spPr>
      </p:pic>
      <p:pic>
        <p:nvPicPr>
          <p:cNvPr id="7" name="Picture 2" descr="C:\Users\Oliver\AppData\Local\Microsoft\Windows\Temporary Internet Files\Content.IE5\OH29I3UG\MCj032271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74377">
            <a:off x="4531339" y="2837900"/>
            <a:ext cx="3128298" cy="8969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Excursion C# 3.0: lambda expressions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Lambda expressions are an evolution of the anonymous methods in C# 2.0.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357430"/>
            <a:ext cx="7500990" cy="373948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delegate string </a:t>
            </a:r>
            <a:r>
              <a:rPr lang="en-GB" sz="2400" dirty="0" err="1" smtClean="0">
                <a:solidFill>
                  <a:srgbClr val="FF3399"/>
                </a:solidFill>
                <a:latin typeface="Consolas" pitchFamily="49" charset="0"/>
              </a:rPr>
              <a:t>StringToStringDelegate</a:t>
            </a:r>
            <a:r>
              <a:rPr lang="en-GB" sz="2400" dirty="0" smtClean="0">
                <a:latin typeface="Consolas" pitchFamily="49" charset="0"/>
              </a:rPr>
              <a:t>(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string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latin typeface="Consolas" pitchFamily="49" charset="0"/>
              </a:rPr>
              <a:t>s);</a:t>
            </a:r>
          </a:p>
          <a:p>
            <a:r>
              <a:rPr lang="en-GB" sz="2100" dirty="0" smtClean="0">
                <a:latin typeface="Consolas" pitchFamily="49" charset="0"/>
              </a:rPr>
              <a:t>...</a:t>
            </a:r>
          </a:p>
          <a:p>
            <a:r>
              <a:rPr lang="en-GB" sz="2400" dirty="0" err="1" smtClean="0">
                <a:solidFill>
                  <a:srgbClr val="FF3399"/>
                </a:solidFill>
                <a:latin typeface="Consolas" pitchFamily="49" charset="0"/>
              </a:rPr>
              <a:t>StringToStringDelegate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stringToStringOld</a:t>
            </a:r>
            <a:r>
              <a:rPr lang="en-GB" sz="2400" dirty="0" smtClean="0">
                <a:latin typeface="Consolas" pitchFamily="49" charset="0"/>
              </a:rPr>
              <a:t> = </a:t>
            </a:r>
          </a:p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delegate</a:t>
            </a:r>
            <a:r>
              <a:rPr lang="en-GB" sz="2400" dirty="0" smtClean="0">
                <a:latin typeface="Consolas" pitchFamily="49" charset="0"/>
              </a:rPr>
              <a:t>(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string</a:t>
            </a:r>
            <a:r>
              <a:rPr lang="en-GB" sz="2400" dirty="0" smtClean="0">
                <a:latin typeface="Consolas" pitchFamily="49" charset="0"/>
              </a:rPr>
              <a:t> s) {</a:t>
            </a:r>
          </a:p>
          <a:p>
            <a:r>
              <a:rPr lang="en-GB" sz="2400" dirty="0" smtClean="0">
                <a:latin typeface="Consolas" pitchFamily="49" charset="0"/>
              </a:rPr>
              <a:t>		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return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s.ToUpper</a:t>
            </a:r>
            <a:r>
              <a:rPr lang="en-GB" sz="2400" dirty="0" smtClean="0">
                <a:latin typeface="Consolas" pitchFamily="49" charset="0"/>
              </a:rPr>
              <a:t>();                  	};</a:t>
            </a:r>
          </a:p>
          <a:p>
            <a:r>
              <a:rPr lang="en-GB" sz="2400" dirty="0" smtClean="0">
                <a:latin typeface="Consolas" pitchFamily="49" charset="0"/>
              </a:rPr>
              <a:t>				</a:t>
            </a:r>
          </a:p>
          <a:p>
            <a:r>
              <a:rPr lang="en-GB" sz="2400" dirty="0" err="1" smtClean="0">
                <a:solidFill>
                  <a:srgbClr val="FF3399"/>
                </a:solidFill>
                <a:latin typeface="Consolas" pitchFamily="49" charset="0"/>
              </a:rPr>
              <a:t>Func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&lt;string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, string&gt; </a:t>
            </a:r>
            <a:r>
              <a:rPr lang="en-GB" sz="2400" dirty="0" err="1" smtClean="0">
                <a:latin typeface="Consolas" pitchFamily="49" charset="0"/>
              </a:rPr>
              <a:t>stringToStringNew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</a:p>
          <a:p>
            <a:r>
              <a:rPr lang="en-GB" sz="2400" dirty="0" smtClean="0">
                <a:latin typeface="Consolas" pitchFamily="49" charset="0"/>
              </a:rPr>
              <a:t>	s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=&gt;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s.ToUpper</a:t>
            </a:r>
            <a:r>
              <a:rPr lang="en-GB" sz="2400" dirty="0" smtClean="0">
                <a:latin typeface="Consolas" pitchFamily="49" charset="0"/>
              </a:rPr>
              <a:t>();</a:t>
            </a:r>
            <a:endParaRPr lang="en-GB" sz="2400" dirty="0" smtClean="0">
              <a:latin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0100" y="2428868"/>
            <a:ext cx="7215238" cy="257176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ular Callout 5"/>
          <p:cNvSpPr/>
          <p:nvPr/>
        </p:nvSpPr>
        <p:spPr>
          <a:xfrm>
            <a:off x="2714612" y="500042"/>
            <a:ext cx="5072098" cy="1500198"/>
          </a:xfrm>
          <a:prstGeom prst="wedgeRoundRectCallout">
            <a:avLst>
              <a:gd name="adj1" fmla="val -25311"/>
              <a:gd name="adj2" fmla="val 7655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old syntax usually requires a corresponding delegate to be declared, and there’s a lot of “syntactic sugar”.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0100" y="5214950"/>
            <a:ext cx="7215238" cy="82186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ular Callout 7"/>
          <p:cNvSpPr/>
          <p:nvPr/>
        </p:nvSpPr>
        <p:spPr>
          <a:xfrm>
            <a:off x="2857488" y="3214686"/>
            <a:ext cx="5072098" cy="1500198"/>
          </a:xfrm>
          <a:prstGeom prst="wedgeRoundRectCallout">
            <a:avLst>
              <a:gd name="adj1" fmla="val -25486"/>
              <a:gd name="adj2" fmla="val 7892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new syntax makes use of existing generic delegates and has a shorthand for many simple cases.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... continued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GB" smtClean="0"/>
              <a:t>Even more </a:t>
            </a:r>
            <a:r>
              <a:rPr lang="en-GB" dirty="0" smtClean="0"/>
              <a:t>LINQ functionality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That’s the basics of LINQ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Query syntax integrated into code (this was all C#, but there’s a VB.NET syntax as well)</a:t>
            </a:r>
          </a:p>
          <a:p>
            <a:r>
              <a:rPr lang="en-GB" dirty="0" smtClean="0"/>
              <a:t>Flexible client-side data manipulation, including projection</a:t>
            </a:r>
          </a:p>
          <a:p>
            <a:r>
              <a:rPr lang="en-GB" dirty="0" smtClean="0"/>
              <a:t>Works with all standard .NET collection types</a:t>
            </a:r>
          </a:p>
          <a:p>
            <a:r>
              <a:rPr lang="en-GB" dirty="0" smtClean="0"/>
              <a:t>Query language unified, internal mechanisms extensible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 a nutshell: </a:t>
            </a:r>
            <a:r>
              <a:rPr lang="en-GB" dirty="0" err="1" smtClean="0"/>
              <a:t>Linq</a:t>
            </a:r>
            <a:r>
              <a:rPr lang="en-GB" dirty="0" smtClean="0"/>
              <a:t> to SQL (used to be </a:t>
            </a:r>
            <a:r>
              <a:rPr lang="en-GB" dirty="0" err="1" smtClean="0"/>
              <a:t>DLinq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the basic LINQ technology we’ve seen</a:t>
            </a:r>
          </a:p>
          <a:p>
            <a:r>
              <a:rPr lang="en-GB" dirty="0" smtClean="0"/>
              <a:t>Uses extensibility features in LINQ to create SQL code instead of doing work client-side</a:t>
            </a:r>
          </a:p>
          <a:p>
            <a:r>
              <a:rPr lang="en-GB" dirty="0" smtClean="0"/>
              <a:t>Employs “providers” to create DB-specific code</a:t>
            </a:r>
          </a:p>
          <a:p>
            <a:r>
              <a:rPr lang="en-GB" dirty="0" smtClean="0"/>
              <a:t>Used to be called </a:t>
            </a:r>
            <a:r>
              <a:rPr lang="en-GB" dirty="0" err="1" smtClean="0"/>
              <a:t>ObjectSpaces</a:t>
            </a:r>
            <a:r>
              <a:rPr lang="en-GB" dirty="0" smtClean="0"/>
              <a:t> – now it’s one of two ORM products Microsoft is planning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a nutshell: </a:t>
            </a:r>
            <a:r>
              <a:rPr lang="en-GB" dirty="0" err="1" smtClean="0"/>
              <a:t>Linq</a:t>
            </a:r>
            <a:r>
              <a:rPr lang="en-GB" dirty="0" smtClean="0"/>
              <a:t> to Entities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Similar in its approach to </a:t>
            </a:r>
            <a:r>
              <a:rPr lang="en-GB" dirty="0" err="1" smtClean="0"/>
              <a:t>Linq</a:t>
            </a:r>
            <a:r>
              <a:rPr lang="en-GB" dirty="0" smtClean="0"/>
              <a:t> to SQL, but: </a:t>
            </a:r>
          </a:p>
          <a:p>
            <a:r>
              <a:rPr lang="en-GB" dirty="0" smtClean="0"/>
              <a:t>Based on the ADO.NET </a:t>
            </a:r>
            <a:r>
              <a:rPr lang="en-GB" dirty="0" err="1" smtClean="0"/>
              <a:t>vNext</a:t>
            </a:r>
            <a:r>
              <a:rPr lang="en-GB" dirty="0" smtClean="0"/>
              <a:t> Entity Framework, which some originally thought would replace LINQ before it was even ready.</a:t>
            </a:r>
          </a:p>
          <a:p>
            <a:r>
              <a:rPr lang="en-GB" dirty="0" smtClean="0"/>
              <a:t>Second ORM product Microsoft is planning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a nutshell: </a:t>
            </a:r>
            <a:r>
              <a:rPr lang="en-GB" dirty="0" err="1" smtClean="0"/>
              <a:t>Linq</a:t>
            </a:r>
            <a:r>
              <a:rPr lang="en-GB" dirty="0" smtClean="0"/>
              <a:t> to XML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Provides a number of classes that represent XML content and structure – alternative to current </a:t>
            </a:r>
            <a:r>
              <a:rPr lang="en-GB" dirty="0" err="1" smtClean="0"/>
              <a:t>System.Xml</a:t>
            </a:r>
            <a:r>
              <a:rPr lang="en-GB" dirty="0" smtClean="0"/>
              <a:t> classes</a:t>
            </a:r>
          </a:p>
          <a:p>
            <a:r>
              <a:rPr lang="en-GB" dirty="0" smtClean="0"/>
              <a:t>Applies LINQ query syntax to XML with the help of these classes – alternative to e.g. </a:t>
            </a:r>
            <a:r>
              <a:rPr lang="en-GB" dirty="0" err="1" smtClean="0"/>
              <a:t>XPath</a:t>
            </a:r>
            <a:r>
              <a:rPr lang="en-GB" dirty="0" smtClean="0"/>
              <a:t> query syntax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 apparently planned in the Orcas timeframe</a:t>
            </a:r>
          </a:p>
          <a:p>
            <a:r>
              <a:rPr lang="en-GB" dirty="0" smtClean="0"/>
              <a:t>Unsure how the LINQ/ADO.NET </a:t>
            </a:r>
            <a:r>
              <a:rPr lang="en-GB" dirty="0" err="1" smtClean="0"/>
              <a:t>vNext</a:t>
            </a:r>
            <a:r>
              <a:rPr lang="en-GB" dirty="0" smtClean="0"/>
              <a:t> fight is going to end</a:t>
            </a:r>
          </a:p>
          <a:p>
            <a:r>
              <a:rPr lang="en-GB" dirty="0" smtClean="0"/>
              <a:t>January 2007 CTP of LINQ has just been made available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LINQ at Microsoft’s: </a:t>
            </a:r>
            <a:r>
              <a:rPr lang="en-GB" dirty="0" smtClean="0">
                <a:hlinkClick r:id="rId2"/>
              </a:rPr>
              <a:t>http://msdn.microsoft.com/data/ref/linq</a:t>
            </a:r>
            <a:r>
              <a:rPr lang="en-GB" dirty="0" smtClean="0"/>
              <a:t>  </a:t>
            </a:r>
          </a:p>
          <a:p>
            <a:r>
              <a:rPr lang="en-GB" dirty="0" smtClean="0"/>
              <a:t>Oliver Sturm’s blog: </a:t>
            </a:r>
            <a:r>
              <a:rPr lang="en-GB" dirty="0" smtClean="0">
                <a:hlinkClick r:id="rId3"/>
              </a:rPr>
              <a:t>http://www.sturmnet.org/blog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LINQ?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LINQ means “.NET Language Integrated Query”</a:t>
            </a:r>
          </a:p>
          <a:p>
            <a:r>
              <a:rPr lang="en-GB" dirty="0" smtClean="0"/>
              <a:t>LINQ is a codename for a set of extensions to the .NET Framework that encompass language-integrated data query, set, and transform operations. It includes extensions to the C# and Visual Basic languages with native language syntax for queries and provides class libraries to take advantage of these capabilities.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2428868"/>
            <a:ext cx="5000628" cy="2062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The following is Microsoft’s description of what LINQ is. Don’t blame me for the long text!</a:t>
            </a:r>
            <a:endParaRPr lang="en-GB" sz="3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this presentation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785786" y="1357298"/>
          <a:ext cx="7858180" cy="478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ight Arrow 4"/>
          <p:cNvSpPr/>
          <p:nvPr/>
        </p:nvSpPr>
        <p:spPr>
          <a:xfrm>
            <a:off x="714348" y="6286520"/>
            <a:ext cx="7715304" cy="285752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6024552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Functionality</a:t>
            </a:r>
            <a:endParaRPr lang="en-GB" b="1" i="1" dirty="0"/>
          </a:p>
        </p:txBody>
      </p:sp>
      <p:sp>
        <p:nvSpPr>
          <p:cNvPr id="7" name="Up Arrow 6"/>
          <p:cNvSpPr/>
          <p:nvPr/>
        </p:nvSpPr>
        <p:spPr>
          <a:xfrm>
            <a:off x="285720" y="1571612"/>
            <a:ext cx="285752" cy="4572032"/>
          </a:xfrm>
          <a:prstGeom prst="up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6200000">
            <a:off x="153041" y="3519063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Detail</a:t>
            </a:r>
            <a:endParaRPr lang="en-GB" b="1" i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An overview </a:t>
            </a:r>
            <a:r>
              <a:rPr lang="en-GB" dirty="0" smtClean="0"/>
              <a:t>of LINQ functionality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Excursion C# 3.0: Initialization expressions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 initialization expressions can initialize object fields without a constructor.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585861"/>
            <a:ext cx="7500990" cy="156966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b="1" dirty="0" err="1" smtClean="0">
                <a:solidFill>
                  <a:srgbClr val="00B050"/>
                </a:solidFill>
                <a:latin typeface="Consolas" pitchFamily="49" charset="0"/>
              </a:rPr>
              <a:t>MyInfo</a:t>
            </a:r>
            <a:r>
              <a:rPr lang="en-GB" sz="2400" b="1" dirty="0" smtClean="0">
                <a:latin typeface="Consolas" pitchFamily="49" charset="0"/>
              </a:rPr>
              <a:t> </a:t>
            </a:r>
            <a:r>
              <a:rPr lang="en-GB" sz="2400" b="1" dirty="0" err="1" smtClean="0">
                <a:latin typeface="Consolas" pitchFamily="49" charset="0"/>
              </a:rPr>
              <a:t>myInfo</a:t>
            </a:r>
            <a:r>
              <a:rPr lang="en-GB" sz="2400" b="1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b="1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  <a:latin typeface="Consolas" pitchFamily="49" charset="0"/>
              </a:rPr>
              <a:t>new</a:t>
            </a:r>
            <a:r>
              <a:rPr lang="en-GB" sz="2400" b="1" dirty="0" smtClean="0">
                <a:latin typeface="Consolas" pitchFamily="49" charset="0"/>
              </a:rPr>
              <a:t> </a:t>
            </a:r>
            <a:r>
              <a:rPr lang="en-GB" sz="2400" b="1" dirty="0" err="1" smtClean="0">
                <a:solidFill>
                  <a:srgbClr val="00B050"/>
                </a:solidFill>
                <a:latin typeface="Consolas" pitchFamily="49" charset="0"/>
              </a:rPr>
              <a:t>MyInfo</a:t>
            </a:r>
            <a:r>
              <a:rPr lang="en-GB" sz="2400" b="1" dirty="0" smtClean="0">
                <a:latin typeface="Consolas" pitchFamily="49" charset="0"/>
              </a:rPr>
              <a:t>() {</a:t>
            </a:r>
          </a:p>
          <a:p>
            <a:r>
              <a:rPr lang="en-GB" sz="2400" dirty="0" smtClean="0">
                <a:latin typeface="Consolas" pitchFamily="49" charset="0"/>
              </a:rPr>
              <a:t>		Name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"Mars"</a:t>
            </a:r>
            <a:r>
              <a:rPr lang="en-GB" sz="2400" b="1" dirty="0" smtClean="0">
                <a:latin typeface="Consolas" pitchFamily="49" charset="0"/>
              </a:rPr>
              <a:t>,</a:t>
            </a:r>
          </a:p>
          <a:p>
            <a:r>
              <a:rPr lang="en-GB" sz="2400" dirty="0" smtClean="0">
                <a:latin typeface="Consolas" pitchFamily="49" charset="0"/>
              </a:rPr>
              <a:t>		Population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1</a:t>
            </a:r>
          </a:p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smtClean="0">
                <a:latin typeface="Consolas" pitchFamily="49" charset="0"/>
              </a:rPr>
              <a:t>};</a:t>
            </a:r>
            <a:endParaRPr lang="en-GB" sz="2400" dirty="0">
              <a:latin typeface="Consolas" pitchFamily="49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Excursion C# 3.0: the “</a:t>
            </a:r>
            <a:r>
              <a:rPr lang="en-GB" dirty="0" err="1" smtClean="0"/>
              <a:t>var</a:t>
            </a:r>
            <a:r>
              <a:rPr lang="en-GB" dirty="0" smtClean="0"/>
              <a:t>” keyword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the “</a:t>
            </a:r>
            <a:r>
              <a:rPr lang="en-GB" dirty="0" err="1" smtClean="0"/>
              <a:t>var</a:t>
            </a:r>
            <a:r>
              <a:rPr lang="en-GB" dirty="0" smtClean="0"/>
              <a:t>” keyword, variables can be stored without explicit mention of the type.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585861"/>
            <a:ext cx="7500990" cy="120032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err="1" smtClean="0">
                <a:latin typeface="Consolas" pitchFamily="49" charset="0"/>
              </a:rPr>
              <a:t>var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i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10</a:t>
            </a:r>
            <a:r>
              <a:rPr lang="en-GB" sz="2400" b="1" dirty="0" smtClean="0">
                <a:latin typeface="Consolas" pitchFamily="49" charset="0"/>
              </a:rPr>
              <a:t>;</a:t>
            </a:r>
          </a:p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err="1" smtClean="0">
                <a:latin typeface="Consolas" pitchFamily="49" charset="0"/>
              </a:rPr>
              <a:t>var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latin typeface="Consolas" pitchFamily="49" charset="0"/>
              </a:rPr>
              <a:t>s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"Text"</a:t>
            </a:r>
            <a:r>
              <a:rPr lang="en-GB" sz="2400" b="1" dirty="0" smtClean="0">
                <a:latin typeface="Consolas" pitchFamily="49" charset="0"/>
              </a:rPr>
              <a:t>;</a:t>
            </a:r>
          </a:p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err="1" smtClean="0">
                <a:latin typeface="Consolas" pitchFamily="49" charset="0"/>
              </a:rPr>
              <a:t>var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reg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new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err="1" smtClean="0">
                <a:solidFill>
                  <a:srgbClr val="00B050"/>
                </a:solidFill>
                <a:latin typeface="Consolas" pitchFamily="49" charset="0"/>
              </a:rPr>
              <a:t>Regex</a:t>
            </a:r>
            <a:r>
              <a:rPr lang="en-GB" sz="2400" b="1" dirty="0" smtClean="0">
                <a:latin typeface="Consolas" pitchFamily="49" charset="0"/>
              </a:rPr>
              <a:t>("");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4000504"/>
            <a:ext cx="7500990" cy="193899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Important: </a:t>
            </a:r>
          </a:p>
          <a:p>
            <a:endParaRPr lang="en-GB" sz="2400" dirty="0" smtClean="0"/>
          </a:p>
          <a:p>
            <a:r>
              <a:rPr lang="en-GB" sz="2400" dirty="0" smtClean="0"/>
              <a:t>This does NOT mean that the variables have no type – they are typed as usual, only the type isn’t mentioned </a:t>
            </a:r>
            <a:r>
              <a:rPr lang="en-GB" sz="2400" dirty="0" err="1" smtClean="0"/>
              <a:t>explicitely</a:t>
            </a:r>
            <a:r>
              <a:rPr lang="en-GB" sz="2400" dirty="0" smtClean="0"/>
              <a:t>.</a:t>
            </a:r>
            <a:endParaRPr lang="en-GB" sz="2400" b="1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C# 3.0 allows to create instances of types that have no name in code.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928662" y="4501416"/>
            <a:ext cx="7500990" cy="178510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200" dirty="0" smtClean="0"/>
              <a:t>The “new” keyword is used as usual, but no type is given.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 smtClean="0"/>
              <a:t>The “</a:t>
            </a:r>
            <a:r>
              <a:rPr lang="en-GB" sz="2200" dirty="0" err="1" smtClean="0"/>
              <a:t>var</a:t>
            </a:r>
            <a:r>
              <a:rPr lang="en-GB" sz="2200" dirty="0" smtClean="0"/>
              <a:t>” keyword is used to instantiate a variable of the unknown type.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 smtClean="0"/>
              <a:t>The properties of the anonymous object are set using initialization expressions.</a:t>
            </a:r>
            <a:endParaRPr lang="en-GB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Excursion C# 3.0: Anonymous types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585861"/>
            <a:ext cx="7500990" cy="156966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nsolas" pitchFamily="49" charset="0"/>
              </a:rPr>
              <a:t>	</a:t>
            </a:r>
            <a:r>
              <a:rPr lang="en-GB" sz="2400" dirty="0" err="1" smtClean="0">
                <a:latin typeface="Consolas" pitchFamily="49" charset="0"/>
              </a:rPr>
              <a:t>var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err="1" smtClean="0">
                <a:latin typeface="Consolas" pitchFamily="49" charset="0"/>
              </a:rPr>
              <a:t>detailInfo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new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dirty="0" smtClean="0">
                <a:latin typeface="Consolas" pitchFamily="49" charset="0"/>
              </a:rPr>
              <a:t>{</a:t>
            </a:r>
            <a:endParaRPr lang="en-GB" sz="2400" dirty="0" smtClean="0">
              <a:latin typeface="Consolas" pitchFamily="49" charset="0"/>
            </a:endParaRPr>
          </a:p>
          <a:p>
            <a:r>
              <a:rPr lang="en-GB" sz="2400" dirty="0" smtClean="0">
                <a:latin typeface="Consolas" pitchFamily="49" charset="0"/>
              </a:rPr>
              <a:t>		Name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"Mars"</a:t>
            </a:r>
            <a:r>
              <a:rPr lang="en-GB" sz="2400" b="1" dirty="0" smtClean="0">
                <a:latin typeface="Consolas" pitchFamily="49" charset="0"/>
              </a:rPr>
              <a:t>,</a:t>
            </a:r>
          </a:p>
          <a:p>
            <a:r>
              <a:rPr lang="en-GB" sz="2400" dirty="0" smtClean="0">
                <a:latin typeface="Consolas" pitchFamily="49" charset="0"/>
              </a:rPr>
              <a:t>		Population </a:t>
            </a:r>
            <a:r>
              <a:rPr lang="en-GB" sz="24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400" dirty="0" smtClean="0">
                <a:latin typeface="Consolas" pitchFamily="49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onsolas" pitchFamily="49" charset="0"/>
              </a:rPr>
              <a:t>1</a:t>
            </a:r>
          </a:p>
          <a:p>
            <a:r>
              <a:rPr lang="en-GB" sz="2400" dirty="0" smtClean="0">
                <a:latin typeface="Consolas" pitchFamily="49" charset="0"/>
              </a:rPr>
              <a:t>	};</a:t>
            </a:r>
          </a:p>
        </p:txBody>
      </p:sp>
      <p:sp>
        <p:nvSpPr>
          <p:cNvPr id="5" name="Rectangle 4"/>
          <p:cNvSpPr/>
          <p:nvPr/>
        </p:nvSpPr>
        <p:spPr>
          <a:xfrm>
            <a:off x="2786050" y="3009250"/>
            <a:ext cx="2500330" cy="78581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ular Callout 5"/>
          <p:cNvSpPr/>
          <p:nvPr/>
        </p:nvSpPr>
        <p:spPr>
          <a:xfrm>
            <a:off x="500034" y="4429132"/>
            <a:ext cx="4214842" cy="1643074"/>
          </a:xfrm>
          <a:prstGeom prst="wedgeRoundRectCallout">
            <a:avLst>
              <a:gd name="adj1" fmla="val 29304"/>
              <a:gd name="adj2" fmla="val -8371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properties of the anonymous object are set using initialization expressions.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4876" y="2643182"/>
            <a:ext cx="1000132" cy="3571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ular Callout 7"/>
          <p:cNvSpPr/>
          <p:nvPr/>
        </p:nvSpPr>
        <p:spPr>
          <a:xfrm>
            <a:off x="785786" y="500042"/>
            <a:ext cx="4714908" cy="1285884"/>
          </a:xfrm>
          <a:prstGeom prst="wedgeRoundRectCallout">
            <a:avLst>
              <a:gd name="adj1" fmla="val -14371"/>
              <a:gd name="adj2" fmla="val 11441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“</a:t>
            </a:r>
            <a:r>
              <a:rPr lang="en-GB" sz="2400" dirty="0" err="1" smtClean="0">
                <a:solidFill>
                  <a:schemeClr val="tx1"/>
                </a:solidFill>
              </a:rPr>
              <a:t>var</a:t>
            </a:r>
            <a:r>
              <a:rPr lang="en-GB" sz="2400" dirty="0" smtClean="0">
                <a:solidFill>
                  <a:schemeClr val="tx1"/>
                </a:solidFill>
              </a:rPr>
              <a:t>” keyword is used to instantiate a variable of the unknown type.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929322" y="2285992"/>
            <a:ext cx="1000132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+mj-lt"/>
              </a:rPr>
              <a:t>1</a:t>
            </a:r>
            <a:endParaRPr lang="en-GB" sz="5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643042" y="3429000"/>
            <a:ext cx="1000132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+mj-lt"/>
              </a:rPr>
              <a:t>3</a:t>
            </a:r>
            <a:endParaRPr lang="en-GB" sz="5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85786" y="2000240"/>
            <a:ext cx="1000132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+mj-lt"/>
              </a:rPr>
              <a:t>2</a:t>
            </a:r>
            <a:endParaRPr lang="en-GB" sz="5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57356" y="2643182"/>
            <a:ext cx="2500330" cy="3571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ular Callout 13"/>
          <p:cNvSpPr/>
          <p:nvPr/>
        </p:nvSpPr>
        <p:spPr>
          <a:xfrm>
            <a:off x="5795970" y="3795714"/>
            <a:ext cx="2500330" cy="2428892"/>
          </a:xfrm>
          <a:prstGeom prst="wedgeRoundRectCallout">
            <a:avLst>
              <a:gd name="adj1" fmla="val -45439"/>
              <a:gd name="adj2" fmla="val -7406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“new” keyword is used as usual, but no type is given.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30164E-6 C -0.01961 0.00416 -0.03888 0.00948 -0.05815 0.0148 C -0.0809 0.02128 -0.10191 0.03215 -0.12553 0.03539 C -0.13056 0.03932 -0.13334 0.03978 -0.13976 0.04071 C -0.15417 0.04626 -0.16754 0.05482 -0.1823 0.05968 C -0.18889 0.06546 -0.19445 0.06708 -0.20244 0.06963 C -0.20921 0.07379 -0.21424 0.0768 -0.22119 0.08027 C -0.22639 0.08281 -0.22882 0.08674 -0.23438 0.08859 C -0.2474 0.09762 -0.25955 0.10664 -0.27466 0.11173 C -0.28143 0.11658 -0.28976 0.11843 -0.29705 0.1226 C -0.31164 0.13093 -0.2981 0.12584 -0.30869 0.12931 C -0.31945 0.13648 -0.33125 0.14157 -0.34202 0.14851 C -0.34723 0.15198 -0.35278 0.15568 -0.35851 0.15799 C -0.36858 0.16192 -0.3783 0.16447 -0.38803 0.17002 C -0.39237 0.17511 -0.39775 0.17557 -0.40348 0.17696 C -0.40955 0.18436 -0.4231 0.18598 -0.43056 0.18922 C -0.44028 0.19338 -0.44983 0.19824 -0.45886 0.2031 C -0.4665 0.2068 -0.475 0.20934 -0.48264 0.21374 C -0.4915 0.22507 -0.49462 0.21998 -0.50643 0.226 C -0.51893 0.23271 -0.52917 0.24173 -0.54063 0.25052 C -0.54566 0.25445 -0.55226 0.25514 -0.5573 0.25861 C -0.56615 0.26509 -0.5731 0.27111 -0.58091 0.2792 C -0.58716 0.28591 -0.579 0.27758 -0.58664 0.28475 C -0.5875 0.28545 -0.58907 0.2873 -0.58907 0.28776 " pathEditMode="relative" rAng="0" ptsTypes="fffffffffffffffffffffffA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268 0.01295 -0.0158 0.03423 -0.02136 0.05297 C -0.02344 0.06014 -0.02587 0.06616 -0.02726 0.07379 C -0.02882 0.08235 -0.02934 0.09068 -0.03299 0.09831 C -0.03403 0.10617 -0.03472 0.10641 -0.03785 0.11242 C -0.03958 0.12699 -0.04011 0.14157 -0.0408 0.15637 C -0.04045 0.21721 -0.04028 0.27805 -0.03976 0.33888 C -0.03958 0.34952 -0.03681 0.35901 -0.03004 0.36479 C -0.02656 0.37173 -0.02622 0.37844 -0.02622 0.38677 " pathEditMode="relative" ptsTypes="ffffffffA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61 0.00694 -0.00487 0.01457 -0.00677 0.02198 C -0.00834 0.03562 -0.01667 0.06755 -0.02223 0.07888 C -0.02379 0.08628 -0.02674 0.09554 -0.03108 0.10086 C -0.03316 0.10988 -0.03021 0.09993 -0.0349 0.10733 C -0.03855 0.11312 -0.04115 0.12168 -0.04462 0.12792 C -0.04775 0.13324 -0.05139 0.13787 -0.05434 0.14342 C -0.05608 0.15105 -0.06112 0.15568 -0.06302 0.16285 C -0.06546 0.17187 -0.0698 0.17951 -0.07379 0.18737 C -0.07657 0.19292 -0.07778 0.20009 -0.08056 0.20564 C -0.08195 0.20842 -0.08403 0.2105 -0.08542 0.21328 C -0.08698 0.22022 -0.09046 0.22623 -0.0941 0.23155 C -0.09566 0.23687 -0.09844 0.24127 -0.10191 0.24451 C -0.1033 0.24728 -0.10539 0.24936 -0.10677 0.25214 C -0.1073 0.2533 -0.10712 0.25492 -0.10764 0.25607 C -0.10886 0.25862 -0.11112 0.26024 -0.1125 0.26255 C -0.11389 0.26509 -0.11511 0.26764 -0.1165 0.27018 C -0.11858 0.27412 -0.11841 0.27134 -0.11841 0.27412 " pathEditMode="relative" ptsTypes="fffffffffffffffffA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allAtOnce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... continued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More </a:t>
            </a:r>
            <a:r>
              <a:rPr lang="en-GB" dirty="0" smtClean="0"/>
              <a:t>LINQ functionality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Excursion C# 3.0: Extension 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Extension methods are specially declared static methods that can be called on classes they are not part of.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857496"/>
            <a:ext cx="7500990" cy="332398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public 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static class </a:t>
            </a:r>
            <a:r>
              <a:rPr lang="en-GB" sz="2100" b="1" dirty="0" smtClean="0">
                <a:solidFill>
                  <a:srgbClr val="00B050"/>
                </a:solidFill>
                <a:latin typeface="Consolas" pitchFamily="49" charset="0"/>
              </a:rPr>
              <a:t>Extensions</a:t>
            </a:r>
            <a:r>
              <a:rPr lang="en-GB" sz="2100" b="1" dirty="0" smtClean="0">
                <a:latin typeface="Consolas" pitchFamily="49" charset="0"/>
              </a:rPr>
              <a:t> {</a:t>
            </a:r>
          </a:p>
          <a:p>
            <a:r>
              <a:rPr lang="en-GB" sz="2100" dirty="0" smtClean="0">
                <a:latin typeface="Consolas" pitchFamily="49" charset="0"/>
              </a:rPr>
              <a:t>	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public static </a:t>
            </a:r>
            <a:r>
              <a:rPr lang="en-GB" sz="2100" dirty="0" err="1" smtClean="0">
                <a:solidFill>
                  <a:srgbClr val="0070C0"/>
                </a:solidFill>
                <a:latin typeface="Consolas" pitchFamily="49" charset="0"/>
              </a:rPr>
              <a:t>bool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dirty="0" err="1" smtClean="0">
                <a:latin typeface="Consolas" pitchFamily="49" charset="0"/>
              </a:rPr>
              <a:t>IsMagic</a:t>
            </a:r>
            <a:r>
              <a:rPr lang="en-GB" sz="2100" dirty="0" smtClean="0">
                <a:latin typeface="Consolas" pitchFamily="49" charset="0"/>
              </a:rPr>
              <a:t>(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this </a:t>
            </a:r>
            <a:r>
              <a:rPr lang="en-GB" sz="2100" dirty="0" err="1" smtClean="0">
                <a:solidFill>
                  <a:srgbClr val="0070C0"/>
                </a:solidFill>
                <a:latin typeface="Consolas" pitchFamily="49" charset="0"/>
              </a:rPr>
              <a:t>int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 </a:t>
            </a:r>
            <a:r>
              <a:rPr lang="en-GB" sz="2100" dirty="0" err="1" smtClean="0">
                <a:latin typeface="Consolas" pitchFamily="49" charset="0"/>
              </a:rPr>
              <a:t>val</a:t>
            </a:r>
            <a:r>
              <a:rPr lang="en-GB" sz="2100" dirty="0" smtClean="0">
                <a:latin typeface="Consolas" pitchFamily="49" charset="0"/>
              </a:rPr>
              <a:t>) </a:t>
            </a:r>
            <a:r>
              <a:rPr lang="en-GB" sz="2100" dirty="0" smtClean="0">
                <a:latin typeface="Consolas" pitchFamily="49" charset="0"/>
              </a:rPr>
              <a:t>{</a:t>
            </a:r>
          </a:p>
          <a:p>
            <a:r>
              <a:rPr lang="en-GB" sz="2100" dirty="0" smtClean="0">
                <a:latin typeface="Consolas" pitchFamily="49" charset="0"/>
              </a:rPr>
              <a:t>		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return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dirty="0" err="1" smtClean="0">
                <a:latin typeface="Consolas" pitchFamily="49" charset="0"/>
              </a:rPr>
              <a:t>val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==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b="1" dirty="0" smtClean="0">
                <a:solidFill>
                  <a:srgbClr val="FF0000"/>
                </a:solidFill>
                <a:latin typeface="Consolas" pitchFamily="49" charset="0"/>
              </a:rPr>
              <a:t>42</a:t>
            </a:r>
            <a:r>
              <a:rPr lang="en-GB" sz="2100" b="1" dirty="0" smtClean="0">
                <a:latin typeface="Consolas" pitchFamily="49" charset="0"/>
              </a:rPr>
              <a:t>;</a:t>
            </a:r>
          </a:p>
          <a:p>
            <a:r>
              <a:rPr lang="en-GB" sz="2100" dirty="0" smtClean="0">
                <a:latin typeface="Consolas" pitchFamily="49" charset="0"/>
              </a:rPr>
              <a:t>	}</a:t>
            </a:r>
            <a:endParaRPr lang="en-GB" sz="2100" dirty="0" smtClean="0">
              <a:latin typeface="Consolas" pitchFamily="49" charset="0"/>
            </a:endParaRPr>
          </a:p>
          <a:p>
            <a:r>
              <a:rPr lang="en-GB" sz="2100" dirty="0" smtClean="0">
                <a:latin typeface="Consolas" pitchFamily="49" charset="0"/>
              </a:rPr>
              <a:t>}</a:t>
            </a:r>
          </a:p>
          <a:p>
            <a:r>
              <a:rPr lang="en-GB" sz="2100" dirty="0" smtClean="0">
                <a:latin typeface="Consolas" pitchFamily="49" charset="0"/>
              </a:rPr>
              <a:t>...</a:t>
            </a:r>
          </a:p>
          <a:p>
            <a:r>
              <a:rPr lang="en-GB" sz="2100" dirty="0" err="1" smtClean="0">
                <a:solidFill>
                  <a:srgbClr val="0070C0"/>
                </a:solidFill>
                <a:latin typeface="Consolas" pitchFamily="49" charset="0"/>
              </a:rPr>
              <a:t>int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dirty="0" err="1" smtClean="0">
                <a:latin typeface="Consolas" pitchFamily="49" charset="0"/>
              </a:rPr>
              <a:t>foo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dirty="0" smtClean="0">
                <a:solidFill>
                  <a:srgbClr val="0070C0"/>
                </a:solidFill>
                <a:latin typeface="Consolas" pitchFamily="49" charset="0"/>
              </a:rPr>
              <a:t>=</a:t>
            </a:r>
            <a:r>
              <a:rPr lang="en-GB" sz="2100" dirty="0" smtClean="0">
                <a:latin typeface="Consolas" pitchFamily="49" charset="0"/>
              </a:rPr>
              <a:t> </a:t>
            </a:r>
            <a:r>
              <a:rPr lang="en-GB" sz="2100" b="1" dirty="0" smtClean="0">
                <a:solidFill>
                  <a:srgbClr val="FF0000"/>
                </a:solidFill>
                <a:latin typeface="Consolas" pitchFamily="49" charset="0"/>
              </a:rPr>
              <a:t>42</a:t>
            </a:r>
            <a:r>
              <a:rPr lang="en-GB" sz="2100" b="1" dirty="0" smtClean="0">
                <a:latin typeface="Consolas" pitchFamily="49" charset="0"/>
              </a:rPr>
              <a:t>;</a:t>
            </a:r>
          </a:p>
          <a:p>
            <a:r>
              <a:rPr lang="en-GB" sz="2100" b="1" dirty="0" err="1" smtClean="0">
                <a:solidFill>
                  <a:srgbClr val="00B050"/>
                </a:solidFill>
                <a:latin typeface="Consolas" pitchFamily="49" charset="0"/>
              </a:rPr>
              <a:t>Console</a:t>
            </a:r>
            <a:r>
              <a:rPr lang="en-GB" sz="2100" b="1" dirty="0" err="1" smtClean="0">
                <a:latin typeface="Consolas" pitchFamily="49" charset="0"/>
              </a:rPr>
              <a:t>.</a:t>
            </a:r>
            <a:r>
              <a:rPr lang="en-GB" sz="2100" dirty="0" err="1" smtClean="0">
                <a:latin typeface="Consolas" pitchFamily="49" charset="0"/>
              </a:rPr>
              <a:t>WriteLine</a:t>
            </a:r>
            <a:r>
              <a:rPr lang="en-GB" sz="2100" b="1" dirty="0" smtClean="0">
                <a:latin typeface="Consolas" pitchFamily="49" charset="0"/>
              </a:rPr>
              <a:t>(</a:t>
            </a:r>
            <a:r>
              <a:rPr lang="en-GB" sz="2100" b="1" dirty="0" err="1" smtClean="0">
                <a:solidFill>
                  <a:srgbClr val="00B050"/>
                </a:solidFill>
                <a:latin typeface="Consolas" pitchFamily="49" charset="0"/>
              </a:rPr>
              <a:t>Extensions</a:t>
            </a:r>
            <a:r>
              <a:rPr lang="en-GB" sz="2100" b="1" dirty="0" err="1" smtClean="0">
                <a:latin typeface="Consolas" pitchFamily="49" charset="0"/>
              </a:rPr>
              <a:t>.</a:t>
            </a:r>
            <a:r>
              <a:rPr lang="en-GB" sz="2100" dirty="0" err="1" smtClean="0">
                <a:latin typeface="Consolas" pitchFamily="49" charset="0"/>
              </a:rPr>
              <a:t>IsMagic</a:t>
            </a:r>
            <a:r>
              <a:rPr lang="en-GB" sz="2100" dirty="0" smtClean="0">
                <a:latin typeface="Consolas" pitchFamily="49" charset="0"/>
              </a:rPr>
              <a:t>(</a:t>
            </a:r>
            <a:r>
              <a:rPr lang="en-GB" sz="2100" dirty="0" err="1" smtClean="0">
                <a:latin typeface="Consolas" pitchFamily="49" charset="0"/>
              </a:rPr>
              <a:t>foo</a:t>
            </a:r>
            <a:r>
              <a:rPr lang="en-GB" sz="2100" dirty="0" smtClean="0">
                <a:latin typeface="Consolas" pitchFamily="49" charset="0"/>
              </a:rPr>
              <a:t>)</a:t>
            </a:r>
            <a:r>
              <a:rPr lang="en-GB" sz="2100" b="1" dirty="0" smtClean="0">
                <a:latin typeface="Consolas" pitchFamily="49" charset="0"/>
              </a:rPr>
              <a:t>);</a:t>
            </a:r>
          </a:p>
          <a:p>
            <a:r>
              <a:rPr lang="en-GB" sz="2100" b="1" dirty="0" err="1" smtClean="0">
                <a:solidFill>
                  <a:srgbClr val="00B050"/>
                </a:solidFill>
                <a:latin typeface="Consolas" pitchFamily="49" charset="0"/>
              </a:rPr>
              <a:t>Console</a:t>
            </a:r>
            <a:r>
              <a:rPr lang="en-GB" sz="2100" b="1" dirty="0" err="1" smtClean="0">
                <a:latin typeface="Consolas" pitchFamily="49" charset="0"/>
              </a:rPr>
              <a:t>.</a:t>
            </a:r>
            <a:r>
              <a:rPr lang="en-GB" sz="2100" dirty="0" err="1" smtClean="0">
                <a:latin typeface="Consolas" pitchFamily="49" charset="0"/>
              </a:rPr>
              <a:t>WriteLine</a:t>
            </a:r>
            <a:r>
              <a:rPr lang="en-GB" sz="2100" b="1" dirty="0" smtClean="0">
                <a:latin typeface="Consolas" pitchFamily="49" charset="0"/>
              </a:rPr>
              <a:t>(</a:t>
            </a:r>
            <a:r>
              <a:rPr lang="en-GB" sz="2100" dirty="0" err="1" smtClean="0">
                <a:latin typeface="Consolas" pitchFamily="49" charset="0"/>
              </a:rPr>
              <a:t>foo.IsMagic</a:t>
            </a:r>
            <a:r>
              <a:rPr lang="en-GB" sz="2100" dirty="0" smtClean="0">
                <a:latin typeface="Consolas" pitchFamily="49" charset="0"/>
              </a:rPr>
              <a:t>()</a:t>
            </a:r>
            <a:r>
              <a:rPr lang="en-GB" sz="2100" b="1" dirty="0" smtClean="0">
                <a:latin typeface="Consolas" pitchFamily="49" charset="0"/>
              </a:rPr>
              <a:t>);</a:t>
            </a:r>
          </a:p>
          <a:p>
            <a:r>
              <a:rPr lang="en-GB" sz="2100" b="1" dirty="0" err="1" smtClean="0">
                <a:solidFill>
                  <a:srgbClr val="00B050"/>
                </a:solidFill>
                <a:latin typeface="Consolas" pitchFamily="49" charset="0"/>
              </a:rPr>
              <a:t>Console</a:t>
            </a:r>
            <a:r>
              <a:rPr lang="en-GB" sz="2100" b="1" dirty="0" err="1" smtClean="0">
                <a:latin typeface="Consolas" pitchFamily="49" charset="0"/>
              </a:rPr>
              <a:t>.</a:t>
            </a:r>
            <a:r>
              <a:rPr lang="en-GB" sz="2100" dirty="0" err="1" smtClean="0">
                <a:latin typeface="Consolas" pitchFamily="49" charset="0"/>
              </a:rPr>
              <a:t>WriteLine</a:t>
            </a:r>
            <a:r>
              <a:rPr lang="en-GB" sz="2100" b="1" dirty="0" smtClean="0">
                <a:latin typeface="Consolas" pitchFamily="49" charset="0"/>
              </a:rPr>
              <a:t>(</a:t>
            </a:r>
            <a:r>
              <a:rPr lang="en-GB" sz="2100" b="1" dirty="0" smtClean="0">
                <a:solidFill>
                  <a:srgbClr val="FF0000"/>
                </a:solidFill>
                <a:latin typeface="Consolas" pitchFamily="49" charset="0"/>
              </a:rPr>
              <a:t>5</a:t>
            </a:r>
            <a:r>
              <a:rPr lang="en-GB" sz="2100" b="1" dirty="0" smtClean="0">
                <a:latin typeface="Consolas" pitchFamily="49" charset="0"/>
              </a:rPr>
              <a:t>.</a:t>
            </a:r>
            <a:r>
              <a:rPr lang="en-GB" sz="2100" dirty="0" smtClean="0">
                <a:latin typeface="Consolas" pitchFamily="49" charset="0"/>
              </a:rPr>
              <a:t>IsMagic()</a:t>
            </a:r>
            <a:r>
              <a:rPr lang="en-GB" sz="2100" b="1" dirty="0" smtClean="0">
                <a:latin typeface="Consolas" pitchFamily="49" charset="0"/>
              </a:rPr>
              <a:t>);</a:t>
            </a:r>
            <a:endParaRPr lang="en-GB" sz="2100" b="1" dirty="0" smtClean="0">
              <a:latin typeface="Consolas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14873" y="3214686"/>
            <a:ext cx="665825" cy="3571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ular Callout 6"/>
          <p:cNvSpPr/>
          <p:nvPr/>
        </p:nvSpPr>
        <p:spPr>
          <a:xfrm>
            <a:off x="4500562" y="3929066"/>
            <a:ext cx="4500562" cy="1143008"/>
          </a:xfrm>
          <a:prstGeom prst="wedgeRoundRectCallout">
            <a:avLst>
              <a:gd name="adj1" fmla="val -12518"/>
              <a:gd name="adj2" fmla="val -7250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The “this” keyword in this particular position makes the method an Extension method.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liverSturm">
  <a:themeElements>
    <a:clrScheme name="Oliver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C7323"/>
      </a:accent6>
      <a:hlink>
        <a:srgbClr val="7B2F6B"/>
      </a:hlink>
      <a:folHlink>
        <a:srgbClr val="D490C5"/>
      </a:folHlink>
    </a:clrScheme>
    <a:fontScheme name="Oliver">
      <a:majorFont>
        <a:latin typeface="Verdan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OliverSturm</Template>
  <TotalTime>1944</TotalTime>
  <Words>654</Words>
  <Application>Microsoft Office PowerPoint</Application>
  <PresentationFormat>On-screen Show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OliverSturm</vt:lpstr>
      <vt:lpstr>Introduction to LINQ</vt:lpstr>
      <vt:lpstr>What is LINQ?</vt:lpstr>
      <vt:lpstr>Scope of this presentation</vt:lpstr>
      <vt:lpstr>Demo</vt:lpstr>
      <vt:lpstr>Excursion C# 3.0: Initialization expressions</vt:lpstr>
      <vt:lpstr>Excursion C# 3.0: the “var” keyword</vt:lpstr>
      <vt:lpstr>Excursion C# 3.0: Anonymous types</vt:lpstr>
      <vt:lpstr>Demo ... continued</vt:lpstr>
      <vt:lpstr>Excursion C# 3.0: Extension methods</vt:lpstr>
      <vt:lpstr>Excursion C# 3.0: lambda expressions</vt:lpstr>
      <vt:lpstr>Demo ... continued</vt:lpstr>
      <vt:lpstr>That’s the basics of LINQ</vt:lpstr>
      <vt:lpstr>In a nutshell: Linq to SQL (used to be DLinq)</vt:lpstr>
      <vt:lpstr>In a nutshell: Linq to Entities</vt:lpstr>
      <vt:lpstr>In a nutshell: Linq to XML</vt:lpstr>
      <vt:lpstr>The future</vt:lpstr>
      <vt:lpstr>Further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Oliver Sturm</dc:creator>
  <cp:lastModifiedBy>Oliver Sturm</cp:lastModifiedBy>
  <cp:revision>86</cp:revision>
  <dcterms:created xsi:type="dcterms:W3CDTF">2007-01-10T16:43:09Z</dcterms:created>
  <dcterms:modified xsi:type="dcterms:W3CDTF">2007-01-15T20:01:06Z</dcterms:modified>
</cp:coreProperties>
</file>