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62" r:id="rId3"/>
    <p:sldId id="261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0924" autoAdjust="0"/>
  </p:normalViewPr>
  <p:slideViewPr>
    <p:cSldViewPr>
      <p:cViewPr varScale="1">
        <p:scale>
          <a:sx n="75" d="100"/>
          <a:sy n="75" d="100"/>
        </p:scale>
        <p:origin x="-7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89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7E34AF-BF2E-447C-9598-0B1F255ACA0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10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11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12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13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14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15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16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2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3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4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5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6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7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8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2C7C-B84A-452E-BD4B-101FD3254EE8}" type="slidenum">
              <a:rPr lang="en-GB"/>
              <a:pPr/>
              <a:t>9</a:t>
            </a:fld>
            <a:endParaRPr lang="en-GB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 flipH="1">
            <a:off x="547688" y="8382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92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94" name="Oval 22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1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2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73050"/>
            <a:ext cx="7772400" cy="3365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dt" sz="quarter" idx="2"/>
          </p:nvPr>
        </p:nvSpPr>
        <p:spPr>
          <a:xfrm>
            <a:off x="11191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ftr" sz="quarter" idx="3"/>
          </p:nvPr>
        </p:nvSpPr>
        <p:spPr>
          <a:xfrm>
            <a:off x="3557588" y="6318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865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8DF1FE-5220-423C-A4CB-C903CC80B9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 animBg="1" autoUpdateAnimBg="0"/>
      <p:bldP spid="3094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4164D-1078-4B8C-9F98-96827A9CB0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0163"/>
            <a:ext cx="1962150" cy="6065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163"/>
            <a:ext cx="5734050" cy="6065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CCFA3-D38C-4EBE-8ADF-0DE5273D85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CC6-A184-4EF7-8DF5-F1DAC5BA37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3D5B0-D879-4049-9F2E-5AD289AC6A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371600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02F48-EAA4-43D1-9F53-22A5E25A9B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9F15E-6B00-4C7E-A30C-1711457F62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ACCFE-89AA-4417-B181-DB644BCD1F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942F4-C8E4-45BE-B3D9-454A6A79A8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A26AB-3711-4339-9F97-61A1CCFA16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37D8-8729-4AC2-8936-C37B288568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9144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2069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163"/>
            <a:ext cx="7772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3716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C7D961-85DC-4106-ABC4-CEC5CA6AC801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GB" dirty="0" smtClean="0"/>
              <a:t>What are UDF’s</a:t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FontTx/>
              <a:buAutoNum type="arabicPeriod"/>
            </a:pPr>
            <a:r>
              <a:rPr lang="en-GB" dirty="0" smtClean="0"/>
              <a:t>User Defined Functions are DLL’s that perform specialised functions inside the Firebird / </a:t>
            </a:r>
            <a:r>
              <a:rPr lang="en-GB" dirty="0" err="1" smtClean="0"/>
              <a:t>Interbase</a:t>
            </a:r>
            <a:r>
              <a:rPr lang="en-GB" dirty="0" smtClean="0"/>
              <a:t> engine.</a:t>
            </a: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Most important  -  function must be exported and declared as </a:t>
            </a:r>
            <a:r>
              <a:rPr lang="en-GB" dirty="0" err="1" smtClean="0"/>
              <a:t>cdecl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Function will work if </a:t>
            </a:r>
            <a:r>
              <a:rPr lang="en-GB" dirty="0" err="1" smtClean="0"/>
              <a:t>cdecl</a:t>
            </a:r>
            <a:r>
              <a:rPr lang="en-GB" dirty="0" smtClean="0"/>
              <a:t> is omitted, but the stack will be mashed on return from the function (DLL)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Memory management is the next critical issue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Passing  integers / </a:t>
            </a:r>
            <a:r>
              <a:rPr lang="en-GB" dirty="0" err="1" smtClean="0"/>
              <a:t>reals</a:t>
            </a:r>
            <a:r>
              <a:rPr lang="en-GB" dirty="0" smtClean="0"/>
              <a:t> is the simple case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Most important  -  function must be exported and declared as </a:t>
            </a:r>
            <a:r>
              <a:rPr lang="en-GB" dirty="0" err="1" smtClean="0"/>
              <a:t>cdecl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Function will work if </a:t>
            </a:r>
            <a:r>
              <a:rPr lang="en-GB" dirty="0" err="1" smtClean="0"/>
              <a:t>cdecl</a:t>
            </a:r>
            <a:r>
              <a:rPr lang="en-GB" dirty="0" smtClean="0"/>
              <a:t> is omitted, but the stack will be mashed on return from the function (DLL)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Memory management is the next critical issue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Passing  integers / </a:t>
            </a:r>
            <a:r>
              <a:rPr lang="en-GB" dirty="0" err="1" smtClean="0"/>
              <a:t>reals</a:t>
            </a:r>
            <a:r>
              <a:rPr lang="en-GB" dirty="0" smtClean="0"/>
              <a:t> is the simple case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Strings can be passed two ways –</a:t>
            </a:r>
            <a:br>
              <a:rPr lang="en-GB" dirty="0" smtClean="0"/>
            </a:br>
            <a:endParaRPr lang="en-GB" dirty="0" smtClean="0"/>
          </a:p>
          <a:p>
            <a:pPr marL="1257300" lvl="2" indent="-457200">
              <a:buFont typeface="+mj-lt"/>
              <a:buAutoNum type="arabicPeriod"/>
            </a:pPr>
            <a:r>
              <a:rPr lang="en-GB" dirty="0" smtClean="0"/>
              <a:t>Via the </a:t>
            </a:r>
            <a:r>
              <a:rPr lang="en-GB" dirty="0" err="1" smtClean="0"/>
              <a:t>ShareMem</a:t>
            </a:r>
            <a:r>
              <a:rPr lang="en-GB" dirty="0" smtClean="0"/>
              <a:t> unit in the BorlandMM.dll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GB" dirty="0" smtClean="0"/>
              <a:t>Via </a:t>
            </a:r>
            <a:r>
              <a:rPr lang="en-GB" dirty="0" err="1" smtClean="0"/>
              <a:t>pchar</a:t>
            </a:r>
            <a:r>
              <a:rPr lang="en-GB" dirty="0" smtClean="0"/>
              <a:t> or  </a:t>
            </a:r>
            <a:r>
              <a:rPr lang="en-GB" dirty="0" err="1" smtClean="0"/>
              <a:t>ShortString</a:t>
            </a:r>
            <a:r>
              <a:rPr lang="en-GB" dirty="0" smtClean="0"/>
              <a:t> parameters</a:t>
            </a:r>
            <a:br>
              <a:rPr lang="en-GB" dirty="0" smtClean="0"/>
            </a:br>
            <a:endParaRPr lang="en-GB" dirty="0" smtClean="0"/>
          </a:p>
          <a:p>
            <a:pPr marL="457200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4"/>
            </a:pPr>
            <a:r>
              <a:rPr lang="en-GB" dirty="0" smtClean="0"/>
              <a:t>Memory allocation for strings – only needed when returning string results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ib_util_malloc</a:t>
            </a:r>
            <a:r>
              <a:rPr lang="en-GB" dirty="0" smtClean="0"/>
              <a:t>(</a:t>
            </a:r>
            <a:r>
              <a:rPr lang="en-GB" dirty="0" err="1" smtClean="0"/>
              <a:t>size_of_memory_needed</a:t>
            </a:r>
            <a:r>
              <a:rPr lang="en-GB" dirty="0" smtClean="0"/>
              <a:t>)</a:t>
            </a:r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4"/>
            </a:pPr>
            <a:r>
              <a:rPr lang="en-GB" dirty="0" smtClean="0"/>
              <a:t>Memory allocation for strings – only needed when returning string results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ib_util_malloc</a:t>
            </a:r>
            <a:r>
              <a:rPr lang="en-GB" dirty="0" smtClean="0"/>
              <a:t>(</a:t>
            </a:r>
            <a:r>
              <a:rPr lang="en-GB" dirty="0" err="1" smtClean="0"/>
              <a:t>size_of_memory_needed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Must have </a:t>
            </a:r>
            <a:r>
              <a:rPr lang="en-GB" dirty="0" err="1" smtClean="0"/>
              <a:t>ib_util</a:t>
            </a:r>
            <a:r>
              <a:rPr lang="en-GB" dirty="0" smtClean="0"/>
              <a:t> in the uses clause</a:t>
            </a:r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5"/>
            </a:pPr>
            <a:r>
              <a:rPr lang="en-GB" dirty="0" smtClean="0"/>
              <a:t>Timestamps are handled via the TM record structure. This must be defined as a type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TM = record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tm_sec</a:t>
            </a:r>
            <a:r>
              <a:rPr lang="en-GB" dirty="0" smtClean="0"/>
              <a:t> : integer;   // Seconds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tm_min</a:t>
            </a:r>
            <a:r>
              <a:rPr lang="en-GB" dirty="0" smtClean="0"/>
              <a:t> : integer;   // Minutes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tm_hour</a:t>
            </a:r>
            <a:r>
              <a:rPr lang="en-GB" dirty="0" smtClean="0"/>
              <a:t> : integer;  // Hour (0--23)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tm_mday</a:t>
            </a:r>
            <a:r>
              <a:rPr lang="en-GB" dirty="0" smtClean="0"/>
              <a:t> : integer;  // Day of month (1--31)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tm_mon</a:t>
            </a:r>
            <a:r>
              <a:rPr lang="en-GB" dirty="0" smtClean="0"/>
              <a:t> : integer;   // Month (0--11)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tm_year</a:t>
            </a:r>
            <a:r>
              <a:rPr lang="en-GB" dirty="0" smtClean="0"/>
              <a:t> : integer;  // Year (calendar year minus 1900)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tm_wday</a:t>
            </a:r>
            <a:r>
              <a:rPr lang="en-GB" dirty="0" smtClean="0"/>
              <a:t> : integer;  // Weekday (0--6) Sunday = 0)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tm_yday</a:t>
            </a:r>
            <a:r>
              <a:rPr lang="en-GB" dirty="0" smtClean="0"/>
              <a:t> : integer;  // Day of year (0--365)</a:t>
            </a:r>
          </a:p>
          <a:p>
            <a:pPr marL="857250" lvl="1" indent="-457200">
              <a:buNone/>
            </a:pPr>
            <a:r>
              <a:rPr lang="en-GB" dirty="0" smtClean="0"/>
              <a:t>    </a:t>
            </a:r>
            <a:r>
              <a:rPr lang="en-GB" dirty="0" err="1" smtClean="0"/>
              <a:t>tm_isdst</a:t>
            </a:r>
            <a:r>
              <a:rPr lang="en-GB" dirty="0" smtClean="0"/>
              <a:t> : integer; // 0 if daylight savings time is not in effect)</a:t>
            </a:r>
          </a:p>
          <a:p>
            <a:pPr marL="857250" lvl="1" indent="-457200">
              <a:buNone/>
            </a:pPr>
            <a:r>
              <a:rPr lang="en-GB" dirty="0" smtClean="0"/>
              <a:t>  end;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PTM  = ^TM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6"/>
            </a:pPr>
            <a:r>
              <a:rPr lang="en-GB" dirty="0" smtClean="0"/>
              <a:t>Timestamps are defined as the type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PISC_TIMESTAMP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Example of two different function declarations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function </a:t>
            </a:r>
            <a:r>
              <a:rPr lang="en-GB" dirty="0" err="1" smtClean="0"/>
              <a:t>Date_align</a:t>
            </a:r>
            <a:r>
              <a:rPr lang="en-GB" dirty="0" smtClean="0"/>
              <a:t>(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ib_date</a:t>
            </a:r>
            <a:r>
              <a:rPr lang="en-GB" dirty="0" smtClean="0"/>
              <a:t>: PISC_TIMESTAMP; 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wk_end</a:t>
            </a:r>
            <a:r>
              <a:rPr lang="en-GB" dirty="0" smtClean="0"/>
              <a:t>, </a:t>
            </a:r>
            <a:r>
              <a:rPr lang="en-GB" dirty="0" err="1" smtClean="0"/>
              <a:t>day_no:integer</a:t>
            </a:r>
            <a:r>
              <a:rPr lang="en-GB" dirty="0" smtClean="0"/>
              <a:t>): PISC_TIMESTAMP;  </a:t>
            </a:r>
            <a:r>
              <a:rPr lang="en-GB" dirty="0" err="1" smtClean="0"/>
              <a:t>cdecl</a:t>
            </a:r>
            <a:r>
              <a:rPr lang="en-GB" dirty="0" smtClean="0"/>
              <a:t>; export;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>      function </a:t>
            </a:r>
            <a:r>
              <a:rPr lang="en-GB" dirty="0" err="1" smtClean="0"/>
              <a:t>Date_mn_yr</a:t>
            </a:r>
            <a:r>
              <a:rPr lang="en-GB" dirty="0" smtClean="0"/>
              <a:t>(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ib_date</a:t>
            </a:r>
            <a:r>
              <a:rPr lang="en-GB" dirty="0" smtClean="0"/>
              <a:t>: PISC_TIMESTAMP): </a:t>
            </a:r>
            <a:r>
              <a:rPr lang="en-GB" dirty="0" err="1" smtClean="0"/>
              <a:t>pchar</a:t>
            </a:r>
            <a:r>
              <a:rPr lang="en-GB" dirty="0" smtClean="0"/>
              <a:t>; </a:t>
            </a:r>
            <a:r>
              <a:rPr lang="en-GB" dirty="0" err="1" smtClean="0"/>
              <a:t>cdecl</a:t>
            </a:r>
            <a:r>
              <a:rPr lang="en-GB" dirty="0" smtClean="0"/>
              <a:t>; export;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7"/>
            </a:pPr>
            <a:r>
              <a:rPr lang="en-GB" dirty="0" smtClean="0"/>
              <a:t>Needed units in the uses clause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uses </a:t>
            </a:r>
            <a:r>
              <a:rPr lang="en-GB" dirty="0" err="1" smtClean="0"/>
              <a:t>ib_util</a:t>
            </a:r>
            <a:r>
              <a:rPr lang="en-GB" dirty="0" smtClean="0"/>
              <a:t>, </a:t>
            </a:r>
            <a:r>
              <a:rPr lang="en-GB" dirty="0" err="1" smtClean="0"/>
              <a:t>IBHeader</a:t>
            </a:r>
            <a:r>
              <a:rPr lang="en-GB" dirty="0" smtClean="0"/>
              <a:t>, </a:t>
            </a:r>
            <a:r>
              <a:rPr lang="en-GB" dirty="0" err="1" smtClean="0"/>
              <a:t>Sysutils</a:t>
            </a:r>
            <a:r>
              <a:rPr lang="en-GB" dirty="0" smtClean="0"/>
              <a:t>;</a:t>
            </a:r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 startAt="6"/>
            </a:pPr>
            <a:r>
              <a:rPr lang="en-GB" dirty="0" smtClean="0"/>
              <a:t>Returning result by value or by pointer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the function returns the result must be declared in the function definition in the actual database where the function is declared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Two key words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FREE_IT           use when value returned  on stack (</a:t>
            </a:r>
            <a:r>
              <a:rPr lang="en-GB" dirty="0" err="1" smtClean="0"/>
              <a:t>malloc</a:t>
            </a:r>
            <a:r>
              <a:rPr lang="en-GB" dirty="0" smtClean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BY </a:t>
            </a:r>
            <a:r>
              <a:rPr lang="en-GB" dirty="0" smtClean="0"/>
              <a:t>VALUE        use when simple value </a:t>
            </a:r>
            <a:r>
              <a:rPr lang="en-GB" smtClean="0"/>
              <a:t>is returned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control how the stack is cleaned after the execution of the function.  Critical to get this right else memory leaks and or exceptions will occur</a:t>
            </a:r>
          </a:p>
          <a:p>
            <a:pPr marL="857250" lvl="1" indent="-457200">
              <a:buFont typeface="+mj-lt"/>
              <a:buAutoNum type="arabicPeriod" startAt="6"/>
            </a:pPr>
            <a:endParaRPr lang="en-GB" dirty="0" smtClean="0"/>
          </a:p>
          <a:p>
            <a:pPr marL="857250" lvl="1" indent="-457200">
              <a:buFont typeface="+mj-lt"/>
              <a:buAutoNum type="arabicPeriod" startAt="6"/>
            </a:pP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GB" dirty="0" smtClean="0"/>
              <a:t>What are UDF’s</a:t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FontTx/>
              <a:buAutoNum type="arabicPeriod"/>
            </a:pPr>
            <a:r>
              <a:rPr lang="en-GB" dirty="0" smtClean="0"/>
              <a:t>User Defined Functions are DLL’s that perform specialised functions inside the Firebird / </a:t>
            </a:r>
            <a:r>
              <a:rPr lang="en-GB" dirty="0" err="1" smtClean="0"/>
              <a:t>Interbase</a:t>
            </a:r>
            <a:r>
              <a:rPr lang="en-GB" dirty="0" smtClean="0"/>
              <a:t> engine.</a:t>
            </a:r>
          </a:p>
          <a:p>
            <a:pPr marL="762000" lvl="1" indent="-304800">
              <a:buFontTx/>
              <a:buAutoNum type="arabicPeriod"/>
            </a:pPr>
            <a:endParaRPr lang="en-GB" dirty="0" smtClean="0"/>
          </a:p>
          <a:p>
            <a:pPr marL="361950" indent="-304800"/>
            <a:r>
              <a:rPr lang="en-GB" dirty="0" smtClean="0"/>
              <a:t>Why do we need UDF’s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The Firebird is very limited in the range of functions available out of the box</a:t>
            </a:r>
          </a:p>
          <a:p>
            <a:pPr marL="361950" indent="-304800">
              <a:buNone/>
            </a:pPr>
            <a:endParaRPr lang="en-GB" dirty="0" smtClean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GB" dirty="0" smtClean="0"/>
              <a:t>What are UDF’s</a:t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FontTx/>
              <a:buAutoNum type="arabicPeriod"/>
            </a:pPr>
            <a:r>
              <a:rPr lang="en-GB" dirty="0" smtClean="0"/>
              <a:t>User Defined Functions are DLL’s that perform specialised functions inside the Firebird / </a:t>
            </a:r>
            <a:r>
              <a:rPr lang="en-GB" dirty="0" err="1" smtClean="0"/>
              <a:t>Interbase</a:t>
            </a:r>
            <a:r>
              <a:rPr lang="en-GB" dirty="0" smtClean="0"/>
              <a:t> engine.</a:t>
            </a:r>
          </a:p>
          <a:p>
            <a:pPr marL="762000" lvl="1" indent="-304800">
              <a:buFontTx/>
              <a:buAutoNum type="arabicPeriod"/>
            </a:pPr>
            <a:endParaRPr lang="en-GB" dirty="0" smtClean="0"/>
          </a:p>
          <a:p>
            <a:pPr marL="361950" indent="-304800"/>
            <a:r>
              <a:rPr lang="en-GB" dirty="0" smtClean="0"/>
              <a:t>Why do we need UDF’s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The Firebird is very limited in the range of functions available out of the box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Every application area has its own specific requirements</a:t>
            </a:r>
            <a:br>
              <a:rPr lang="en-GB" dirty="0" smtClean="0"/>
            </a:br>
            <a:r>
              <a:rPr lang="en-GB" dirty="0" smtClean="0"/>
              <a:t>e.g. Rounding a date back to a given day in the week</a:t>
            </a:r>
            <a:br>
              <a:rPr lang="en-GB" dirty="0" smtClean="0"/>
            </a:br>
            <a:r>
              <a:rPr lang="en-GB" dirty="0" smtClean="0"/>
              <a:t>	Presenting a date as just the month name and year</a:t>
            </a:r>
          </a:p>
          <a:p>
            <a:pPr marL="800100" lvl="1" indent="-342900">
              <a:buFont typeface="+mj-lt"/>
              <a:buAutoNum type="arabicPeriod"/>
            </a:pPr>
            <a:endParaRPr lang="en-GB" dirty="0" smtClean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GB" dirty="0" smtClean="0"/>
              <a:t>What are UDF’s</a:t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FontTx/>
              <a:buAutoNum type="arabicPeriod"/>
            </a:pPr>
            <a:r>
              <a:rPr lang="en-GB" dirty="0" smtClean="0"/>
              <a:t>User Defined Functions are DLL’s that perform specialised functions inside the Firebird / </a:t>
            </a:r>
            <a:r>
              <a:rPr lang="en-GB" dirty="0" err="1" smtClean="0"/>
              <a:t>Interbase</a:t>
            </a:r>
            <a:r>
              <a:rPr lang="en-GB" dirty="0" smtClean="0"/>
              <a:t> engine.</a:t>
            </a:r>
          </a:p>
          <a:p>
            <a:pPr marL="762000" lvl="1" indent="-304800">
              <a:buFontTx/>
              <a:buAutoNum type="arabicPeriod"/>
            </a:pPr>
            <a:endParaRPr lang="en-GB" dirty="0" smtClean="0"/>
          </a:p>
          <a:p>
            <a:pPr marL="361950" indent="-304800"/>
            <a:r>
              <a:rPr lang="en-GB" dirty="0" smtClean="0"/>
              <a:t>Why do we need UDF’s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The Firebird is very limited in the range of functions available out of the box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Every application area has its own specific requirements</a:t>
            </a:r>
            <a:br>
              <a:rPr lang="en-GB" dirty="0" smtClean="0"/>
            </a:br>
            <a:r>
              <a:rPr lang="en-GB" dirty="0" smtClean="0"/>
              <a:t>e.g. Rounding a date back to a given day in the week</a:t>
            </a:r>
            <a:br>
              <a:rPr lang="en-GB" dirty="0" smtClean="0"/>
            </a:br>
            <a:r>
              <a:rPr lang="en-GB" dirty="0" smtClean="0"/>
              <a:t>	Presenting a date as just the month name and year</a:t>
            </a:r>
            <a:br>
              <a:rPr lang="en-GB" dirty="0" smtClean="0"/>
            </a:br>
            <a:endParaRPr lang="en-GB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dirty="0" smtClean="0"/>
              <a:t>String handling  functionality is difficult to achieve in pure SQL</a:t>
            </a:r>
          </a:p>
          <a:p>
            <a:pPr marL="361950" indent="-304800">
              <a:buNone/>
            </a:pPr>
            <a:endParaRPr lang="en-GB" dirty="0" smtClean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Criteria for writing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Control remains with UDF until completion</a:t>
            </a:r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Criteria for writing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Control remains with UDF until completion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Should be regarded as a critical section</a:t>
            </a:r>
          </a:p>
          <a:p>
            <a:pPr marL="857250" lvl="1" indent="-457200">
              <a:buNone/>
            </a:pP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Criteria for writing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Control remains with UDF until completion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Should be regarded as a critical section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No state is preserved and the code should be thread safe</a:t>
            </a:r>
          </a:p>
          <a:p>
            <a:pPr marL="857250" lvl="1" indent="-457200">
              <a:buNone/>
            </a:pPr>
            <a:endParaRPr lang="en-GB" dirty="0" smtClean="0"/>
          </a:p>
          <a:p>
            <a:pPr marL="857250" lvl="1" indent="-45720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Criteria for writing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Control remains with UDF until completion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Should be regarded as a critical section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No state is preserved and the code should be thread safe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No database activity should take place as the DLL should run quickly to completion</a:t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Firebird / </a:t>
            </a:r>
            <a:r>
              <a:rPr lang="en-GB" dirty="0" err="1" smtClean="0"/>
              <a:t>Interbase</a:t>
            </a:r>
            <a:r>
              <a:rPr lang="en-GB" dirty="0" smtClean="0"/>
              <a:t> UDF</a:t>
            </a:r>
            <a:endParaRPr lang="en-GB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dirty="0" smtClean="0"/>
              <a:t>Key Issues when creating UDF’s</a:t>
            </a:r>
            <a:br>
              <a:rPr lang="en-GB" dirty="0" smtClean="0"/>
            </a:br>
            <a:endParaRPr lang="en-GB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Most important  -  function must be exported and declared as </a:t>
            </a:r>
            <a:r>
              <a:rPr lang="en-GB" dirty="0" err="1" smtClean="0"/>
              <a:t>cdecl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Function will work if </a:t>
            </a:r>
            <a:r>
              <a:rPr lang="en-GB" dirty="0" err="1" smtClean="0"/>
              <a:t>cdecl</a:t>
            </a:r>
            <a:r>
              <a:rPr lang="en-GB" dirty="0" smtClean="0"/>
              <a:t> is omitted, but the stack will be mashed on return from the function (DLL)</a:t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pPr marL="762000" lvl="1" indent="-304800">
              <a:buNone/>
            </a:pPr>
            <a:endParaRPr lang="en-GB" dirty="0"/>
          </a:p>
          <a:p>
            <a:pPr marL="762000" lvl="1" indent="-30480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381000" indent="-38100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ird_upgrader">
  <a:themeElements>
    <a:clrScheme name="High Voltage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High Volta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FireBird_upgrader</Template>
  <TotalTime>698</TotalTime>
  <Words>148</Words>
  <Application>Microsoft Office PowerPoint</Application>
  <PresentationFormat>On-screen Show (4:3)</PresentationFormat>
  <Paragraphs>154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FireBird_upgrader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  <vt:lpstr>Firebird / Interbase UDF</vt:lpstr>
    </vt:vector>
  </TitlesOfParts>
  <Company>TCS Computing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Firebird Upgrader</dc:title>
  <dc:creator>Peter Goddard</dc:creator>
  <cp:lastModifiedBy>Peter Goddard</cp:lastModifiedBy>
  <cp:revision>21</cp:revision>
  <cp:lastPrinted>1601-01-01T00:00:00Z</cp:lastPrinted>
  <dcterms:created xsi:type="dcterms:W3CDTF">2010-03-16T22:21:03Z</dcterms:created>
  <dcterms:modified xsi:type="dcterms:W3CDTF">2010-03-19T08:51:01Z</dcterms:modified>
</cp:coreProperties>
</file>