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4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1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35" autoAdjust="0"/>
    <p:restoredTop sz="86455" autoAdjust="0"/>
  </p:normalViewPr>
  <p:slideViewPr>
    <p:cSldViewPr snapToGrid="0" snapToObjects="1">
      <p:cViewPr varScale="1">
        <p:scale>
          <a:sx n="66" d="100"/>
          <a:sy n="66" d="100"/>
        </p:scale>
        <p:origin x="-19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09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7DB29D-F67E-4587-A1DC-6311D4794195}" type="datetimeFigureOut">
              <a:rPr lang="en-GB" smtClean="0"/>
              <a:t>20/09/2010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44C2BC-8361-46A5-8BF4-41A76FADC638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DBC05-DE57-6F45-B06D-998AD69AACFE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D508D-14FA-094E-99C7-E3DD5B131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DBC05-DE57-6F45-B06D-998AD69AACFE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D508D-14FA-094E-99C7-E3DD5B131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DBC05-DE57-6F45-B06D-998AD69AACFE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D508D-14FA-094E-99C7-E3DD5B131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DBC05-DE57-6F45-B06D-998AD69AACFE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D508D-14FA-094E-99C7-E3DD5B131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DBC05-DE57-6F45-B06D-998AD69AACFE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D508D-14FA-094E-99C7-E3DD5B131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DBC05-DE57-6F45-B06D-998AD69AACFE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D508D-14FA-094E-99C7-E3DD5B131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DBC05-DE57-6F45-B06D-998AD69AACFE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D508D-14FA-094E-99C7-E3DD5B131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DBC05-DE57-6F45-B06D-998AD69AACFE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D508D-14FA-094E-99C7-E3DD5B131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DBC05-DE57-6F45-B06D-998AD69AACFE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D508D-14FA-094E-99C7-E3DD5B131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DBC05-DE57-6F45-B06D-998AD69AACFE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D508D-14FA-094E-99C7-E3DD5B131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DBC05-DE57-6F45-B06D-998AD69AACFE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D508D-14FA-094E-99C7-E3DD5B131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DBC05-DE57-6F45-B06D-998AD69AACFE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D508D-14FA-094E-99C7-E3DD5B131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What’s New In Delphi Lately?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Brian Long</a:t>
            </a:r>
          </a:p>
          <a:p>
            <a:r>
              <a:rPr lang="en-US" sz="1900" dirty="0" err="1" smtClean="0"/>
              <a:t>brian@blong.com</a:t>
            </a:r>
            <a:endParaRPr lang="en-US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Delphi 2010 new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IDE Insight (Ctrl+. or F6 (or Alt+F1))</a:t>
            </a:r>
          </a:p>
          <a:p>
            <a:r>
              <a:rPr lang="en-GB" dirty="0" smtClean="0"/>
              <a:t>Source code formatter (Ctrl+D)</a:t>
            </a:r>
          </a:p>
          <a:p>
            <a:r>
              <a:rPr lang="en-GB" dirty="0" smtClean="0"/>
              <a:t>Project manager update</a:t>
            </a:r>
          </a:p>
          <a:p>
            <a:pPr lvl="1"/>
            <a:r>
              <a:rPr lang="en-GB" dirty="0" smtClean="0"/>
              <a:t>Context menu commands for building, running and package management</a:t>
            </a:r>
          </a:p>
          <a:p>
            <a:pPr lvl="1"/>
            <a:r>
              <a:rPr lang="en-GB" dirty="0" smtClean="0"/>
              <a:t>Support for files dropped from editor</a:t>
            </a:r>
          </a:p>
          <a:p>
            <a:pPr lvl="1"/>
            <a:r>
              <a:rPr lang="en-GB" dirty="0" smtClean="0"/>
              <a:t>Sort options</a:t>
            </a:r>
          </a:p>
          <a:p>
            <a:r>
              <a:rPr lang="en-GB" dirty="0" smtClean="0"/>
              <a:t>Component Palette returns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Delphi 2010 new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Find no longer uses a dialog</a:t>
            </a:r>
          </a:p>
          <a:p>
            <a:r>
              <a:rPr lang="en-GB" dirty="0" smtClean="0"/>
              <a:t>Find in Files supports multiple file </a:t>
            </a:r>
            <a:r>
              <a:rPr lang="en-GB" dirty="0" err="1" smtClean="0"/>
              <a:t>spec.s</a:t>
            </a:r>
            <a:r>
              <a:rPr lang="en-GB" dirty="0" smtClean="0"/>
              <a:t> and multiple directories (as well as groups)</a:t>
            </a:r>
          </a:p>
          <a:p>
            <a:r>
              <a:rPr lang="en-GB" dirty="0" smtClean="0"/>
              <a:t>File re-open list is configurable</a:t>
            </a:r>
          </a:p>
          <a:p>
            <a:r>
              <a:rPr lang="en-GB" dirty="0" smtClean="0"/>
              <a:t>Resizable options dialogs</a:t>
            </a:r>
          </a:p>
          <a:p>
            <a:r>
              <a:rPr lang="en-GB" dirty="0" smtClean="0"/>
              <a:t>Background compilation</a:t>
            </a:r>
          </a:p>
          <a:p>
            <a:r>
              <a:rPr lang="en-GB" dirty="0" smtClean="0"/>
              <a:t>Tab &amp; Shift+Tab now do indent &amp; outdent</a:t>
            </a:r>
          </a:p>
          <a:p>
            <a:r>
              <a:rPr lang="en-GB" dirty="0" smtClean="0"/>
              <a:t>Object Inspector tweak (Boolean &amp; TDateTime)</a:t>
            </a:r>
          </a:p>
          <a:p>
            <a:r>
              <a:rPr lang="en-GB" dirty="0" smtClean="0"/>
              <a:t>Draggable breakpoints,</a:t>
            </a:r>
            <a:r>
              <a:rPr lang="en-GB" baseline="0" dirty="0" smtClean="0"/>
              <a:t> bookmarks and instruction pointer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Delphi 2010 new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Debugger </a:t>
            </a:r>
            <a:r>
              <a:rPr lang="en-GB" dirty="0" err="1" smtClean="0"/>
              <a:t>visualizers</a:t>
            </a:r>
            <a:r>
              <a:rPr lang="en-GB" dirty="0" smtClean="0"/>
              <a:t> (TDateTime and TStringList)</a:t>
            </a:r>
          </a:p>
          <a:p>
            <a:r>
              <a:rPr lang="en-GB" dirty="0" smtClean="0"/>
              <a:t>Event log performance boost</a:t>
            </a:r>
          </a:p>
          <a:p>
            <a:r>
              <a:rPr lang="en-GB" dirty="0" smtClean="0"/>
              <a:t>Thread-specific breakpoints</a:t>
            </a:r>
          </a:p>
          <a:p>
            <a:r>
              <a:rPr lang="en-GB" dirty="0" smtClean="0"/>
              <a:t>Thread freeze/thaw support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Delphi 2010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Major RTTI overhaul – </a:t>
            </a:r>
            <a:r>
              <a:rPr lang="en-GB" dirty="0" err="1" smtClean="0"/>
              <a:t>Rtti</a:t>
            </a:r>
            <a:r>
              <a:rPr lang="en-GB" dirty="0" smtClean="0"/>
              <a:t> unit</a:t>
            </a:r>
          </a:p>
          <a:p>
            <a:r>
              <a:rPr lang="en-GB" dirty="0" smtClean="0"/>
              <a:t>Custom attribute support</a:t>
            </a:r>
          </a:p>
          <a:p>
            <a:r>
              <a:rPr lang="en-GB" dirty="0" err="1" smtClean="0"/>
              <a:t>IoUtils</a:t>
            </a:r>
            <a:r>
              <a:rPr lang="en-GB" dirty="0" smtClean="0"/>
              <a:t> unit – </a:t>
            </a:r>
            <a:r>
              <a:rPr lang="en-GB" dirty="0" err="1" smtClean="0"/>
              <a:t>TDirectory</a:t>
            </a:r>
            <a:r>
              <a:rPr lang="en-GB" dirty="0" smtClean="0"/>
              <a:t>, </a:t>
            </a:r>
            <a:r>
              <a:rPr lang="en-GB" dirty="0" err="1" smtClean="0"/>
              <a:t>TPath</a:t>
            </a:r>
            <a:r>
              <a:rPr lang="en-GB" dirty="0" smtClean="0"/>
              <a:t> &amp; </a:t>
            </a:r>
            <a:r>
              <a:rPr lang="en-GB" dirty="0" err="1" smtClean="0"/>
              <a:t>TFile</a:t>
            </a:r>
            <a:r>
              <a:rPr lang="en-GB" dirty="0" smtClean="0"/>
              <a:t> classes, much like equivalents in .NET</a:t>
            </a:r>
          </a:p>
          <a:p>
            <a:r>
              <a:rPr lang="en-GB" dirty="0" smtClean="0"/>
              <a:t>Named thread support</a:t>
            </a:r>
          </a:p>
          <a:p>
            <a:r>
              <a:rPr lang="en-GB" dirty="0" err="1" smtClean="0"/>
              <a:t>TThread’s</a:t>
            </a:r>
            <a:r>
              <a:rPr lang="en-GB" dirty="0" smtClean="0"/>
              <a:t> Suspend &amp; Resume are deprecated</a:t>
            </a:r>
          </a:p>
          <a:p>
            <a:r>
              <a:rPr lang="en-GB" dirty="0" smtClean="0"/>
              <a:t>Client side SOAP 1.2 support</a:t>
            </a:r>
          </a:p>
          <a:p>
            <a:r>
              <a:rPr lang="en-GB" dirty="0" smtClean="0"/>
              <a:t>DataSnap HTTP transport support</a:t>
            </a:r>
          </a:p>
          <a:p>
            <a:r>
              <a:rPr lang="en-GB" dirty="0" smtClean="0"/>
              <a:t>DataSnap callback and </a:t>
            </a:r>
            <a:r>
              <a:rPr lang="en-GB" dirty="0" err="1" smtClean="0"/>
              <a:t>async</a:t>
            </a:r>
            <a:r>
              <a:rPr lang="en-GB" dirty="0" smtClean="0"/>
              <a:t> method execution support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Delphi 2010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Windows 7 support</a:t>
            </a:r>
          </a:p>
          <a:p>
            <a:r>
              <a:rPr lang="en-GB" dirty="0" smtClean="0"/>
              <a:t>Gesturing framework</a:t>
            </a:r>
          </a:p>
          <a:p>
            <a:pPr lvl="1"/>
            <a:r>
              <a:rPr lang="en-GB" dirty="0" smtClean="0"/>
              <a:t>Gesture designer</a:t>
            </a:r>
          </a:p>
          <a:p>
            <a:pPr lvl="1"/>
            <a:r>
              <a:rPr lang="en-GB" dirty="0" smtClean="0"/>
              <a:t>Virtual keyboard</a:t>
            </a:r>
          </a:p>
          <a:p>
            <a:pPr lvl="1"/>
            <a:r>
              <a:rPr lang="en-GB" dirty="0" smtClean="0"/>
              <a:t>Stock &amp; custom gestures</a:t>
            </a:r>
          </a:p>
          <a:p>
            <a:r>
              <a:rPr lang="en-GB" dirty="0" smtClean="0"/>
              <a:t>TDirect2DCanvas</a:t>
            </a:r>
          </a:p>
          <a:p>
            <a:r>
              <a:rPr lang="en-GB" dirty="0" err="1" smtClean="0"/>
              <a:t>TWICGraphic</a:t>
            </a:r>
            <a:endParaRPr lang="en-GB" dirty="0" smtClean="0"/>
          </a:p>
          <a:p>
            <a:r>
              <a:rPr lang="en-GB" dirty="0" err="1" smtClean="0"/>
              <a:t>Timage</a:t>
            </a:r>
            <a:r>
              <a:rPr lang="en-GB" dirty="0" smtClean="0"/>
              <a:t> TIFF support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Delphi 2009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Unicode enablement:</a:t>
            </a:r>
          </a:p>
          <a:p>
            <a:pPr lvl="1"/>
            <a:r>
              <a:rPr lang="en-GB" dirty="0" smtClean="0"/>
              <a:t>string = </a:t>
            </a:r>
            <a:r>
              <a:rPr lang="en-GB" dirty="0" err="1" smtClean="0"/>
              <a:t>UnicodeString</a:t>
            </a:r>
            <a:endParaRPr lang="en-GB" dirty="0" smtClean="0"/>
          </a:p>
          <a:p>
            <a:pPr lvl="1"/>
            <a:r>
              <a:rPr lang="en-GB" dirty="0" err="1" smtClean="0"/>
              <a:t>TCharacter</a:t>
            </a:r>
            <a:r>
              <a:rPr lang="en-GB" dirty="0" smtClean="0"/>
              <a:t>, </a:t>
            </a:r>
            <a:r>
              <a:rPr lang="en-GB" dirty="0" err="1" smtClean="0"/>
              <a:t>TEncoding</a:t>
            </a:r>
            <a:r>
              <a:rPr lang="en-GB" dirty="0" smtClean="0"/>
              <a:t>, </a:t>
            </a:r>
            <a:r>
              <a:rPr lang="en-GB" dirty="0" err="1" smtClean="0"/>
              <a:t>TStringBuilder</a:t>
            </a:r>
            <a:r>
              <a:rPr lang="en-GB" dirty="0" smtClean="0"/>
              <a:t> classes</a:t>
            </a:r>
          </a:p>
          <a:p>
            <a:r>
              <a:rPr lang="en-GB" dirty="0" smtClean="0"/>
              <a:t>Generics (and constraints)</a:t>
            </a:r>
          </a:p>
          <a:p>
            <a:r>
              <a:rPr lang="en-GB" dirty="0" smtClean="0"/>
              <a:t>Anonymous methods</a:t>
            </a:r>
          </a:p>
          <a:p>
            <a:r>
              <a:rPr lang="en-GB" dirty="0" smtClean="0"/>
              <a:t>New UI components – </a:t>
            </a:r>
            <a:r>
              <a:rPr lang="en-GB" dirty="0" err="1" smtClean="0"/>
              <a:t>TButtonedEdit</a:t>
            </a:r>
            <a:r>
              <a:rPr lang="en-GB" dirty="0" smtClean="0"/>
              <a:t>, </a:t>
            </a:r>
            <a:r>
              <a:rPr lang="en-GB" dirty="0" err="1" smtClean="0"/>
              <a:t>TCategoryPanel</a:t>
            </a:r>
            <a:r>
              <a:rPr lang="en-GB" dirty="0" smtClean="0"/>
              <a:t>, </a:t>
            </a:r>
            <a:r>
              <a:rPr lang="en-GB" dirty="0" err="1" smtClean="0"/>
              <a:t>TCategoryPanelGroup</a:t>
            </a:r>
            <a:r>
              <a:rPr lang="en-GB" dirty="0" smtClean="0"/>
              <a:t>, </a:t>
            </a:r>
            <a:r>
              <a:rPr lang="en-GB" dirty="0" err="1" smtClean="0"/>
              <a:t>TLinkLabel</a:t>
            </a:r>
            <a:r>
              <a:rPr lang="en-GB" dirty="0" smtClean="0"/>
              <a:t>, </a:t>
            </a:r>
            <a:r>
              <a:rPr lang="en-GB" dirty="0" err="1" smtClean="0"/>
              <a:t>TBalloonHint</a:t>
            </a:r>
            <a:endParaRPr lang="en-GB" dirty="0" smtClean="0"/>
          </a:p>
          <a:p>
            <a:r>
              <a:rPr lang="en-GB" dirty="0" smtClean="0"/>
              <a:t>Ribbon controls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Delphi 2009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Class Explorer</a:t>
            </a:r>
          </a:p>
          <a:p>
            <a:r>
              <a:rPr lang="en-GB" dirty="0" smtClean="0"/>
              <a:t>Named build configurations</a:t>
            </a:r>
          </a:p>
          <a:p>
            <a:r>
              <a:rPr lang="en-GB" dirty="0" smtClean="0"/>
              <a:t>Type library editor works on RIDL files</a:t>
            </a:r>
          </a:p>
          <a:p>
            <a:r>
              <a:rPr lang="en-GB" dirty="0" smtClean="0"/>
              <a:t>Project options dialog gets makeover</a:t>
            </a:r>
          </a:p>
          <a:p>
            <a: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GB" sz="3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PNG</a:t>
            </a:r>
            <a:r>
              <a:rPr lang="en-GB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image support</a:t>
            </a:r>
          </a:p>
          <a:p>
            <a:r>
              <a:rPr lang="en-GB" dirty="0" smtClean="0"/>
              <a:t>VCL for the Web 10 (aka IntraWeb), supports Silverlight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Delphi 2007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/>
              <a:t>MSBuild</a:t>
            </a:r>
            <a:r>
              <a:rPr lang="en-GB" dirty="0" smtClean="0"/>
              <a:t> project support</a:t>
            </a:r>
          </a:p>
          <a:p>
            <a:r>
              <a:rPr lang="en-GB" dirty="0" smtClean="0"/>
              <a:t>Build configurations</a:t>
            </a:r>
          </a:p>
          <a:p>
            <a:r>
              <a:rPr lang="en-GB" dirty="0" smtClean="0"/>
              <a:t>Build events (pre- and post-)</a:t>
            </a:r>
          </a:p>
          <a:p>
            <a:r>
              <a:rPr lang="en-GB" dirty="0" smtClean="0"/>
              <a:t>Vista UI components:</a:t>
            </a:r>
          </a:p>
          <a:p>
            <a:pPr lvl="1"/>
            <a:r>
              <a:rPr lang="en-GB" dirty="0" err="1" smtClean="0"/>
              <a:t>TFileOpenDialog</a:t>
            </a:r>
            <a:endParaRPr lang="en-GB" dirty="0" smtClean="0"/>
          </a:p>
          <a:p>
            <a:pPr lvl="1"/>
            <a:r>
              <a:rPr lang="en-GB" dirty="0" err="1" smtClean="0"/>
              <a:t>TSaveFileDialog</a:t>
            </a:r>
            <a:endParaRPr lang="en-GB" dirty="0" smtClean="0"/>
          </a:p>
          <a:p>
            <a:pPr lvl="1"/>
            <a:r>
              <a:rPr lang="en-GB" dirty="0" err="1" smtClean="0"/>
              <a:t>TTaskDialog</a:t>
            </a:r>
            <a:endParaRPr lang="en-GB" dirty="0" smtClean="0"/>
          </a:p>
          <a:p>
            <a:r>
              <a:rPr lang="en-GB" dirty="0" smtClean="0"/>
              <a:t>VCL for the Web (aka IntraWeb), supports AJAX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releases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Delphi 2007 (</a:t>
            </a:r>
            <a:r>
              <a:rPr lang="en-US" dirty="0" err="1" smtClean="0"/>
              <a:t>Spacely</a:t>
            </a:r>
            <a:r>
              <a:rPr lang="en-US" dirty="0" smtClean="0"/>
              <a:t>, Mar 2007)</a:t>
            </a:r>
          </a:p>
          <a:p>
            <a:r>
              <a:rPr lang="en-US" dirty="0" smtClean="0"/>
              <a:t>Delphi 2009 (</a:t>
            </a:r>
            <a:r>
              <a:rPr lang="en-US" dirty="0" err="1" smtClean="0"/>
              <a:t>Tiburón</a:t>
            </a:r>
            <a:r>
              <a:rPr lang="en-US" dirty="0" smtClean="0"/>
              <a:t>, Aug 2008)</a:t>
            </a:r>
          </a:p>
          <a:p>
            <a:r>
              <a:rPr lang="en-US" dirty="0" smtClean="0"/>
              <a:t>Delphi 2010 (Weaver, Aug 2009)</a:t>
            </a:r>
            <a:br>
              <a:rPr lang="en-US" dirty="0" smtClean="0"/>
            </a:br>
            <a:r>
              <a:rPr lang="en-US" dirty="0" smtClean="0"/>
              <a:t>		(part of RAD Studio 2010)</a:t>
            </a:r>
          </a:p>
          <a:p>
            <a:r>
              <a:rPr lang="en-US" dirty="0" smtClean="0"/>
              <a:t>Delphi XE (Fulcrum, Aug 2010)</a:t>
            </a:r>
            <a:br>
              <a:rPr lang="en-US" dirty="0" smtClean="0"/>
            </a:br>
            <a:r>
              <a:rPr lang="en-US" dirty="0" smtClean="0"/>
              <a:t>		(part of RAD Studio XE)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RAD Studio XE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License to use prior versions </a:t>
            </a:r>
          </a:p>
          <a:p>
            <a:r>
              <a:rPr lang="en-GB" dirty="0" smtClean="0"/>
              <a:t>Delphi XE -&gt; Delphi 2010, Delphi 2009, Delphi 2007, Delphi 7</a:t>
            </a:r>
          </a:p>
          <a:p>
            <a:r>
              <a:rPr lang="en-GB" dirty="0" smtClean="0"/>
              <a:t>C++Builder XE -&gt; C++Builder 2010, C++Builder 2009, C++Builder 2007, C++Builder 6</a:t>
            </a:r>
          </a:p>
          <a:p>
            <a:r>
              <a:rPr lang="en-GB" dirty="0" smtClean="0"/>
              <a:t>Delphi Prism XE -&gt; Delphi Prism 2011, Delphi Prism 2010</a:t>
            </a:r>
          </a:p>
          <a:p>
            <a:r>
              <a:rPr lang="en-GB" dirty="0" smtClean="0"/>
              <a:t>RAD Studio XE -&gt; all the above</a:t>
            </a:r>
          </a:p>
          <a:p>
            <a:r>
              <a:rPr lang="en-GB" dirty="0" smtClean="0"/>
              <a:t>Claim license to these within 180 days!!</a:t>
            </a:r>
            <a:br>
              <a:rPr lang="en-GB" dirty="0" smtClean="0"/>
            </a:br>
            <a:r>
              <a:rPr lang="en-GB" sz="3000" dirty="0" smtClean="0"/>
              <a:t>http://www.embarcadero.com/xe-earlier-versions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RAD Studio XE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Delphi XE</a:t>
            </a:r>
          </a:p>
          <a:p>
            <a:r>
              <a:rPr lang="en-GB" dirty="0" smtClean="0"/>
              <a:t>Delphi Prism XE</a:t>
            </a:r>
          </a:p>
          <a:p>
            <a:r>
              <a:rPr lang="en-GB" dirty="0" smtClean="0"/>
              <a:t>C++Builder XE</a:t>
            </a:r>
          </a:p>
          <a:p>
            <a:r>
              <a:rPr lang="en-GB" dirty="0" smtClean="0"/>
              <a:t>RAD PHP XE (née Delphi for PHP)</a:t>
            </a:r>
          </a:p>
          <a:p>
            <a:r>
              <a:rPr lang="en-GB" dirty="0" smtClean="0"/>
              <a:t>Targeting Windows 32-bit, .NET and Mono (and therefore Linux, OS X, iPhone – the latter thanks to recent news), PHP web servers</a:t>
            </a:r>
          </a:p>
          <a:p>
            <a:r>
              <a:rPr lang="en-GB" dirty="0" smtClean="0"/>
              <a:t>Shortly to </a:t>
            </a:r>
            <a:r>
              <a:rPr lang="en-GB" smtClean="0"/>
              <a:t>be </a:t>
            </a:r>
            <a:r>
              <a:rPr lang="en-GB" smtClean="0"/>
              <a:t>joined, we assume, </a:t>
            </a:r>
            <a:r>
              <a:rPr lang="en-GB" dirty="0" smtClean="0"/>
              <a:t>by Windows 64-bit and OS X natively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RAD Studio XE focus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Support the cloud</a:t>
            </a:r>
          </a:p>
          <a:p>
            <a:r>
              <a:rPr lang="en-GB" dirty="0" smtClean="0"/>
              <a:t>Enhance DataSnap all the more</a:t>
            </a:r>
          </a:p>
          <a:p>
            <a:r>
              <a:rPr lang="en-GB" dirty="0" smtClean="0"/>
              <a:t>Fill in gaps in the development process:</a:t>
            </a:r>
          </a:p>
          <a:p>
            <a:pPr lvl="1"/>
            <a:r>
              <a:rPr lang="en-GB" dirty="0" smtClean="0"/>
              <a:t>Profiling: AQTime Standard</a:t>
            </a:r>
          </a:p>
          <a:p>
            <a:pPr lvl="1"/>
            <a:r>
              <a:rPr lang="en-GB" dirty="0" smtClean="0"/>
              <a:t>Version control: Version Insight</a:t>
            </a:r>
          </a:p>
          <a:p>
            <a:pPr lvl="1"/>
            <a:r>
              <a:rPr lang="en-GB" dirty="0" smtClean="0"/>
              <a:t>Automated build: </a:t>
            </a:r>
            <a:r>
              <a:rPr lang="en-GB" dirty="0" err="1" smtClean="0"/>
              <a:t>FinalBuilder</a:t>
            </a:r>
            <a:r>
              <a:rPr lang="en-GB" dirty="0" smtClean="0"/>
              <a:t> Special Edition</a:t>
            </a:r>
          </a:p>
          <a:p>
            <a:pPr lvl="1"/>
            <a:r>
              <a:rPr lang="en-GB" dirty="0" smtClean="0"/>
              <a:t>File comparison: Beyond Compare </a:t>
            </a:r>
            <a:r>
              <a:rPr lang="en-GB" dirty="0" err="1" smtClean="0"/>
              <a:t>Lite</a:t>
            </a:r>
            <a:endParaRPr lang="en-GB" dirty="0" smtClean="0"/>
          </a:p>
          <a:p>
            <a:pPr lvl="1"/>
            <a:r>
              <a:rPr lang="en-GB" dirty="0" smtClean="0"/>
              <a:t>Installer creation: </a:t>
            </a:r>
            <a:r>
              <a:rPr lang="en-GB" dirty="0" err="1" smtClean="0"/>
              <a:t>InstallAware</a:t>
            </a:r>
            <a:r>
              <a:rPr lang="en-GB" dirty="0" smtClean="0"/>
              <a:t> Express</a:t>
            </a:r>
          </a:p>
          <a:p>
            <a:pPr lvl="1"/>
            <a:r>
              <a:rPr lang="en-GB" dirty="0" smtClean="0"/>
              <a:t>Logging: </a:t>
            </a:r>
            <a:r>
              <a:rPr lang="en-GB" dirty="0" err="1" smtClean="0"/>
              <a:t>CodeSite</a:t>
            </a:r>
            <a:r>
              <a:rPr lang="en-GB" dirty="0" smtClean="0"/>
              <a:t> Express</a:t>
            </a:r>
          </a:p>
          <a:p>
            <a:r>
              <a:rPr lang="en-GB" dirty="0" smtClean="0"/>
              <a:t>Quality</a:t>
            </a:r>
          </a:p>
          <a:p>
            <a:pPr lvl="1"/>
            <a:r>
              <a:rPr lang="en-GB" dirty="0" smtClean="0"/>
              <a:t>1000 bugs fixed (many from QC)</a:t>
            </a:r>
          </a:p>
          <a:p>
            <a:pPr lvl="1"/>
            <a:r>
              <a:rPr lang="en-GB" dirty="0" smtClean="0"/>
              <a:t>Many updates and improvements (many from QC)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Delphi XE new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Regular expression library</a:t>
            </a:r>
          </a:p>
          <a:p>
            <a:r>
              <a:rPr lang="en-GB" dirty="0" smtClean="0"/>
              <a:t>Secure SOAP v1.2 support</a:t>
            </a:r>
          </a:p>
          <a:p>
            <a:r>
              <a:rPr lang="en-GB" dirty="0" smtClean="0"/>
              <a:t>Option for Indy in WebBroker/DataSnap apps</a:t>
            </a:r>
          </a:p>
          <a:p>
            <a:r>
              <a:rPr lang="en-GB" dirty="0" smtClean="0"/>
              <a:t>DataSnap support for various protocols: HTTP, HTTPS, REST, JavaScript</a:t>
            </a:r>
          </a:p>
          <a:p>
            <a:r>
              <a:rPr lang="en-GB" dirty="0" smtClean="0"/>
              <a:t>DataSnap filters (compression, encryption)</a:t>
            </a:r>
          </a:p>
          <a:p>
            <a:r>
              <a:rPr lang="en-GB" dirty="0" smtClean="0"/>
              <a:t>DataSnap cloud deployment</a:t>
            </a:r>
          </a:p>
          <a:p>
            <a:r>
              <a:rPr lang="en-GB" dirty="0" smtClean="0"/>
              <a:t>Data Explorer support for HTTP DataSnap connections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Delphi XE new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Command-line tools for:</a:t>
            </a:r>
          </a:p>
          <a:p>
            <a:pPr lvl="1"/>
            <a:r>
              <a:rPr lang="en-GB" dirty="0" smtClean="0"/>
              <a:t>Code formatting</a:t>
            </a:r>
          </a:p>
          <a:p>
            <a:pPr lvl="1"/>
            <a:r>
              <a:rPr lang="en-GB" dirty="0" smtClean="0"/>
              <a:t>Audits/metrics generation (XML or HTML)</a:t>
            </a:r>
          </a:p>
          <a:p>
            <a:pPr lvl="1"/>
            <a:r>
              <a:rPr lang="en-GB" dirty="0" smtClean="0"/>
              <a:t>Code documentation generation</a:t>
            </a:r>
          </a:p>
          <a:p>
            <a:r>
              <a:rPr lang="en-GB" dirty="0" smtClean="0"/>
              <a:t>Form snapshot support</a:t>
            </a:r>
          </a:p>
          <a:p>
            <a:r>
              <a:rPr lang="en-GB" dirty="0" smtClean="0"/>
              <a:t>Project-wide source formatting, with profiles</a:t>
            </a:r>
          </a:p>
          <a:p>
            <a:r>
              <a:rPr lang="en-GB" dirty="0" smtClean="0"/>
              <a:t>Navigation around changed code:</a:t>
            </a:r>
          </a:p>
          <a:p>
            <a:pPr lvl="1"/>
            <a:r>
              <a:rPr lang="en-GB" dirty="0" smtClean="0"/>
              <a:t>Ctrl+Shift+F7/F8 - modified</a:t>
            </a:r>
          </a:p>
          <a:p>
            <a:pPr lvl="1"/>
            <a:r>
              <a:rPr lang="en-GB" dirty="0" smtClean="0"/>
              <a:t>Alt+Shift+F7/F8 – modified since last save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Delphi XE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GB" dirty="0" smtClean="0"/>
          </a:p>
          <a:p>
            <a:pPr algn="ctr">
              <a:buNone/>
            </a:pPr>
            <a:endParaRPr lang="en-GB" dirty="0" smtClean="0"/>
          </a:p>
          <a:p>
            <a:pPr algn="ctr">
              <a:buNone/>
            </a:pPr>
            <a:endParaRPr lang="en-GB" dirty="0" smtClean="0"/>
          </a:p>
          <a:p>
            <a:pPr algn="ctr">
              <a:buNone/>
            </a:pPr>
            <a:r>
              <a:rPr lang="en-GB" dirty="0" smtClean="0"/>
              <a:t>That’s about it....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Delphi 2010 focus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Windows 7</a:t>
            </a:r>
          </a:p>
          <a:p>
            <a:r>
              <a:rPr lang="en-GB" dirty="0" smtClean="0"/>
              <a:t>Touch support</a:t>
            </a:r>
          </a:p>
          <a:p>
            <a:r>
              <a:rPr lang="en-GB" dirty="0" smtClean="0"/>
              <a:t>DataSnap improvements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c+Pris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Mac+Prism</Template>
  <TotalTime>1685</TotalTime>
  <Words>645</Words>
  <Application>Microsoft Office PowerPoint</Application>
  <PresentationFormat>On-screen Show (4:3)</PresentationFormat>
  <Paragraphs>126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Mac+Prism</vt:lpstr>
      <vt:lpstr>What’s New In Delphi Lately?</vt:lpstr>
      <vt:lpstr>Recent releases</vt:lpstr>
      <vt:lpstr>RAD Studio XE</vt:lpstr>
      <vt:lpstr>RAD Studio XE</vt:lpstr>
      <vt:lpstr>RAD Studio XE focus</vt:lpstr>
      <vt:lpstr>Delphi XE new features</vt:lpstr>
      <vt:lpstr>Delphi XE new features</vt:lpstr>
      <vt:lpstr>Delphi XE</vt:lpstr>
      <vt:lpstr>Delphi 2010 focus</vt:lpstr>
      <vt:lpstr>Delphi 2010 new features</vt:lpstr>
      <vt:lpstr>Delphi 2010 new features</vt:lpstr>
      <vt:lpstr>Delphi 2010 new features</vt:lpstr>
      <vt:lpstr>Delphi 2010 features</vt:lpstr>
      <vt:lpstr>Delphi 2010 features</vt:lpstr>
      <vt:lpstr>Delphi 2009 features</vt:lpstr>
      <vt:lpstr>Delphi 2009 features</vt:lpstr>
      <vt:lpstr>Delphi 2007 features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development with Delphi Prism</dc:title>
  <dc:creator>Brian</dc:creator>
  <cp:lastModifiedBy>Brian</cp:lastModifiedBy>
  <cp:revision>28</cp:revision>
  <dcterms:created xsi:type="dcterms:W3CDTF">2010-09-19T21:13:10Z</dcterms:created>
  <dcterms:modified xsi:type="dcterms:W3CDTF">2010-09-21T09:02:48Z</dcterms:modified>
</cp:coreProperties>
</file>