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06" r:id="rId2"/>
    <p:sldId id="341" r:id="rId3"/>
    <p:sldId id="342" r:id="rId4"/>
    <p:sldId id="337" r:id="rId5"/>
    <p:sldId id="325" r:id="rId6"/>
    <p:sldId id="326" r:id="rId7"/>
    <p:sldId id="339" r:id="rId8"/>
    <p:sldId id="330" r:id="rId9"/>
    <p:sldId id="331" r:id="rId10"/>
    <p:sldId id="332" r:id="rId11"/>
    <p:sldId id="333" r:id="rId12"/>
    <p:sldId id="346" r:id="rId13"/>
    <p:sldId id="334" r:id="rId14"/>
    <p:sldId id="335" r:id="rId15"/>
    <p:sldId id="336" r:id="rId16"/>
    <p:sldId id="328" r:id="rId17"/>
    <p:sldId id="338" r:id="rId18"/>
    <p:sldId id="340" r:id="rId19"/>
    <p:sldId id="329" r:id="rId20"/>
    <p:sldId id="308" r:id="rId21"/>
    <p:sldId id="343" r:id="rId22"/>
    <p:sldId id="347" r:id="rId23"/>
    <p:sldId id="345" r:id="rId24"/>
    <p:sldId id="344" r:id="rId25"/>
    <p:sldId id="323" r:id="rId26"/>
    <p:sldId id="324" r:id="rId27"/>
  </p:sldIdLst>
  <p:sldSz cx="9144000" cy="6858000" type="screen4x3"/>
  <p:notesSz cx="6797675" cy="9926638"/>
  <p:defaultTextStyle>
    <a:defPPr>
      <a:defRPr lang="en-GB"/>
    </a:defPPr>
    <a:lvl1pPr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defRPr sz="20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E600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5395" autoAdjust="0"/>
  </p:normalViewPr>
  <p:slideViewPr>
    <p:cSldViewPr>
      <p:cViewPr varScale="1">
        <p:scale>
          <a:sx n="128" d="100"/>
          <a:sy n="128" d="100"/>
        </p:scale>
        <p:origin x="-13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422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3DE58811-416E-4C85-9708-1BCC2862594E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D71C13AB-A7E0-4100-8E4F-244E09271C0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0" y="0"/>
            <a:ext cx="9144000" cy="4048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187450" y="1743075"/>
            <a:ext cx="7772400" cy="1398588"/>
          </a:xfrm>
        </p:spPr>
        <p:txBody>
          <a:bodyPr anchor="t"/>
          <a:lstStyle>
            <a:lvl1pPr>
              <a:spcBef>
                <a:spcPct val="20000"/>
              </a:spcBef>
              <a:defRPr sz="36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87450" y="3429000"/>
            <a:ext cx="6400800" cy="6477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840" name="Rectangle 2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348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</a:defRPr>
            </a:lvl1pPr>
          </a:lstStyle>
          <a:p>
            <a:fld id="{E10BAE31-7896-442F-B965-8A9E416E196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2" name="Rectangle 31"/>
          <p:cNvSpPr>
            <a:spLocks noChangeArrowheads="1"/>
          </p:cNvSpPr>
          <p:nvPr userDrawn="1"/>
        </p:nvSpPr>
        <p:spPr bwMode="auto">
          <a:xfrm flipH="1">
            <a:off x="0" y="0"/>
            <a:ext cx="9144000" cy="288925"/>
          </a:xfrm>
          <a:prstGeom prst="rect">
            <a:avLst/>
          </a:prstGeom>
          <a:gradFill rotWithShape="1">
            <a:gsLst>
              <a:gs pos="0">
                <a:schemeClr val="accent4">
                  <a:lumMod val="50000"/>
                  <a:lumOff val="50000"/>
                </a:schemeClr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Text Box 26"/>
          <p:cNvSpPr txBox="1">
            <a:spLocks noChangeArrowheads="1"/>
          </p:cNvSpPr>
          <p:nvPr userDrawn="1"/>
        </p:nvSpPr>
        <p:spPr bwMode="auto">
          <a:xfrm>
            <a:off x="7605713" y="44450"/>
            <a:ext cx="1287462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1100"/>
              <a:t>shared innovation</a:t>
            </a:r>
          </a:p>
        </p:txBody>
      </p:sp>
      <p:pic>
        <p:nvPicPr>
          <p:cNvPr id="14" name="Picture 4" descr="Talis_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692150"/>
            <a:ext cx="1858963" cy="5472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8888" y="692150"/>
            <a:ext cx="5427662" cy="5472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8888" y="1844675"/>
            <a:ext cx="3643312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4600" y="1844675"/>
            <a:ext cx="3643313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tp://nssdcftp.gsfc.nasa.gov/miscellaneous/planetary/apollo/as11_37_5458.jpg"/>
          <p:cNvPicPr>
            <a:picLocks noChangeAspect="1" noChangeArrowheads="1"/>
          </p:cNvPicPr>
          <p:nvPr userDrawn="1"/>
        </p:nvPicPr>
        <p:blipFill>
          <a:blip r:embed="rId13" cstate="screen">
            <a:lum bright="71000" contrast="-83000"/>
          </a:blip>
          <a:srcRect/>
          <a:stretch>
            <a:fillRect/>
          </a:stretch>
        </p:blipFill>
        <p:spPr bwMode="auto">
          <a:xfrm>
            <a:off x="0" y="-1"/>
            <a:ext cx="9144000" cy="6835089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844675"/>
            <a:ext cx="74390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endParaRPr lang="en-GB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692150"/>
            <a:ext cx="74168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" name="Rectangle 31"/>
          <p:cNvSpPr>
            <a:spLocks noChangeArrowheads="1"/>
          </p:cNvSpPr>
          <p:nvPr userDrawn="1"/>
        </p:nvSpPr>
        <p:spPr bwMode="auto">
          <a:xfrm flipH="1">
            <a:off x="0" y="0"/>
            <a:ext cx="9144000" cy="288925"/>
          </a:xfrm>
          <a:prstGeom prst="rect">
            <a:avLst/>
          </a:prstGeom>
          <a:gradFill rotWithShape="1">
            <a:gsLst>
              <a:gs pos="0">
                <a:schemeClr val="accent4">
                  <a:lumMod val="50000"/>
                  <a:lumOff val="50000"/>
                </a:schemeClr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Text Box 26"/>
          <p:cNvSpPr txBox="1">
            <a:spLocks noChangeArrowheads="1"/>
          </p:cNvSpPr>
          <p:nvPr userDrawn="1"/>
        </p:nvSpPr>
        <p:spPr bwMode="auto">
          <a:xfrm>
            <a:off x="7605713" y="44450"/>
            <a:ext cx="1287462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1100"/>
              <a:t>shared innovation</a:t>
            </a:r>
          </a:p>
        </p:txBody>
      </p:sp>
      <p:pic>
        <p:nvPicPr>
          <p:cNvPr id="8" name="Picture 4" descr="Talis_logo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1" cy="7096125"/>
          </a:xfrm>
          <a:prstGeom prst="rect">
            <a:avLst/>
          </a:prstGeom>
          <a:noFill/>
        </p:spPr>
      </p:pic>
      <p:sp>
        <p:nvSpPr>
          <p:cNvPr id="3" name="Title 9"/>
          <p:cNvSpPr txBox="1">
            <a:spLocks/>
          </p:cNvSpPr>
          <p:nvPr/>
        </p:nvSpPr>
        <p:spPr>
          <a:xfrm>
            <a:off x="1071538" y="2357430"/>
            <a:ext cx="7772400" cy="1398588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 prstMaterial="dkEdge">
              <a:bevelT w="38100" h="38100"/>
              <a:bevelB w="38100" h="38100"/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+mj-ea"/>
                <a:cs typeface="+mj-cs"/>
              </a:rPr>
              <a:t>Old school with a twist:</a:t>
            </a:r>
            <a:r>
              <a:rPr kumimoji="0" lang="en-GB" sz="40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40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40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Intelligent</a:t>
            </a:r>
            <a:r>
              <a:rPr kumimoji="0" lang="en-GB" sz="4000" b="1" i="0" u="none" strike="noStrike" kern="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electronic devices</a:t>
            </a:r>
            <a:endParaRPr kumimoji="0" lang="en-GB" sz="4000" b="0" i="0" u="none" strike="noStrike" kern="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ubtitle 10"/>
          <p:cNvSpPr txBox="1">
            <a:spLocks/>
          </p:cNvSpPr>
          <p:nvPr/>
        </p:nvSpPr>
        <p:spPr>
          <a:xfrm>
            <a:off x="1643042" y="4857760"/>
            <a:ext cx="6400800" cy="6477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prstMaterial="dkEdge">
              <a:bevelT w="38100" h="38100"/>
              <a:bevelB w="38100" h="38100"/>
            </a:sp3d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3200" b="1" i="0" u="none" strike="noStrike" kern="0" cap="none" spc="0" normalizeH="0" baseline="0" noProof="0" dirty="0" smtClean="0">
                <a:ln>
                  <a:solidFill>
                    <a:schemeClr val="accent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Cristian Nicola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kern="0" dirty="0" smtClean="0">
                <a:ln>
                  <a:solidFill>
                    <a:schemeClr val="accent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Lead developer @ </a:t>
            </a:r>
            <a:r>
              <a:rPr lang="en-GB" sz="2400" kern="0" dirty="0" err="1" smtClean="0">
                <a:ln>
                  <a:solidFill>
                    <a:schemeClr val="accent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Talis</a:t>
            </a:r>
            <a:endParaRPr lang="en-GB" sz="2400" kern="0" dirty="0" smtClean="0">
              <a:ln>
                <a:solidFill>
                  <a:schemeClr val="accent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400" kern="0" dirty="0" smtClean="0">
                <a:ln>
                  <a:solidFill>
                    <a:schemeClr val="accent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http://www.talis.com</a:t>
            </a:r>
            <a:r>
              <a:rPr kumimoji="0" lang="en-GB" sz="2400" i="0" u="none" strike="noStrike" kern="0" cap="none" spc="0" normalizeH="0" baseline="0" noProof="0" dirty="0" smtClean="0">
                <a:ln>
                  <a:solidFill>
                    <a:schemeClr val="accent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400" i="0" u="none" strike="noStrike" kern="0" cap="none" spc="0" normalizeH="0" baseline="0" noProof="0" dirty="0" smtClean="0">
                <a:ln>
                  <a:solidFill>
                    <a:schemeClr val="accent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cn@talis.com</a:t>
            </a:r>
            <a:endParaRPr kumimoji="0" lang="en-GB" sz="2400" i="0" u="none" strike="noStrike" kern="0" cap="none" spc="0" normalizeH="0" baseline="0" noProof="0" dirty="0">
              <a:ln>
                <a:solidFill>
                  <a:schemeClr val="accent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31"/>
          <p:cNvSpPr>
            <a:spLocks noChangeArrowheads="1"/>
          </p:cNvSpPr>
          <p:nvPr/>
        </p:nvSpPr>
        <p:spPr bwMode="auto">
          <a:xfrm flipH="1">
            <a:off x="0" y="0"/>
            <a:ext cx="9144000" cy="288925"/>
          </a:xfrm>
          <a:prstGeom prst="rect">
            <a:avLst/>
          </a:prstGeom>
          <a:gradFill rotWithShape="1">
            <a:gsLst>
              <a:gs pos="0">
                <a:schemeClr val="accent4">
                  <a:lumMod val="50000"/>
                  <a:lumOff val="50000"/>
                </a:schemeClr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7605713" y="44450"/>
            <a:ext cx="1287462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GB" sz="1100"/>
              <a:t>shared innovation</a:t>
            </a:r>
          </a:p>
        </p:txBody>
      </p:sp>
      <p:pic>
        <p:nvPicPr>
          <p:cNvPr id="221188" name="Picture 4" descr="Talis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1785926"/>
            <a:ext cx="8143932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Low voltage parts - most microcontrollers only support 4.5 - 5.5 V operation – sometimes down to 3 volt (and lower)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i="1" dirty="0" smtClean="0">
                <a:solidFill>
                  <a:schemeClr val="tx1"/>
                </a:solidFill>
              </a:rPr>
              <a:t>Paul K. Johnson (of Hewlett-Packard) - rules of thumb regarding transistors: </a:t>
            </a:r>
          </a:p>
          <a:p>
            <a:pPr marL="228600" indent="-228600">
              <a:buAutoNum type="arabicParenR"/>
            </a:pPr>
            <a:r>
              <a:rPr lang="en-GB" sz="1400" i="1" dirty="0" smtClean="0">
                <a:solidFill>
                  <a:schemeClr val="tx1"/>
                </a:solidFill>
              </a:rPr>
              <a:t>The amount of power they dissipate is proportional to their size. If you make a transistor half as big, it dissipates half as much power. </a:t>
            </a:r>
          </a:p>
          <a:p>
            <a:pPr marL="228600" indent="-228600">
              <a:buAutoNum type="arabicParenR"/>
            </a:pPr>
            <a:r>
              <a:rPr lang="en-GB" sz="1400" i="1" dirty="0" smtClean="0">
                <a:solidFill>
                  <a:schemeClr val="tx1"/>
                </a:solidFill>
              </a:rPr>
              <a:t>Their propagation delay is proportional to their size. If you make a transistor half as big, it's twice as fast. </a:t>
            </a:r>
          </a:p>
          <a:p>
            <a:pPr marL="228600" indent="-228600">
              <a:buAutoNum type="arabicParenR"/>
            </a:pPr>
            <a:r>
              <a:rPr lang="en-GB" sz="1400" i="1" dirty="0" smtClean="0">
                <a:solidFill>
                  <a:schemeClr val="tx1"/>
                </a:solidFill>
              </a:rPr>
              <a:t>Their cost is proportional to the square of their size. If you make them half as big, they cost one quarter as much. </a:t>
            </a:r>
          </a:p>
          <a:p>
            <a:pPr marL="228600" indent="-228600"/>
            <a:endParaRPr lang="en-GB" sz="1400" dirty="0" smtClean="0">
              <a:solidFill>
                <a:schemeClr val="tx1"/>
              </a:solidFill>
            </a:endParaRPr>
          </a:p>
          <a:p>
            <a:pPr marL="228600" indent="-228600"/>
            <a:r>
              <a:rPr lang="en-GB" sz="1400" dirty="0" smtClean="0">
                <a:solidFill>
                  <a:schemeClr val="tx1"/>
                </a:solidFill>
              </a:rPr>
              <a:t>Brownout Protection - on-board protection circuit that resets the device when the operating voltage is lower than the brownout voltage</a:t>
            </a:r>
          </a:p>
          <a:p>
            <a:pPr marL="228600" indent="-228600"/>
            <a:endParaRPr lang="en-GB" sz="1400" dirty="0" smtClean="0">
              <a:solidFill>
                <a:schemeClr val="tx1"/>
              </a:solidFill>
            </a:endParaRPr>
          </a:p>
          <a:p>
            <a:pPr marL="228600" indent="-228600"/>
            <a:r>
              <a:rPr lang="en-GB" sz="1400" dirty="0" smtClean="0">
                <a:solidFill>
                  <a:schemeClr val="tx1"/>
                </a:solidFill>
              </a:rPr>
              <a:t>Idle/Halt/Wakeup - placed by software control - the state of the microcontroller remains –typically around 30% of normal power requirements </a:t>
            </a:r>
          </a:p>
          <a:p>
            <a:pPr marL="228600" indent="-228600"/>
            <a:endParaRPr lang="en-GB" sz="1400" dirty="0" smtClean="0">
              <a:solidFill>
                <a:schemeClr val="tx1"/>
              </a:solidFill>
            </a:endParaRPr>
          </a:p>
          <a:p>
            <a:pPr marL="228600" indent="-228600"/>
            <a:r>
              <a:rPr lang="en-GB" sz="1400" dirty="0" smtClean="0">
                <a:solidFill>
                  <a:schemeClr val="tx1"/>
                </a:solidFill>
              </a:rPr>
              <a:t>Multi-Input Wakeup - used to return (wakeup) the microcontroller from either HALT or IDLE modes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Power management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1785926"/>
            <a:ext cx="8358214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UART (Universal Asynchronous Receiver Transmitter) serial port adapter for asynchronous serial communications.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USART (Universal Synchronous/Asynchronous Receiver Transmitter) serial port adapter for either asynchronous or synchronous serial communications.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SPI (Motorola) An SPI (serial peripheral interface) is a synchronous serial port.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SCI (serial communications interface) enhanced UART (asynchronous serial port).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I2C bus - Inter-Integrated Circuit bus (Philips) simple 2 wire serial interface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MICROWIRE/PLUS (National Semiconductor) serial synchronous bi-directional communications interface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CAN &amp; J1850 CAN (Controller Area Network) is a </a:t>
            </a:r>
            <a:r>
              <a:rPr lang="en-GB" sz="1400" dirty="0" err="1" smtClean="0">
                <a:solidFill>
                  <a:schemeClr val="tx1"/>
                </a:solidFill>
              </a:rPr>
              <a:t>mutiplexed</a:t>
            </a:r>
            <a:r>
              <a:rPr lang="en-GB" sz="1400" dirty="0" smtClean="0">
                <a:solidFill>
                  <a:schemeClr val="tx1"/>
                </a:solidFill>
              </a:rPr>
              <a:t> wiring scheme that was developed jointly by Bosh and Intel for wiring in automobiles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I2S Integrated </a:t>
            </a:r>
            <a:r>
              <a:rPr lang="en-GB" sz="1400" dirty="0" err="1" smtClean="0">
                <a:solidFill>
                  <a:schemeClr val="tx1"/>
                </a:solidFill>
              </a:rPr>
              <a:t>Interchip</a:t>
            </a:r>
            <a:r>
              <a:rPr lang="en-GB" sz="1400" dirty="0" smtClean="0">
                <a:solidFill>
                  <a:schemeClr val="tx1"/>
                </a:solidFill>
              </a:rPr>
              <a:t> Sound, or IIS, is an electrical serial bus interface standard used for connecting </a:t>
            </a:r>
            <a:r>
              <a:rPr lang="en-GB" sz="1400" smtClean="0">
                <a:solidFill>
                  <a:schemeClr val="tx1"/>
                </a:solidFill>
              </a:rPr>
              <a:t>digital audio</a:t>
            </a:r>
            <a:endParaRPr lang="en-GB" sz="1400" dirty="0" smtClean="0">
              <a:solidFill>
                <a:schemeClr val="tx1"/>
              </a:solidFill>
            </a:endParaRP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I/O (1)...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1571612"/>
            <a:ext cx="8358214" cy="5198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 to Digital Conversion (A/D) Converts an external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 signal (typically relative to voltage) and converts it to a digital representation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err="1" smtClean="0">
                <a:solidFill>
                  <a:schemeClr val="tx1"/>
                </a:solidFill>
              </a:rPr>
              <a:t>Succesive</a:t>
            </a:r>
            <a:r>
              <a:rPr lang="en-GB" sz="1400" dirty="0" smtClean="0">
                <a:solidFill>
                  <a:schemeClr val="tx1"/>
                </a:solidFill>
              </a:rPr>
              <a:t> Approximation A/D converters - the most common type of A/D and is used in the majority of microcontrollers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Single Slope A/D converters - you can build yourself - would include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Mux</a:t>
            </a:r>
            <a:r>
              <a:rPr lang="en-GB" sz="1400" dirty="0" smtClean="0">
                <a:solidFill>
                  <a:schemeClr val="tx1"/>
                </a:solidFill>
              </a:rPr>
              <a:t> / comparator / timer (8-bit timer = 8 bit A/D - 16-bit timer = 16 bit A/D) with input capture and a constant current source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Delta-Sigma A/Ds converters - found on higher-end DSPs – using decimation and a filter is often called a "comb filter". 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Flash A/D - basic architecture for the fastest category of A/Ds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D/A (Digital to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) Converters - takes a Digital number and converts it to a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 output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Pulse accumulator - an event counter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Input Capture can measure external frequencies or time intervals by copying the value from a free running timer into a register when an external event occurs.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Comparator One or more standard comparators can sometimes be placed on a microcontroller die.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Mixed (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-Digital) Signal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 quantity - pressure, temperature, voltage, current, air and water flow are always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 entities. They can be digitized for more efficient sorting, storage and transmittal, but the interface - the input and output - is almost always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. 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I/O (2)...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1714488"/>
            <a:ext cx="82153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Interrupts Polling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Interrupts - can be edge selectable (rising or falling) or level triggered.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err="1" smtClean="0">
                <a:solidFill>
                  <a:schemeClr val="tx1"/>
                </a:solidFill>
              </a:rPr>
              <a:t>Maskable</a:t>
            </a:r>
            <a:r>
              <a:rPr lang="en-GB" sz="1600" dirty="0" smtClean="0">
                <a:solidFill>
                  <a:schemeClr val="tx1"/>
                </a:solidFill>
              </a:rPr>
              <a:t> Interrupts - one that you can disable or enable (masking it out means disabling the interrupt), </a:t>
            </a:r>
          </a:p>
          <a:p>
            <a:r>
              <a:rPr lang="en-GB" sz="1600" i="1" dirty="0" smtClean="0">
                <a:solidFill>
                  <a:schemeClr val="tx1"/>
                </a:solidFill>
              </a:rPr>
              <a:t>Global Interrupt Enable (GIE) allows you to turn off (or on) all of the </a:t>
            </a:r>
            <a:r>
              <a:rPr lang="en-GB" sz="1600" i="1" dirty="0" err="1" smtClean="0">
                <a:solidFill>
                  <a:schemeClr val="tx1"/>
                </a:solidFill>
              </a:rPr>
              <a:t>maskable</a:t>
            </a:r>
            <a:r>
              <a:rPr lang="en-GB" sz="1600" i="1" dirty="0" smtClean="0">
                <a:solidFill>
                  <a:schemeClr val="tx1"/>
                </a:solidFill>
              </a:rPr>
              <a:t> interrupts with one bit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Vectored interrupts - when an interrupt occurs, the hardware interrupt handler automatically branches to a specific address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Interrupt arbitration and priority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Interrupts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1643050"/>
            <a:ext cx="8143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Watchdog timer - provides a means of graceful recovery from a system problem (e.g. endless loop)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Digital Signal Processors (DSP) - execute repetitive math-intensive algorithms (e.g. MACC - Multiply and </a:t>
            </a:r>
            <a:r>
              <a:rPr lang="en-GB" sz="1600" dirty="0" err="1" smtClean="0">
                <a:solidFill>
                  <a:schemeClr val="tx1"/>
                </a:solidFill>
              </a:rPr>
              <a:t>ACCumulate</a:t>
            </a:r>
            <a:r>
              <a:rPr lang="en-GB" sz="1600" dirty="0" smtClean="0">
                <a:solidFill>
                  <a:schemeClr val="tx1"/>
                </a:solidFill>
              </a:rPr>
              <a:t>)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Clock Monitor - can shut the microcontroller down if the input clock is too slow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Resident program loader - Loads a program by Initializing program/data memory from either a serial or parallel port. Convenient for prototyping or trying out new features, eliminates the erase/burn/program cycle typical with EPROMs, and allows convenient updating of a system even from an offsite location.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Monitor A monitor is a program installed in the microcontroller which provides basic development and debug capabilities. Typically includes: loading object files into system RAM, executing programs, examining and modifying memory and registers, code disassembly, setting breakpoints, and single-stepping through code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Can either communicate with a dumb terminal or with a host computer such as a PC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Special features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2910" y="1928802"/>
            <a:ext cx="8643998" cy="3465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PIC - the first RISC microcontrollers.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Simple design - allows more features to be added at lower cost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Few instructions (</a:t>
            </a:r>
            <a:r>
              <a:rPr lang="en-GB" sz="1600" dirty="0" err="1" smtClean="0">
                <a:solidFill>
                  <a:schemeClr val="tx1"/>
                </a:solidFill>
              </a:rPr>
              <a:t>eg</a:t>
            </a:r>
            <a:r>
              <a:rPr lang="en-GB" sz="1600" dirty="0" smtClean="0">
                <a:solidFill>
                  <a:schemeClr val="tx1"/>
                </a:solidFill>
              </a:rPr>
              <a:t>. 33 instructions for the 16C5X line versus over 90 for the Intel 8048),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Separate buses for instructions and data (Harvard architecture) allows simultaneous access of program and data, and overlapping of some operations for increased processing performance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Very small chip, small pin count, and very low power consumption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Low cost, small size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Microchip PIC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1668887"/>
            <a:ext cx="8715436" cy="479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 PIC or </a:t>
            </a:r>
            <a:r>
              <a:rPr lang="en-GB" sz="1600" dirty="0" err="1" smtClean="0">
                <a:solidFill>
                  <a:schemeClr val="tx1"/>
                </a:solidFill>
              </a:rPr>
              <a:t>dsPIC</a:t>
            </a:r>
            <a:r>
              <a:rPr lang="en-GB" sz="1600" dirty="0" smtClean="0">
                <a:solidFill>
                  <a:schemeClr val="tx1"/>
                </a:solidFill>
              </a:rPr>
              <a:t> followed a two-digit number, some letters, and then a two or three digit number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 Next there can be a letter (A, B etc) indicating a revision, an/or a letter T indicating that the chips are on a tape (SMD only). 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 can be followed by a dash followed by a two-digit number and/or a letter that indicates the temperature range. </a:t>
            </a: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 there can be a slash followed by a packaging indication.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first number can be 12, 16, 17, 18 or 30. 30 is for the 24-bit core </a:t>
            </a:r>
            <a:r>
              <a:rPr lang="en-GB" sz="1600" dirty="0" err="1" smtClean="0">
                <a:solidFill>
                  <a:schemeClr val="tx1"/>
                </a:solidFill>
              </a:rPr>
              <a:t>dsPIC's</a:t>
            </a:r>
            <a:r>
              <a:rPr lang="en-GB" sz="1600" dirty="0" smtClean="0">
                <a:solidFill>
                  <a:schemeClr val="tx1"/>
                </a:solidFill>
              </a:rPr>
              <a:t>. 18 is for PICs with a 16-bit core, 17 for PICs with different 16-bit core, 12 is for other PICs with 8 pins, and 16 is for all the rest. The 12 and 16 prefixes are used for both PICs with 12-bit and 14-bit cores. 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The letter can be C or F, with some additions. C is for OTP (One Time Programmable) PICs, the F is for Flash (electrically reprogrammable) types. 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CR (instead of just C) indicates a ROM (factory programmed) chip. CE indicates a C-type chip with a separate EEPROM chip in the same package. 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An L can be added to </a:t>
            </a:r>
            <a:r>
              <a:rPr lang="en-GB" sz="1600" dirty="0" err="1" smtClean="0">
                <a:solidFill>
                  <a:schemeClr val="tx1"/>
                </a:solidFill>
              </a:rPr>
              <a:t>idicate</a:t>
            </a:r>
            <a:r>
              <a:rPr lang="en-GB" sz="1600" dirty="0" smtClean="0">
                <a:solidFill>
                  <a:schemeClr val="tx1"/>
                </a:solidFill>
              </a:rPr>
              <a:t> a low-voltage chip. Such chip can operate on lower voltages than their normal brothers, but often (always?) have a lower maximum clock frequency. 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Summary: C = OTP (EPROM) CR = ROM CE = OTP + EEPROM F = FLASH LF = Low Voltage Flash LC = Low Voltage OTP LCR = Low Voltage ROM 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What are the PIC numbers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Talis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Tools - hardware</a:t>
            </a:r>
            <a:endParaRPr lang="en-GB" dirty="0"/>
          </a:p>
        </p:txBody>
      </p:sp>
      <p:pic>
        <p:nvPicPr>
          <p:cNvPr id="9" name="Picture 2" descr="http://ee07m060.files.wordpress.com/2009/06/pickit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1714488"/>
            <a:ext cx="2459751" cy="1114418"/>
          </a:xfrm>
          <a:prstGeom prst="rect">
            <a:avLst/>
          </a:prstGeom>
          <a:noFill/>
        </p:spPr>
      </p:pic>
      <p:pic>
        <p:nvPicPr>
          <p:cNvPr id="10" name="Picture 4" descr="http://www.greenfab.us/blog/wp-content/uploads/2009/10/breadboard-template-1.0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1453797"/>
            <a:ext cx="1857356" cy="5404203"/>
          </a:xfrm>
          <a:prstGeom prst="rect">
            <a:avLst/>
          </a:prstGeom>
          <a:noFill/>
        </p:spPr>
      </p:pic>
      <p:pic>
        <p:nvPicPr>
          <p:cNvPr id="50178" name="Picture 2" descr="http://shop.rabtron.co.za/catalog/images/tantalum%20capacit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4929198"/>
            <a:ext cx="2071702" cy="1556736"/>
          </a:xfrm>
          <a:prstGeom prst="rect">
            <a:avLst/>
          </a:prstGeom>
          <a:noFill/>
        </p:spPr>
      </p:pic>
      <p:pic>
        <p:nvPicPr>
          <p:cNvPr id="50180" name="Picture 4" descr="http://reprapdoc.voodoo.co.nz/pub/Main/ElectrolyticCapacitor/electrolytic-capacito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28860" y="3000372"/>
            <a:ext cx="1643074" cy="1704689"/>
          </a:xfrm>
          <a:prstGeom prst="rect">
            <a:avLst/>
          </a:prstGeom>
          <a:noFill/>
        </p:spPr>
      </p:pic>
      <p:pic>
        <p:nvPicPr>
          <p:cNvPr id="50182" name="Picture 6" descr="http://msc-ks4technology.wikispaces.com/file/view/resistors01.jpg/38637298/resistors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1643050"/>
            <a:ext cx="2079608" cy="2201080"/>
          </a:xfrm>
          <a:prstGeom prst="rect">
            <a:avLst/>
          </a:prstGeom>
          <a:noFill/>
        </p:spPr>
      </p:pic>
      <p:pic>
        <p:nvPicPr>
          <p:cNvPr id="12" name="Picture 6" descr="http://media.digikey.com/photos/Microchip%20Tech%20Photos/150-28-DIP.jpg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357158" y="1643050"/>
            <a:ext cx="1714512" cy="1714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84" name="Picture 8" descr="http://upload.wikimedia.org/wikipedia/commons/e/e9/Red_led_x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3571876"/>
            <a:ext cx="1571636" cy="1178727"/>
          </a:xfrm>
          <a:prstGeom prst="rect">
            <a:avLst/>
          </a:prstGeom>
          <a:noFill/>
        </p:spPr>
      </p:pic>
      <p:pic>
        <p:nvPicPr>
          <p:cNvPr id="50186" name="Picture 10" descr="http://img.tootoo.com/mytootoo/upload/23/237984/product/237984_3257b44eb9efdf86106594a77440f52f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9124" y="4375247"/>
            <a:ext cx="2643206" cy="214854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://engineeringshock.com/images/QL200%20PIC%20Development%20Board%20for%20Microchip%20PIC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9712" y="1857364"/>
            <a:ext cx="5824288" cy="4429116"/>
          </a:xfrm>
          <a:prstGeom prst="rect">
            <a:avLst/>
          </a:prstGeom>
          <a:noFill/>
        </p:spPr>
      </p:pic>
      <p:pic>
        <p:nvPicPr>
          <p:cNvPr id="5" name="Picture 16" descr="http://aleph0.clarku.edu/~jbreecher/public/last_DIR/images/MicrochipBoar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449737" y="2878575"/>
            <a:ext cx="4214842" cy="2601051"/>
          </a:xfrm>
          <a:prstGeom prst="rect">
            <a:avLst/>
          </a:prstGeom>
          <a:noFill/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Development boards...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3108" y="1928802"/>
            <a:ext cx="4572000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ICSP = In Circuit Serial Programming (sometimes: ICP = In Circuit Programming) </a:t>
            </a:r>
          </a:p>
        </p:txBody>
      </p:sp>
      <p:pic>
        <p:nvPicPr>
          <p:cNvPr id="37900" name="Picture 12" descr="http://kaituanui.com/pics/pic-icsp/pickit2-icsp-pins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71810"/>
            <a:ext cx="4905375" cy="2752725"/>
          </a:xfrm>
          <a:prstGeom prst="rect">
            <a:avLst/>
          </a:prstGeom>
          <a:noFill/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ICSP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2786050" y="3143248"/>
            <a:ext cx="5000660" cy="13620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Does anybody likes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 to tinker with things?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2800" b="1" kern="0" dirty="0" smtClean="0">
              <a:solidFill>
                <a:schemeClr val="tx1"/>
              </a:solidFill>
              <a:latin typeface="Bradley Hand ITC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kern="0" baseline="0" dirty="0" smtClean="0">
                <a:solidFill>
                  <a:schemeClr val="tx1"/>
                </a:solidFill>
                <a:latin typeface="Bradley Hand ITC" pitchFamily="66" charset="0"/>
                <a:ea typeface="+mj-ea"/>
                <a:cs typeface="+mj-cs"/>
              </a:rPr>
              <a:t>... Or to mend</a:t>
            </a:r>
            <a:r>
              <a:rPr lang="en-GB" sz="2800" b="1" kern="0" dirty="0" smtClean="0">
                <a:solidFill>
                  <a:schemeClr val="tx1"/>
                </a:solidFill>
                <a:latin typeface="Bradley Hand ITC" pitchFamily="66" charset="0"/>
                <a:ea typeface="+mj-ea"/>
                <a:cs typeface="+mj-cs"/>
              </a:rPr>
              <a:t> things?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Talis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14612" y="692150"/>
            <a:ext cx="5961076" cy="1011238"/>
          </a:xfrm>
        </p:spPr>
        <p:txBody>
          <a:bodyPr/>
          <a:lstStyle/>
          <a:p>
            <a:r>
              <a:rPr lang="en-GB" dirty="0" smtClean="0"/>
              <a:t>Tools - software</a:t>
            </a:r>
            <a:endParaRPr lang="en-GB" dirty="0"/>
          </a:p>
        </p:txBody>
      </p:sp>
      <p:pic>
        <p:nvPicPr>
          <p:cNvPr id="11" name="Picture 8" descr="http://www.picos18.com/Projects/RTOS/PICOS18/Tutorial/Chapter_0/MPLA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785926"/>
            <a:ext cx="6762765" cy="5072074"/>
          </a:xfrm>
          <a:prstGeom prst="rect">
            <a:avLst/>
          </a:prstGeom>
          <a:noFill/>
        </p:spPr>
      </p:pic>
      <p:pic>
        <p:nvPicPr>
          <p:cNvPr id="4098" name="Picture 2" descr="http://www.obddiag.net/images/pickit2sof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714488"/>
            <a:ext cx="2017988" cy="2633645"/>
          </a:xfrm>
          <a:prstGeom prst="rect">
            <a:avLst/>
          </a:prstGeom>
          <a:noFill/>
        </p:spPr>
      </p:pic>
      <p:pic>
        <p:nvPicPr>
          <p:cNvPr id="4100" name="Picture 4" descr="http://1.bp.blogspot.com/_Yt59NEXDkkk/SuGCchLjRjI/AAAAAAAABY8/2K0Lvym6UkE/s320/LanToolSuit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357694"/>
            <a:ext cx="3048000" cy="2381250"/>
          </a:xfrm>
          <a:prstGeom prst="rect">
            <a:avLst/>
          </a:prstGeom>
          <a:noFill/>
        </p:spPr>
      </p:pic>
      <p:pic>
        <p:nvPicPr>
          <p:cNvPr id="4102" name="Picture 6" descr="http://www.hell-world.org/ownz/wp-content/uploads/proteus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394220"/>
            <a:ext cx="6643702" cy="546378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Talis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86050" y="3143248"/>
            <a:ext cx="5000660" cy="136207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radley Hand ITC" pitchFamily="66" charset="0"/>
              </a:rPr>
              <a:t>The fun part...</a:t>
            </a:r>
            <a:endParaRPr lang="en-GB" dirty="0">
              <a:solidFill>
                <a:schemeClr val="tx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Talis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14612" y="692150"/>
            <a:ext cx="5961076" cy="1011238"/>
          </a:xfrm>
        </p:spPr>
        <p:txBody>
          <a:bodyPr/>
          <a:lstStyle/>
          <a:p>
            <a:r>
              <a:rPr lang="en-GB" dirty="0" smtClean="0"/>
              <a:t>Special thanks to ...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85786" y="1785926"/>
            <a:ext cx="2488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http://uk.farnell.com/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5786" y="2214554"/>
            <a:ext cx="2773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http://uk.rs-online.com/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5786" y="3500438"/>
            <a:ext cx="34676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Iulian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Ionescu</a:t>
            </a:r>
            <a:r>
              <a:rPr lang="en-GB" dirty="0" smtClean="0">
                <a:solidFill>
                  <a:schemeClr val="tx1"/>
                </a:solidFill>
              </a:rPr>
              <a:t> – “</a:t>
            </a:r>
            <a:r>
              <a:rPr lang="en-GB" dirty="0" err="1" smtClean="0">
                <a:solidFill>
                  <a:schemeClr val="tx1"/>
                </a:solidFill>
              </a:rPr>
              <a:t>Julianuary</a:t>
            </a:r>
            <a:r>
              <a:rPr lang="en-GB" dirty="0" smtClean="0">
                <a:solidFill>
                  <a:schemeClr val="tx1"/>
                </a:solidFill>
              </a:rPr>
              <a:t>”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liviu.ionescu@gmail.com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 bwMode="auto">
          <a:xfrm>
            <a:off x="2786050" y="2214554"/>
            <a:ext cx="5857916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For their huge stock of parts...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  <p:sp>
        <p:nvSpPr>
          <p:cNvPr id="13" name="Title 3"/>
          <p:cNvSpPr txBox="1">
            <a:spLocks/>
          </p:cNvSpPr>
          <p:nvPr/>
        </p:nvSpPr>
        <p:spPr bwMode="auto">
          <a:xfrm>
            <a:off x="2643174" y="4000504"/>
            <a:ext cx="5857916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For many hours spent answering my silly questions...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286256"/>
            <a:ext cx="1785950" cy="11886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2500298" y="692150"/>
            <a:ext cx="617539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all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PIC</a:t>
            </a:r>
            <a:r>
              <a:rPr lang="en-GB" sz="4000" b="1" kern="0" cap="all" dirty="0" smtClean="0">
                <a:solidFill>
                  <a:srgbClr val="CC0000"/>
                </a:solidFill>
                <a:latin typeface="+mj-lt"/>
                <a:ea typeface="+mj-ea"/>
                <a:cs typeface="+mj-cs"/>
              </a:rPr>
              <a:t>18F2550</a:t>
            </a:r>
            <a:endParaRPr kumimoji="0" lang="en-GB" sz="4000" b="1" i="0" u="none" strike="noStrike" kern="0" cap="all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9938" name="Picture 2" descr="MICROCHIP,PIC18F2550-I/SP,8BIT FLASH MCU, 18F2550, SDIL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02"/>
            <a:ext cx="3214679" cy="207170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286116" y="1500174"/>
            <a:ext cx="585788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tx1"/>
                </a:solidFill>
              </a:rPr>
              <a:t>8BIT FLASH MCU, 18F2550, SDIL28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EEPROM Memory Size:256Byte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RAM Memory Size:2048Byte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No. of Timers:4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No. of PWM Channels:2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Operating Temperature Range:-40°C to +85°C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No. of Pins:28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Clock Frequency:48MHz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Flash Memory Size:32KB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Interface Type: EUSART, I2C, SPI, USB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Logic Function Number:18F2550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Supply Voltage:4.2V - 5.5V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Microprocessor/Controller Features: SPI, I²C, 2 x CCP, EUSART, 2 x Comparators, 1 x 8-bit timer, 3 x 16-bit timer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			No. of ADC Inputs:10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			No. of I/O Lines:24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			No. of Internal Interrupts:19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			Number of bits In Timer:16 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			Number of bits in ADC:10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26290"/>
            <a:ext cx="6072198" cy="253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micahcarrick.com/files/atmega8/tutorial_3/deboun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3810000" cy="3057525"/>
          </a:xfrm>
          <a:prstGeom prst="rect">
            <a:avLst/>
          </a:prstGeom>
          <a:noFill/>
        </p:spPr>
      </p:pic>
      <p:pic>
        <p:nvPicPr>
          <p:cNvPr id="35844" name="Picture 4" descr="http://roguescience.org/wordpress/images/pw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285860"/>
            <a:ext cx="3810000" cy="417195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85720" y="1571612"/>
            <a:ext cx="1255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Bouncing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Talis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86050" y="3143248"/>
            <a:ext cx="5000660" cy="136207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radley Hand ITC" pitchFamily="66" charset="0"/>
              </a:rPr>
              <a:t>Questions?</a:t>
            </a:r>
            <a:endParaRPr lang="en-GB" dirty="0">
              <a:solidFill>
                <a:schemeClr val="tx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Talis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5888"/>
            <a:ext cx="865187" cy="66357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00166" y="3000372"/>
            <a:ext cx="7429552" cy="1362075"/>
          </a:xfrm>
        </p:spPr>
        <p:txBody>
          <a:bodyPr/>
          <a:lstStyle/>
          <a:p>
            <a:r>
              <a:rPr lang="en-GB" sz="6600" dirty="0" smtClean="0">
                <a:solidFill>
                  <a:schemeClr val="tx1"/>
                </a:solidFill>
                <a:latin typeface="Bradley Hand ITC" pitchFamily="66" charset="0"/>
              </a:rPr>
              <a:t>Big thank you!</a:t>
            </a:r>
            <a:endParaRPr lang="en-GB" sz="6600" dirty="0">
              <a:solidFill>
                <a:schemeClr val="tx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2786050" y="3143248"/>
            <a:ext cx="5143536" cy="13620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Does anybody likes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 “electronics”?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radley Hand ITC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://grin.hq.nasa.gov/IMAGES/LARGE/GPN-2000-000642.jp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45000" contrast="-44000"/>
          </a:blip>
          <a:srcRect/>
          <a:stretch>
            <a:fillRect/>
          </a:stretch>
        </p:blipFill>
        <p:spPr bwMode="auto">
          <a:xfrm>
            <a:off x="0" y="857232"/>
            <a:ext cx="2500298" cy="6000768"/>
          </a:xfrm>
          <a:prstGeom prst="rect">
            <a:avLst/>
          </a:prstGeom>
          <a:noFill/>
        </p:spPr>
      </p:pic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Why bother ... 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571736" y="3143248"/>
            <a:ext cx="6786578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>
                <a:solidFill>
                  <a:schemeClr val="tx1"/>
                </a:solidFill>
              </a:rPr>
              <a:t>WorldWide</a:t>
            </a:r>
            <a:r>
              <a:rPr lang="en-GB" sz="1400" dirty="0" smtClean="0">
                <a:solidFill>
                  <a:schemeClr val="tx1"/>
                </a:solidFill>
              </a:rPr>
              <a:t> Microcontroller Shipments (in millions of dollars)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          '90        '91      '92       '93      '94      '95       '96      '97      '98      '99      '00 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  4-bit  1,393  1,597  1,596  1,698  1,761  1,826  1,849  1,881  1,856  1,816  1,757 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  8-bit  2,077  2,615  2,862  3,703  4,689  5,634  6,553  7,529  8,423  9,219  9,715 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16-bit  192     303     340     484     810     1,170  1,628  2,191  2,969  3,678  4,405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00298" y="1714488"/>
            <a:ext cx="6500858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 Average Semiconductor Content per Passenger Automobile (in Dollars)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      '90    '91  '92    '93     '94      '95      '96      '97      '98       '99        '00   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  $  595  634  712  905  1,068  1,237  1,339  1,410  1,574   1,852    2,126</a:t>
            </a:r>
            <a:endParaRPr lang="en-GB" sz="1400" dirty="0">
              <a:solidFill>
                <a:schemeClr val="tx1"/>
              </a:solidFill>
            </a:endParaRPr>
          </a:p>
        </p:txBody>
      </p:sp>
      <p:graphicFrame>
        <p:nvGraphicFramePr>
          <p:cNvPr id="9" name="Content Placeholder 5"/>
          <p:cNvGraphicFramePr>
            <a:graphicFrameLocks noGrp="1"/>
          </p:cNvGraphicFramePr>
          <p:nvPr>
            <p:ph idx="1"/>
          </p:nvPr>
        </p:nvGraphicFramePr>
        <p:xfrm>
          <a:off x="2928926" y="4929198"/>
          <a:ext cx="5072098" cy="1731660"/>
        </p:xfrm>
        <a:graphic>
          <a:graphicData uri="http://schemas.openxmlformats.org/drawingml/2006/table">
            <a:tbl>
              <a:tblPr/>
              <a:tblGrid>
                <a:gridCol w="2536049"/>
                <a:gridCol w="2536049"/>
              </a:tblGrid>
              <a:tr h="56965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Company </a:t>
                      </a:r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8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2008 Revenue ($ in millions) </a:t>
                      </a:r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8E6"/>
                    </a:solidFill>
                  </a:tcPr>
                </a:tc>
              </a:tr>
              <a:tr h="38859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Microchip Technology (MCHP</a:t>
                      </a:r>
                      <a:r>
                        <a:rPr lang="en-GB" sz="1400" b="1" dirty="0" smtClean="0"/>
                        <a:t>)</a:t>
                      </a:r>
                      <a:endParaRPr lang="en-GB" sz="1400" dirty="0"/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1035.7 </a:t>
                      </a:r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2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Atmel Corporation (ATML)</a:t>
                      </a:r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 1567</a:t>
                      </a:r>
                      <a:endParaRPr lang="en-GB" sz="1400" dirty="0"/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85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STMicroelectronics (STM)</a:t>
                      </a:r>
                      <a:endParaRPr lang="en-GB" sz="1400" dirty="0"/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9842</a:t>
                      </a:r>
                      <a:endParaRPr lang="en-GB" sz="1400" dirty="0"/>
                    </a:p>
                  </a:txBody>
                  <a:tcPr marL="25231" marR="25231" marT="25231" marB="2523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electronicecircuits.com/wp-content/uploads/2009/11/pic-16f84a-pic16f84-pic-microcontrol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1785950" cy="1785950"/>
          </a:xfrm>
          <a:prstGeom prst="rect">
            <a:avLst/>
          </a:prstGeom>
          <a:noFill/>
        </p:spPr>
      </p:pic>
      <p:pic>
        <p:nvPicPr>
          <p:cNvPr id="41990" name="Picture 6" descr="http://razamanaz.dnsalias.com/slotcar/raznbase/dipvstqf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00438"/>
            <a:ext cx="4286248" cy="2551657"/>
          </a:xfrm>
          <a:prstGeom prst="rect">
            <a:avLst/>
          </a:prstGeom>
          <a:noFill/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What is a microcontroller ...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14282" y="3643314"/>
            <a:ext cx="4572000" cy="185897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Highly integrated chip which includes, on one chip, all or most of the parts needed for a controller: 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 CPU (central processing unit) 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 RAM (Random Access Memory) 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 EPROM/PROM/ROM (Erasable Programmable Read Only Memory) 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 I/O (input/output) 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chemeClr val="tx1"/>
                </a:solidFill>
              </a:rPr>
              <a:t> serial and parallel timers interrupt controller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14546" y="2143116"/>
            <a:ext cx="6786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- Started as big complex </a:t>
            </a:r>
            <a:r>
              <a:rPr lang="en-GB" sz="1400" dirty="0" err="1" smtClean="0">
                <a:solidFill>
                  <a:schemeClr val="tx1"/>
                </a:solidFill>
              </a:rPr>
              <a:t>analog</a:t>
            </a:r>
            <a:r>
              <a:rPr lang="en-GB" sz="1400" dirty="0" smtClean="0">
                <a:solidFill>
                  <a:schemeClr val="tx1"/>
                </a:solidFill>
              </a:rPr>
              <a:t> monstrosities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- Later built exclusively from logic components - usually large, heavy boxes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2285984" y="2786058"/>
            <a:ext cx="4572000" cy="6740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- microprocessors were used and the entire controller could fit on a small circuit board (</a:t>
            </a:r>
            <a:r>
              <a:rPr lang="en-GB" sz="1400" dirty="0" err="1" smtClean="0">
                <a:solidFill>
                  <a:schemeClr val="tx1"/>
                </a:solidFill>
              </a:rPr>
              <a:t>Zilog</a:t>
            </a:r>
            <a:r>
              <a:rPr lang="en-GB" sz="1400" dirty="0" smtClean="0">
                <a:solidFill>
                  <a:schemeClr val="tx1"/>
                </a:solidFill>
              </a:rPr>
              <a:t> Z80, Intel 8088, Motorola 6809). 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6072198" y="1571612"/>
            <a:ext cx="2760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u="sng" dirty="0" smtClean="0">
                <a:solidFill>
                  <a:schemeClr val="tx1"/>
                </a:solidFill>
              </a:rPr>
              <a:t>“A one chip computer”!</a:t>
            </a:r>
            <a:endParaRPr lang="en-GB" i="1" u="sng" dirty="0"/>
          </a:p>
        </p:txBody>
      </p:sp>
      <p:sp>
        <p:nvSpPr>
          <p:cNvPr id="10" name="Rectangle 9"/>
          <p:cNvSpPr/>
          <p:nvPr/>
        </p:nvSpPr>
        <p:spPr>
          <a:xfrm>
            <a:off x="4786314" y="6072206"/>
            <a:ext cx="4572000" cy="6740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Typically has bit manipulation instructions, easy and direct access to I/O and quick and efficient interrupt processing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357158" y="6286520"/>
            <a:ext cx="2662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...cost is relatively low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85720" y="5715016"/>
            <a:ext cx="45720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Microcontrollers are a "one-chip solution" which drastically reduces parts count and design costs.</a:t>
            </a:r>
            <a:endParaRPr lang="en-GB" sz="1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1"/>
      <p:bldP spid="9" grpId="2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86314" y="2500306"/>
            <a:ext cx="435768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 4, 8, 16, or 32 bit microcontrollers</a:t>
            </a:r>
          </a:p>
          <a:p>
            <a:pPr>
              <a:buFontTx/>
              <a:buChar char="-"/>
            </a:pPr>
            <a:endParaRPr lang="en-GB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GB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GB" sz="1600" dirty="0" smtClean="0">
                <a:solidFill>
                  <a:schemeClr val="tx1"/>
                </a:solidFill>
              </a:rPr>
              <a:t> specialized processors are available with features specific for 	communications</a:t>
            </a:r>
          </a:p>
          <a:p>
            <a:pPr lvl="2"/>
            <a:r>
              <a:rPr lang="en-GB" sz="1600" dirty="0" smtClean="0">
                <a:solidFill>
                  <a:schemeClr val="tx1"/>
                </a:solidFill>
              </a:rPr>
              <a:t>keyboard handling</a:t>
            </a:r>
          </a:p>
          <a:p>
            <a:pPr lvl="2"/>
            <a:r>
              <a:rPr lang="en-GB" sz="1600" dirty="0" smtClean="0">
                <a:solidFill>
                  <a:schemeClr val="tx1"/>
                </a:solidFill>
              </a:rPr>
              <a:t>signal processing </a:t>
            </a:r>
          </a:p>
          <a:p>
            <a:pPr lvl="2"/>
            <a:r>
              <a:rPr lang="en-GB" sz="1600" dirty="0" smtClean="0">
                <a:solidFill>
                  <a:schemeClr val="tx1"/>
                </a:solidFill>
              </a:rPr>
              <a:t>video processing</a:t>
            </a:r>
          </a:p>
          <a:p>
            <a:pPr lvl="2"/>
            <a:r>
              <a:rPr lang="en-GB" sz="1600" dirty="0" smtClean="0">
                <a:solidFill>
                  <a:schemeClr val="tx1"/>
                </a:solidFill>
              </a:rPr>
              <a:t>etc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Flavours</a:t>
            </a:r>
            <a:endParaRPr lang="en-GB" dirty="0"/>
          </a:p>
        </p:txBody>
      </p:sp>
      <p:pic>
        <p:nvPicPr>
          <p:cNvPr id="18435" name="Picture 3" descr="C:\Documents and Settings\cn\Local Settings\Temporary Internet Files\Content.IE5\SLWC7DGJ\MP91021876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71678"/>
            <a:ext cx="4494174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www.embeddedstar.com/postimages/2009/Microchip-PIC32MX5-6-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47789"/>
            <a:ext cx="3071802" cy="2991142"/>
          </a:xfrm>
          <a:prstGeom prst="rect">
            <a:avLst/>
          </a:prstGeom>
          <a:noFill/>
        </p:spPr>
      </p:pic>
      <p:pic>
        <p:nvPicPr>
          <p:cNvPr id="52226" name="Picture 2" descr="http://www.embeddedstar.com/postimages/2009/Microchip-PIC18F1XK22-mcu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143380"/>
            <a:ext cx="3238496" cy="2590797"/>
          </a:xfrm>
          <a:prstGeom prst="rect">
            <a:avLst/>
          </a:prstGeom>
          <a:noFill/>
        </p:spPr>
      </p:pic>
      <p:pic>
        <p:nvPicPr>
          <p:cNvPr id="52228" name="Picture 4" descr="http://www.microcontroller.com/news/uploads/1/pic18f97j6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500174"/>
            <a:ext cx="3810000" cy="2905125"/>
          </a:xfrm>
          <a:prstGeom prst="rect">
            <a:avLst/>
          </a:prstGeom>
          <a:noFill/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What to expect in a chip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1500175"/>
            <a:ext cx="857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Von-</a:t>
            </a:r>
            <a:r>
              <a:rPr lang="en-GB" sz="1600" dirty="0" err="1" smtClean="0">
                <a:solidFill>
                  <a:schemeClr val="tx1"/>
                </a:solidFill>
              </a:rPr>
              <a:t>Neuman</a:t>
            </a:r>
            <a:r>
              <a:rPr lang="en-GB" sz="1600" dirty="0" smtClean="0">
                <a:solidFill>
                  <a:schemeClr val="tx1"/>
                </a:solidFill>
              </a:rPr>
              <a:t> Microcontrollers - a single "data" bus that is used to fetch instructions and data. Program and data stored in a common main memory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Harvard Architecture Microcontrollers  - separate data bus and an instruction bus thus allows execution to occur in parallel; pre-fetch instructions allows for much faster execution than a Von-</a:t>
            </a:r>
            <a:r>
              <a:rPr lang="en-GB" sz="1600" dirty="0" err="1" smtClean="0">
                <a:solidFill>
                  <a:schemeClr val="tx1"/>
                </a:solidFill>
              </a:rPr>
              <a:t>Neuman</a:t>
            </a:r>
            <a:r>
              <a:rPr lang="en-GB" sz="1600" dirty="0" smtClean="0">
                <a:solidFill>
                  <a:schemeClr val="tx1"/>
                </a:solidFill>
              </a:rPr>
              <a:t> architecture with added silicon complexity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CISC - Complex Instruction Set Computer - has well over 80 instructions, many of them very powerful and very specialized for specific control tasks; many of the instructions are macro-like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RISC - Reduced Instruction Set Computers - smaller chip, smaller pin count, and very low power consumption - </a:t>
            </a:r>
            <a:r>
              <a:rPr lang="en-GB" sz="1600" dirty="0" err="1" smtClean="0">
                <a:solidFill>
                  <a:schemeClr val="tx1"/>
                </a:solidFill>
              </a:rPr>
              <a:t>usally</a:t>
            </a:r>
            <a:r>
              <a:rPr lang="en-GB" sz="1600" dirty="0" smtClean="0">
                <a:solidFill>
                  <a:schemeClr val="tx1"/>
                </a:solidFill>
              </a:rPr>
              <a:t> Harvard architecture (separate buses for instructions and data)</a:t>
            </a:r>
          </a:p>
          <a:p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600" dirty="0" smtClean="0">
                <a:solidFill>
                  <a:schemeClr val="tx1"/>
                </a:solidFill>
              </a:rPr>
              <a:t>SISC - Specific Instruction Set Computer (SISC) - the idea was to limit the capabilities of the CPU itself, allowing a complete computer (memory, I/O, interrupts, etc) to fit on the available real estate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Architectural features 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2910" y="1785926"/>
            <a:ext cx="8429652" cy="420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EEPROM - Electrically Erasable Programmable Read Only - relatively slow, and the number of erase/write cycles allowed in its lifetime is limited.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FLASH (EPROM) Flash provides a better solution than regular EEPROM when there is a requirement for large amounts of non-volatile program memory. It is both faster and permits more erase/write cycles than EEPROM.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Battery backed-up static RAM is useful when a large non-volatile program and DATA space is required. A major advantage of static RAM is that it is much faster than other types of non-volatile memory so it is well suited for high performance application. 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Field programming/reprogramming Using </a:t>
            </a:r>
            <a:r>
              <a:rPr lang="en-GB" sz="1400" dirty="0" err="1" smtClean="0">
                <a:solidFill>
                  <a:schemeClr val="tx1"/>
                </a:solidFill>
              </a:rPr>
              <a:t>nonvolatile</a:t>
            </a:r>
            <a:r>
              <a:rPr lang="en-GB" sz="1400" dirty="0" smtClean="0">
                <a:solidFill>
                  <a:schemeClr val="tx1"/>
                </a:solidFill>
              </a:rPr>
              <a:t> memory as a place to store program memory allows the device to be reprogrammed in the field without removing the microcontroller from the system that it controls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OTP - One Time Programmable - a PROM (Programmable Read-Only-Memory) device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Software protection Either by encryption or fuse protection, the programmed software is protected against unauthorized snooping (reverse engineering, modifications, piracy, etc.)</a:t>
            </a: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0298" y="692150"/>
            <a:ext cx="6175390" cy="1011238"/>
          </a:xfrm>
        </p:spPr>
        <p:txBody>
          <a:bodyPr/>
          <a:lstStyle/>
          <a:p>
            <a:r>
              <a:rPr lang="en-GB" dirty="0" smtClean="0"/>
              <a:t>Memory...</a:t>
            </a: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lis title master">
  <a:themeElements>
    <a:clrScheme name="Talis title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alis title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alis title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is title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is title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is title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is title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is title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is title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is title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is title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is title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is title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is title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7685</TotalTime>
  <Words>2036</Words>
  <Application>Microsoft Office PowerPoint</Application>
  <PresentationFormat>On-screen Show (4:3)</PresentationFormat>
  <Paragraphs>204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Talis title master</vt:lpstr>
      <vt:lpstr>Slide 1</vt:lpstr>
      <vt:lpstr>Slide 2</vt:lpstr>
      <vt:lpstr>Slide 3</vt:lpstr>
      <vt:lpstr>Why bother ... ?</vt:lpstr>
      <vt:lpstr>What is a microcontroller ...</vt:lpstr>
      <vt:lpstr>Flavours</vt:lpstr>
      <vt:lpstr>What to expect in a chip ...</vt:lpstr>
      <vt:lpstr>Architectural features ...</vt:lpstr>
      <vt:lpstr>Memory...</vt:lpstr>
      <vt:lpstr>Power management ...</vt:lpstr>
      <vt:lpstr>I/O (1)...</vt:lpstr>
      <vt:lpstr>I/O (2)...</vt:lpstr>
      <vt:lpstr>Interrupts ...</vt:lpstr>
      <vt:lpstr>Special features ...</vt:lpstr>
      <vt:lpstr>Microchip PIC ...</vt:lpstr>
      <vt:lpstr>What are the PIC numbers ...</vt:lpstr>
      <vt:lpstr>Tools - hardware</vt:lpstr>
      <vt:lpstr>Development boards...</vt:lpstr>
      <vt:lpstr>ICSP ...</vt:lpstr>
      <vt:lpstr>Tools - software</vt:lpstr>
      <vt:lpstr>The fun part...</vt:lpstr>
      <vt:lpstr>Special thanks to ...</vt:lpstr>
      <vt:lpstr>Slide 23</vt:lpstr>
      <vt:lpstr>Slide 24</vt:lpstr>
      <vt:lpstr>Questions?</vt:lpstr>
      <vt:lpstr>Big thank you!</vt:lpstr>
    </vt:vector>
  </TitlesOfParts>
  <Company>Talis Information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Dave Robinson</dc:creator>
  <cp:lastModifiedBy>cn</cp:lastModifiedBy>
  <cp:revision>668</cp:revision>
  <dcterms:created xsi:type="dcterms:W3CDTF">2006-04-28T08:38:57Z</dcterms:created>
  <dcterms:modified xsi:type="dcterms:W3CDTF">2010-06-07T08:26:41Z</dcterms:modified>
</cp:coreProperties>
</file>