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9" r:id="rId2"/>
    <p:sldId id="290" r:id="rId3"/>
    <p:sldId id="306" r:id="rId4"/>
    <p:sldId id="297" r:id="rId5"/>
    <p:sldId id="307" r:id="rId6"/>
    <p:sldId id="308" r:id="rId7"/>
    <p:sldId id="301" r:id="rId8"/>
    <p:sldId id="300" r:id="rId9"/>
    <p:sldId id="289" r:id="rId10"/>
    <p:sldId id="298" r:id="rId11"/>
    <p:sldId id="303" r:id="rId12"/>
    <p:sldId id="304" r:id="rId13"/>
    <p:sldId id="305" r:id="rId14"/>
    <p:sldId id="283" r:id="rId15"/>
    <p:sldId id="286" r:id="rId16"/>
    <p:sldId id="291" r:id="rId17"/>
    <p:sldId id="285" r:id="rId18"/>
    <p:sldId id="284" r:id="rId19"/>
    <p:sldId id="288" r:id="rId20"/>
    <p:sldId id="287" r:id="rId21"/>
  </p:sldIdLst>
  <p:sldSz cx="12801600" cy="9601200" type="A3"/>
  <p:notesSz cx="10234613" cy="14662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43" autoAdjust="0"/>
  </p:normalViewPr>
  <p:slideViewPr>
    <p:cSldViewPr>
      <p:cViewPr varScale="1">
        <p:scale>
          <a:sx n="92" d="100"/>
          <a:sy n="92" d="100"/>
        </p:scale>
        <p:origin x="-1098" y="-114"/>
      </p:cViewPr>
      <p:guideLst>
        <p:guide orient="horz" pos="3024"/>
        <p:guide pos="40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247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endParaRPr lang="en-GB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247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84731AAA-1A80-4C65-9295-9323DBF9C4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3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247" y="1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52563" y="1100138"/>
            <a:ext cx="7329487" cy="5497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462" y="6964521"/>
            <a:ext cx="8187690" cy="65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>
              <a:defRPr sz="1900"/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247" y="13926498"/>
            <a:ext cx="4434998" cy="73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2256" tIns="71128" rIns="142256" bIns="71128" numCol="1" anchor="b" anchorCtr="0" compatLnSpc="1">
            <a:prstTxWarp prst="textNoShape">
              <a:avLst/>
            </a:prstTxWarp>
          </a:bodyPr>
          <a:lstStyle>
            <a:lvl1pPr algn="r">
              <a:defRPr sz="1900"/>
            </a:lvl1pPr>
          </a:lstStyle>
          <a:p>
            <a:fld id="{8B7B7EF2-867B-48CB-80A1-60BDE97578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28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10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11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12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13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14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15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16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17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18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19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2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20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3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4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5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6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7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8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E40CC-1E12-411E-A916-AC6934A3CD1C}" type="slidenum">
              <a:rPr lang="en-GB"/>
              <a:pPr/>
              <a:t>9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52563" y="1100138"/>
            <a:ext cx="7329487" cy="5497512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1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3C745-8C30-43E8-9543-192DFE53725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A0FEE-CA95-4D09-8FDC-5A8D7F288A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1" y="384495"/>
            <a:ext cx="2880359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2" y="384495"/>
            <a:ext cx="8427719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C2865-0730-4CBB-A239-319B737D584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B8FF-73A2-4833-803D-5E96DDC5CA4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75B4E-B3C7-4EA9-8D29-C61DA0E214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240281"/>
            <a:ext cx="56540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1" y="2240281"/>
            <a:ext cx="5654039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A327E-BF47-4FBB-8EBF-1F5F7C218A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5BF9A-A733-4D3E-AFDE-03218E3C94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C2979-57ED-41AF-B92B-C66046D783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58957-03CF-4644-B3A2-9F8F5F5C9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624D-198E-454C-B13C-AF3CDB5345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C5656-BDC9-4AE5-AECA-1DF574A67F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2" y="384493"/>
            <a:ext cx="1152144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2" y="2240281"/>
            <a:ext cx="11521440" cy="633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8743315"/>
            <a:ext cx="2987041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2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1" y="8743315"/>
            <a:ext cx="2987041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fld id="{BEC64F57-7A56-4C8B-87E2-58ACC0C773F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</a:defRPr>
      </a:lvl9pPr>
    </p:titleStyle>
    <p:bodyStyle>
      <a:lvl1pPr marL="480060" indent="-480060" algn="l" rtl="0" fontAlgn="base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fontAlgn="base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040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40280" indent="-32004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8036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QFvfHXkd2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imheuer.com/blog/archive/2009/11/18/whats-new-in-silverlight-4-complete-guide-new-features.asp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ervices.social.microsoft.com/feeds/FeedItem?feedId=a55550ef-a09e-40ff-b5bb-4f54d8dd4f84&amp;itemId=ca578490-e865-4fa1-aeea-c59827d0d25c&amp;title=VML+to+SVG+Migration+Guide+now+available&amp;uri=http://www.microsoft.com/downloads/details.aspx?FamilyID=2e8d87f2-c6ce-491f-a8e1-3413e0cff24a&amp;k=Wp9FOncMcUFFr0yI7jFQTtXWFl+iDLxzXp0QupDapag=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data.org/" TargetMode="External"/><Relationship Id="rId3" Type="http://schemas.openxmlformats.org/officeDocument/2006/relationships/hyperlink" Target="http://www.microsoft.com/uk/techdays" TargetMode="External"/><Relationship Id="rId7" Type="http://schemas.openxmlformats.org/officeDocument/2006/relationships/hyperlink" Target="http://www.silverlight.net/getstarted/devices/symbian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lverlight.net/getstarted/silverlight-4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://www.asp.net/" TargetMode="External"/><Relationship Id="rId10" Type="http://schemas.openxmlformats.org/officeDocument/2006/relationships/hyperlink" Target="http://ie.microsoft.com/testdrive/Default.html" TargetMode="External"/><Relationship Id="rId4" Type="http://schemas.openxmlformats.org/officeDocument/2006/relationships/hyperlink" Target="http://www.microsoft.com/visualstudio/en-us/" TargetMode="External"/><Relationship Id="rId9" Type="http://schemas.openxmlformats.org/officeDocument/2006/relationships/hyperlink" Target="http://developer.windowsphone.com/windows-phone-7-seri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visualstudio/en-u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90072" cy="6937404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Microsoft News</a:t>
            </a:r>
            <a:endParaRPr lang="en-GB" sz="5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.NET 4 now released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VS2010 now released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4 now released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Expression Blend 4 RC now available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Office 2010 now RTM-</a:t>
            </a:r>
            <a:r>
              <a:rPr lang="en-GB" sz="2500" dirty="0" err="1" smtClean="0">
                <a:latin typeface="Comic Sans MS" pitchFamily="66" charset="0"/>
              </a:rPr>
              <a:t>ed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Available to Select customers 27</a:t>
            </a:r>
            <a:r>
              <a:rPr lang="en-GB" sz="1900" baseline="30000" dirty="0" smtClean="0">
                <a:latin typeface="Comic Sans MS" pitchFamily="66" charset="0"/>
              </a:rPr>
              <a:t>th</a:t>
            </a:r>
            <a:r>
              <a:rPr lang="en-GB" sz="1900" dirty="0" smtClean="0">
                <a:latin typeface="Comic Sans MS" pitchFamily="66" charset="0"/>
              </a:rPr>
              <a:t> April, don’t know about MSDN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Retail later this year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Coming soon: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Windows Phone 7 tools for VS2010 RTM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Coming later: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IE 9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Must watch: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3"/>
              </a:rPr>
              <a:t>http://www.youtube.com/watch?v=9QFvfHXkd2o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48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657328"/>
            <a:ext cx="11665374" cy="7319736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ASP.NET 4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</a:t>
            </a:r>
            <a:r>
              <a:rPr lang="en-GB" sz="3600" dirty="0" err="1" smtClean="0">
                <a:solidFill>
                  <a:schemeClr val="accent2"/>
                </a:solidFill>
                <a:latin typeface="Comic Sans MS" pitchFamily="66" charset="0"/>
              </a:rPr>
              <a:t>WebForms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)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Controls now emit clean </a:t>
            </a:r>
            <a:r>
              <a:rPr lang="en-GB" sz="2500" dirty="0" err="1" smtClean="0">
                <a:latin typeface="Comic Sans MS" pitchFamily="66" charset="0"/>
              </a:rPr>
              <a:t>markup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Strict XHTML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&lt;</a:t>
            </a:r>
            <a:r>
              <a:rPr lang="en-GB" sz="1900" dirty="0" err="1" smtClean="0">
                <a:latin typeface="Comic Sans MS" pitchFamily="66" charset="0"/>
              </a:rPr>
              <a:t>asp:menu</a:t>
            </a:r>
            <a:r>
              <a:rPr lang="en-GB" sz="1900" dirty="0" smtClean="0">
                <a:latin typeface="Comic Sans MS" pitchFamily="66" charset="0"/>
              </a:rPr>
              <a:t>...&gt; now uses lists rather than tables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Makes using CSS much easier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Smaller and more easily managed </a:t>
            </a:r>
            <a:r>
              <a:rPr lang="en-GB" sz="2500" dirty="0" err="1" smtClean="0">
                <a:latin typeface="Comic Sans MS" pitchFamily="66" charset="0"/>
              </a:rPr>
              <a:t>ViewState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ViewState</a:t>
            </a:r>
            <a:r>
              <a:rPr lang="en-GB" sz="2500" dirty="0" smtClean="0">
                <a:latin typeface="Comic Sans MS" pitchFamily="66" charset="0"/>
              </a:rPr>
              <a:t> can be enabled on a per element basis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Improved project templates (inc. navigation and membership)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Control over client ID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5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657328"/>
            <a:ext cx="11665374" cy="7319736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ASP.NET 4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(MVC 2)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Now built into VS2010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concept of Areas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Validation can use data annotations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Templated</a:t>
            </a:r>
            <a:r>
              <a:rPr lang="en-GB" sz="2500" dirty="0" smtClean="0">
                <a:latin typeface="Comic Sans MS" pitchFamily="66" charset="0"/>
              </a:rPr>
              <a:t> helpers for rendering types in views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Asynchronous controllers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5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85956"/>
            <a:ext cx="11665374" cy="6891108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Windows Client - WPF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Much improved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Largely because VS2010 is mostly written in WPF and issues were fed back and dealt with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Data sources and improved binding support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Can use resources for styling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2050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85956"/>
            <a:ext cx="11665374" cy="6891108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Entity Framework 4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Now worth using!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Produces better (more readable) SQL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Will support “model first” via a feature pack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First CTP is now available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Improved support for stored </a:t>
            </a:r>
            <a:r>
              <a:rPr lang="en-GB" sz="2500" dirty="0" err="1" smtClean="0">
                <a:latin typeface="Comic Sans MS" pitchFamily="66" charset="0"/>
              </a:rPr>
              <a:t>procs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Better designer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Can work with existing objects (POCO – Plain Old CLR Objects)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Supports complex types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“Code only” (without designer) will be available via a feature pack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2050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eblogs.asp.net/blogs/lduveau/sl4bloglogo_085DCF6F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936" y="4558173"/>
            <a:ext cx="4644617" cy="456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90072" cy="7249438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Silverlight 4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(1)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Considered to be “mature” release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deployment at nearly 60% on Internet connected PCs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“Pivot” will be available shortly after release – manipulation, filtering and exploration of large image datasets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eBay adopting Silverlight – list a product by showing its barcode to your webcam!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Took only 8 weeks to build from start to finish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Beta of Silverlight for </a:t>
            </a:r>
            <a:r>
              <a:rPr lang="en-GB" sz="3200" b="1" dirty="0" err="1" smtClean="0">
                <a:latin typeface="Comic Sans MS" pitchFamily="66" charset="0"/>
              </a:rPr>
              <a:t>Symbian</a:t>
            </a:r>
            <a:r>
              <a:rPr lang="en-GB" sz="2500" dirty="0" smtClean="0">
                <a:latin typeface="Comic Sans MS" pitchFamily="66" charset="0"/>
              </a:rPr>
              <a:t> is now available (for S60 5</a:t>
            </a:r>
            <a:r>
              <a:rPr lang="en-GB" sz="2500" baseline="30000" dirty="0" smtClean="0">
                <a:latin typeface="Comic Sans MS" pitchFamily="66" charset="0"/>
              </a:rPr>
              <a:t>th</a:t>
            </a:r>
            <a:r>
              <a:rPr lang="en-GB" sz="2500" dirty="0" smtClean="0">
                <a:latin typeface="Comic Sans MS" pitchFamily="66" charset="0"/>
              </a:rPr>
              <a:t> Edition)!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Roughly equivalent to Silverlight 2 buts it’s a good start!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Coming to Xbox – no timescales though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Similarly, it will be available on Broadcom set top box chips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eblogs.asp.net/blogs/lduveau/sl4bloglogo_085DCF6F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936" y="4558173"/>
            <a:ext cx="4644617" cy="456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751628"/>
            <a:ext cx="11690072" cy="3048972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Silverlight 4</a:t>
            </a:r>
            <a:r>
              <a:rPr lang="en-GB" sz="9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(2)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MVVM now “preferred” application model – supported by template in VS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of new features in Silverlight 4: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614454" y="4157658"/>
            <a:ext cx="10402970" cy="4603382"/>
          </a:xfrm>
          <a:prstGeom prst="rect">
            <a:avLst/>
          </a:prstGeom>
          <a:noFill/>
        </p:spPr>
        <p:txBody>
          <a:bodyPr wrap="square" numCol="2" spcCol="72000" rtlCol="0">
            <a:normAutofit lnSpcReduction="10000"/>
          </a:bodyPr>
          <a:lstStyle/>
          <a:p>
            <a:r>
              <a:rPr lang="en-GB" dirty="0" smtClean="0"/>
              <a:t>Enhanced Out-of-Browser support</a:t>
            </a:r>
          </a:p>
          <a:p>
            <a:r>
              <a:rPr lang="en-GB" dirty="0" smtClean="0"/>
              <a:t>Better Tooling </a:t>
            </a:r>
            <a:endParaRPr lang="en-GB" dirty="0"/>
          </a:p>
          <a:p>
            <a:r>
              <a:rPr lang="en-GB" dirty="0"/>
              <a:t>Printing API </a:t>
            </a:r>
          </a:p>
          <a:p>
            <a:r>
              <a:rPr lang="en-GB" dirty="0"/>
              <a:t>Right-click event handling </a:t>
            </a:r>
          </a:p>
          <a:p>
            <a:r>
              <a:rPr lang="en-GB" dirty="0" smtClean="0"/>
              <a:t>Webcam/microphone access </a:t>
            </a:r>
            <a:endParaRPr lang="en-GB" dirty="0"/>
          </a:p>
          <a:p>
            <a:r>
              <a:rPr lang="en-GB" dirty="0"/>
              <a:t>Mouse wheel support </a:t>
            </a:r>
          </a:p>
          <a:p>
            <a:r>
              <a:rPr lang="en-GB" dirty="0" err="1"/>
              <a:t>RichTextArea</a:t>
            </a:r>
            <a:r>
              <a:rPr lang="en-GB" dirty="0"/>
              <a:t> Control </a:t>
            </a:r>
          </a:p>
          <a:p>
            <a:r>
              <a:rPr lang="en-GB" dirty="0" err="1"/>
              <a:t>ICommand</a:t>
            </a:r>
            <a:r>
              <a:rPr lang="en-GB" dirty="0"/>
              <a:t> support </a:t>
            </a:r>
          </a:p>
          <a:p>
            <a:r>
              <a:rPr lang="en-GB" dirty="0"/>
              <a:t>Clipboard API </a:t>
            </a:r>
          </a:p>
          <a:p>
            <a:r>
              <a:rPr lang="en-GB" dirty="0"/>
              <a:t>HTML Hosting with </a:t>
            </a:r>
            <a:r>
              <a:rPr lang="en-GB" dirty="0" err="1"/>
              <a:t>WebBrowser</a:t>
            </a:r>
            <a:r>
              <a:rPr lang="en-GB" dirty="0"/>
              <a:t> </a:t>
            </a:r>
          </a:p>
          <a:p>
            <a:r>
              <a:rPr lang="en-GB" dirty="0"/>
              <a:t>Elevated trust applications </a:t>
            </a:r>
          </a:p>
          <a:p>
            <a:r>
              <a:rPr lang="en-GB" dirty="0"/>
              <a:t>Local file access </a:t>
            </a:r>
          </a:p>
          <a:p>
            <a:r>
              <a:rPr lang="en-GB" dirty="0"/>
              <a:t>COM </a:t>
            </a:r>
            <a:r>
              <a:rPr lang="en-GB" dirty="0" err="1"/>
              <a:t>interop</a:t>
            </a:r>
            <a:r>
              <a:rPr lang="en-GB" dirty="0"/>
              <a:t> </a:t>
            </a:r>
          </a:p>
          <a:p>
            <a:r>
              <a:rPr lang="en-GB" dirty="0"/>
              <a:t>Notification (“toast”) API </a:t>
            </a:r>
          </a:p>
          <a:p>
            <a:r>
              <a:rPr lang="en-GB" dirty="0"/>
              <a:t>Network authentication </a:t>
            </a:r>
          </a:p>
          <a:p>
            <a:r>
              <a:rPr lang="en-GB" dirty="0"/>
              <a:t>Cross-domain Networking changes </a:t>
            </a:r>
          </a:p>
          <a:p>
            <a:r>
              <a:rPr lang="en-GB" dirty="0"/>
              <a:t>Keyboard access in full screen mode </a:t>
            </a:r>
          </a:p>
          <a:p>
            <a:r>
              <a:rPr lang="en-GB" dirty="0"/>
              <a:t>Text trimming </a:t>
            </a:r>
          </a:p>
          <a:p>
            <a:r>
              <a:rPr lang="en-GB" dirty="0" err="1"/>
              <a:t>ViewBox</a:t>
            </a:r>
            <a:r>
              <a:rPr lang="en-GB" dirty="0"/>
              <a:t> </a:t>
            </a:r>
          </a:p>
          <a:p>
            <a:r>
              <a:rPr lang="en-GB" dirty="0"/>
              <a:t>Right-to-left, </a:t>
            </a:r>
            <a:r>
              <a:rPr lang="en-GB" dirty="0" err="1"/>
              <a:t>BiDi</a:t>
            </a:r>
            <a:r>
              <a:rPr lang="en-GB" dirty="0"/>
              <a:t> and complex script </a:t>
            </a:r>
          </a:p>
          <a:p>
            <a:r>
              <a:rPr lang="en-GB" dirty="0"/>
              <a:t>Offline DRM </a:t>
            </a:r>
          </a:p>
          <a:p>
            <a:r>
              <a:rPr lang="en-GB" dirty="0"/>
              <a:t>H.264 protected content </a:t>
            </a:r>
          </a:p>
          <a:p>
            <a:r>
              <a:rPr lang="en-GB" dirty="0"/>
              <a:t>Silverlight as a drop target </a:t>
            </a:r>
          </a:p>
          <a:p>
            <a:r>
              <a:rPr lang="en-GB" dirty="0"/>
              <a:t>Data binding </a:t>
            </a:r>
          </a:p>
          <a:p>
            <a:pPr lvl="1"/>
            <a:r>
              <a:rPr lang="en-GB" dirty="0" err="1"/>
              <a:t>IDataErrorInfo</a:t>
            </a:r>
            <a:r>
              <a:rPr lang="en-GB" dirty="0"/>
              <a:t> and </a:t>
            </a:r>
            <a:r>
              <a:rPr lang="en-GB" dirty="0" err="1"/>
              <a:t>Async</a:t>
            </a:r>
            <a:r>
              <a:rPr lang="en-GB" dirty="0"/>
              <a:t> Validation </a:t>
            </a:r>
          </a:p>
          <a:p>
            <a:pPr lvl="1"/>
            <a:r>
              <a:rPr lang="en-GB" dirty="0" err="1"/>
              <a:t>DependencyObject</a:t>
            </a:r>
            <a:r>
              <a:rPr lang="en-GB" dirty="0"/>
              <a:t> Binding </a:t>
            </a:r>
          </a:p>
          <a:p>
            <a:pPr lvl="1"/>
            <a:r>
              <a:rPr lang="en-GB" dirty="0" err="1"/>
              <a:t>StringFormat</a:t>
            </a:r>
            <a:r>
              <a:rPr lang="en-GB" dirty="0"/>
              <a:t>, </a:t>
            </a:r>
            <a:r>
              <a:rPr lang="en-GB" dirty="0" err="1"/>
              <a:t>TargetNullValue</a:t>
            </a:r>
            <a:r>
              <a:rPr lang="en-GB" dirty="0"/>
              <a:t>, </a:t>
            </a:r>
            <a:r>
              <a:rPr lang="en-GB" dirty="0" err="1"/>
              <a:t>FallbackValue</a:t>
            </a:r>
            <a:r>
              <a:rPr lang="en-GB" dirty="0"/>
              <a:t> </a:t>
            </a:r>
          </a:p>
          <a:p>
            <a:r>
              <a:rPr lang="en-GB" dirty="0"/>
              <a:t>Managed Extensibility Framework (MEF) </a:t>
            </a:r>
          </a:p>
          <a:p>
            <a:r>
              <a:rPr lang="en-GB" dirty="0" err="1"/>
              <a:t>DataGrid</a:t>
            </a:r>
            <a:r>
              <a:rPr lang="en-GB" dirty="0"/>
              <a:t> enhancements </a:t>
            </a:r>
          </a:p>
          <a:p>
            <a:r>
              <a:rPr lang="en-GB" dirty="0"/>
              <a:t>Fluid UI support in items controls </a:t>
            </a:r>
          </a:p>
          <a:p>
            <a:r>
              <a:rPr lang="en-GB" dirty="0"/>
              <a:t>Implicit theming </a:t>
            </a:r>
          </a:p>
          <a:p>
            <a:r>
              <a:rPr lang="en-GB" dirty="0"/>
              <a:t>Google Chrome support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88232" y="8649800"/>
            <a:ext cx="11089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…taken from (and explained in) Tim </a:t>
            </a:r>
            <a:r>
              <a:rPr lang="en-GB" dirty="0" err="1" smtClean="0"/>
              <a:t>Heuer’s</a:t>
            </a:r>
            <a:r>
              <a:rPr lang="en-GB" dirty="0" smtClean="0"/>
              <a:t> blog</a:t>
            </a:r>
            <a:r>
              <a:rPr lang="en-GB" dirty="0"/>
              <a:t>: </a:t>
            </a:r>
            <a:endParaRPr lang="en-GB" dirty="0" smtClean="0"/>
          </a:p>
          <a:p>
            <a:pPr algn="r"/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timheuer.com/blog/archive/2009/11/18/whats-new-in-silverlight-4-complete-guide-new-features.aspx</a:t>
            </a:r>
            <a:endParaRPr lang="en-GB" dirty="0" smtClean="0"/>
          </a:p>
          <a:p>
            <a:pPr algn="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755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err="1" smtClean="0">
                <a:solidFill>
                  <a:schemeClr val="accent2"/>
                </a:solidFill>
                <a:latin typeface="Comic Sans MS" pitchFamily="66" charset="0"/>
              </a:rPr>
              <a:t>OData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Open Data Protocol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REST-based data protocol to help standardise querying of web based services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Permits arbitrary queries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Linq</a:t>
            </a:r>
            <a:r>
              <a:rPr lang="en-GB" sz="2500" dirty="0" smtClean="0">
                <a:latin typeface="Comic Sans MS" pitchFamily="66" charset="0"/>
              </a:rPr>
              <a:t> provider available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First class libraries available for lots of platforms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2000" dirty="0" smtClean="0">
                <a:latin typeface="Comic Sans MS" pitchFamily="66" charset="0"/>
              </a:rPr>
              <a:t>Palm Pre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2000" dirty="0" err="1" smtClean="0">
                <a:latin typeface="Comic Sans MS" pitchFamily="66" charset="0"/>
              </a:rPr>
              <a:t>iPhone</a:t>
            </a:r>
            <a:endParaRPr lang="en-GB" sz="20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All lists in </a:t>
            </a:r>
            <a:r>
              <a:rPr lang="en-GB" sz="2500" dirty="0" err="1" smtClean="0">
                <a:latin typeface="Comic Sans MS" pitchFamily="66" charset="0"/>
              </a:rPr>
              <a:t>Sharepoint</a:t>
            </a:r>
            <a:r>
              <a:rPr lang="en-GB" sz="2500" dirty="0" smtClean="0">
                <a:latin typeface="Comic Sans MS" pitchFamily="66" charset="0"/>
              </a:rPr>
              <a:t> 2010 can be exposed as </a:t>
            </a:r>
            <a:r>
              <a:rPr lang="en-GB" sz="2500" dirty="0" err="1" smtClean="0">
                <a:latin typeface="Comic Sans MS" pitchFamily="66" charset="0"/>
              </a:rPr>
              <a:t>OData</a:t>
            </a:r>
            <a:r>
              <a:rPr lang="en-GB" sz="2500" dirty="0" smtClean="0">
                <a:latin typeface="Comic Sans MS" pitchFamily="66" charset="0"/>
              </a:rPr>
              <a:t> feeds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More and more MS products will support </a:t>
            </a:r>
            <a:r>
              <a:rPr lang="en-GB" sz="2500" dirty="0" err="1" smtClean="0">
                <a:latin typeface="Comic Sans MS" pitchFamily="66" charset="0"/>
              </a:rPr>
              <a:t>OData</a:t>
            </a:r>
            <a:r>
              <a:rPr lang="en-GB" sz="2500" dirty="0" smtClean="0">
                <a:latin typeface="Comic Sans MS" pitchFamily="66" charset="0"/>
              </a:rPr>
              <a:t> either as providers or consumers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“Dallas” – Azure based marketplace for </a:t>
            </a:r>
            <a:r>
              <a:rPr lang="en-GB" sz="2500" dirty="0" err="1" smtClean="0">
                <a:latin typeface="Comic Sans MS" pitchFamily="66" charset="0"/>
              </a:rPr>
              <a:t>OData</a:t>
            </a:r>
            <a:r>
              <a:rPr lang="en-GB" sz="2500" dirty="0" smtClean="0">
                <a:latin typeface="Comic Sans MS" pitchFamily="66" charset="0"/>
              </a:rPr>
              <a:t> </a:t>
            </a:r>
          </a:p>
          <a:p>
            <a:pPr marL="536575" indent="-536575">
              <a:lnSpc>
                <a:spcPct val="125000"/>
              </a:lnSpc>
              <a:buNone/>
            </a:pPr>
            <a:endParaRPr lang="en-GB" sz="13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5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12" y="3504456"/>
            <a:ext cx="299085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Windows Phone 7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(1)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Major changes to the UI – very configurable, fast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Initial release targeted at consumers - very good for media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The primary development environments for Windows Phone 7 are XNA for games and Silverlight for everything else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Not “Silverlight-</a:t>
            </a:r>
            <a:r>
              <a:rPr lang="en-GB" sz="1900" dirty="0" err="1" smtClean="0">
                <a:latin typeface="Comic Sans MS" pitchFamily="66" charset="0"/>
              </a:rPr>
              <a:t>Lite</a:t>
            </a:r>
            <a:r>
              <a:rPr lang="en-GB" sz="1900" dirty="0" smtClean="0">
                <a:latin typeface="Comic Sans MS" pitchFamily="66" charset="0"/>
              </a:rPr>
              <a:t>” – just “Silverlight”, including IIS Smooth Streaming &amp; Deep Zoom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Silverlight is currently a “super-subset” of Silverlight 3.0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VS2010 has Win Phone 7 optimised controls templates and emulator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Emulator is VM running the actual 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If you have a multi-touch screen the emulator supports it too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Emulator integrates with Expression Blend 4</a:t>
            </a: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112" y="3504456"/>
            <a:ext cx="299085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Windows Phone 7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(2)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b="1" dirty="0" smtClean="0">
                <a:latin typeface="Comic Sans MS" pitchFamily="66" charset="0"/>
              </a:rPr>
              <a:t>Windows </a:t>
            </a:r>
            <a:r>
              <a:rPr lang="en-GB" sz="2500" b="1" dirty="0">
                <a:latin typeface="Comic Sans MS" pitchFamily="66" charset="0"/>
              </a:rPr>
              <a:t>Phone 7 </a:t>
            </a:r>
            <a:r>
              <a:rPr lang="en-GB" sz="2500" b="1" dirty="0" smtClean="0">
                <a:latin typeface="Comic Sans MS" pitchFamily="66" charset="0"/>
              </a:rPr>
              <a:t>specific versions of design and </a:t>
            </a:r>
            <a:r>
              <a:rPr lang="en-GB" sz="2500" b="1" dirty="0" err="1" smtClean="0">
                <a:latin typeface="Comic Sans MS" pitchFamily="66" charset="0"/>
              </a:rPr>
              <a:t>dev</a:t>
            </a:r>
            <a:r>
              <a:rPr lang="en-GB" sz="2500" b="1" dirty="0" smtClean="0">
                <a:latin typeface="Comic Sans MS" pitchFamily="66" charset="0"/>
              </a:rPr>
              <a:t> tools are free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CTP versions available now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Applications distributed via Windows Marketplace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offering trial versions built in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No (generally available) native code development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One exception is that MS are working with Adobe to port Flash!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Tightly controlled hardware platform.  Developers can expect availability of features such as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Hardware graphics acceleration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Multitouch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GPS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Accelerometer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Two standard resolutions (800x480 &amp; 480x320)</a:t>
            </a:r>
          </a:p>
          <a:p>
            <a:pPr marL="0" indent="0">
              <a:lnSpc>
                <a:spcPct val="125000"/>
              </a:lnSpc>
              <a:buNone/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78038"/>
            <a:ext cx="11665374" cy="6899026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IE 9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IE 9 Platform Preview now available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Plus several demos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Will be updated about once every 8 weeks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script engine: "Chakra“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Runs on separate core from host IE process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HTML 5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CSS 3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SVG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host (PC) hardware acceleration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Will only be available for Windows Vista and later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Developer Tools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7170" name="Picture 2" descr="VML to SVG Migration Guide now available">
            <a:hlinkClick r:id="rId3" tooltip="VML to SVG Migration Guide now available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15444" y="5943608"/>
            <a:ext cx="3238519" cy="32385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18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6643734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VS2010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(1)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Can pin / unpin recent projects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More project templates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Better </a:t>
            </a:r>
            <a:r>
              <a:rPr lang="en-GB" sz="2500" dirty="0" err="1" smtClean="0">
                <a:latin typeface="Comic Sans MS" pitchFamily="66" charset="0"/>
              </a:rPr>
              <a:t>multitargeting</a:t>
            </a:r>
            <a:r>
              <a:rPr lang="en-GB" sz="2500" dirty="0" smtClean="0">
                <a:latin typeface="Comic Sans MS" pitchFamily="66" charset="0"/>
              </a:rPr>
              <a:t> support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Multiple monitor support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Zoomable</a:t>
            </a:r>
            <a:r>
              <a:rPr lang="en-GB" sz="2500" dirty="0" smtClean="0">
                <a:latin typeface="Comic Sans MS" pitchFamily="66" charset="0"/>
              </a:rPr>
              <a:t> editor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u="sng" dirty="0" smtClean="0">
                <a:latin typeface="Comic Sans MS" pitchFamily="66" charset="0"/>
              </a:rPr>
              <a:t>Much</a:t>
            </a:r>
            <a:r>
              <a:rPr lang="en-GB" sz="2500" dirty="0" smtClean="0">
                <a:latin typeface="Comic Sans MS" pitchFamily="66" charset="0"/>
              </a:rPr>
              <a:t> better “Add Reference” dialogue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Now defaults to projects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More </a:t>
            </a:r>
            <a:r>
              <a:rPr lang="en-GB" sz="2500" dirty="0" err="1" smtClean="0">
                <a:latin typeface="Comic Sans MS" pitchFamily="66" charset="0"/>
              </a:rPr>
              <a:t>refactorings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Navigate through references to current item are highlighted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Navigate with Ctrl-Shift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Box selection	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85956"/>
            <a:ext cx="11665374" cy="7143800"/>
          </a:xfrm>
          <a:noFill/>
          <a:ln/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Resources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Keep an eye on the slides from UK </a:t>
            </a:r>
            <a:r>
              <a:rPr lang="en-GB" sz="2500" dirty="0" err="1" smtClean="0">
                <a:latin typeface="Comic Sans MS" pitchFamily="66" charset="0"/>
              </a:rPr>
              <a:t>Techdays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3"/>
              </a:rPr>
              <a:t>http://www.microsoft.com/uk/techdays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Visual Studio 2010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4"/>
              </a:rPr>
              <a:t>http://www.microsoft.com/visualstudio/en-us/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ASP.NET 4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5"/>
              </a:rPr>
              <a:t>http://www.asp.net/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4</a:t>
            </a:r>
            <a:endParaRPr lang="en-GB" sz="2500" dirty="0" smtClean="0">
              <a:latin typeface="Comic Sans MS" pitchFamily="66" charset="0"/>
              <a:hlinkClick r:id="rId6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6"/>
              </a:rPr>
              <a:t>http://silverlight.net/getstarted/silverlight-4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Silverlight for </a:t>
            </a:r>
            <a:r>
              <a:rPr lang="en-GB" sz="2500" dirty="0" err="1" smtClean="0">
                <a:latin typeface="Comic Sans MS" pitchFamily="66" charset="0"/>
              </a:rPr>
              <a:t>Symbian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7"/>
              </a:rPr>
              <a:t>http://www.silverlight.net/getstarted/devices/symbian/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Odata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8"/>
              </a:rPr>
              <a:t>http://www.odata.org/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Windows Phone 7</a:t>
            </a:r>
            <a:endParaRPr lang="en-GB" sz="2500" dirty="0" smtClean="0">
              <a:latin typeface="Comic Sans MS" pitchFamily="66" charset="0"/>
              <a:hlinkClick r:id="rId9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9"/>
              </a:rPr>
              <a:t>http</a:t>
            </a:r>
            <a:r>
              <a:rPr lang="en-GB" sz="1900" dirty="0">
                <a:latin typeface="Comic Sans MS" pitchFamily="66" charset="0"/>
                <a:hlinkClick r:id="rId9"/>
              </a:rPr>
              <a:t>://developer.windowsphone.com/windows-phone-7-series</a:t>
            </a:r>
            <a:r>
              <a:rPr lang="en-GB" sz="1900" dirty="0" smtClean="0">
                <a:latin typeface="Comic Sans MS" pitchFamily="66" charset="0"/>
                <a:hlinkClick r:id="rId9"/>
              </a:rPr>
              <a:t>/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IE 9 Platform Preview &amp; demos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  <a:hlinkClick r:id="rId10"/>
              </a:rPr>
              <a:t>http://ie.microsoft.com/testdrive/Default.html</a:t>
            </a:r>
            <a:endParaRPr lang="en-GB" sz="19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31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5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17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6643734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VS2010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(2)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Better &amp; faster </a:t>
            </a:r>
            <a:r>
              <a:rPr lang="en-GB" sz="2500" dirty="0" err="1" smtClean="0">
                <a:latin typeface="Comic Sans MS" pitchFamily="66" charset="0"/>
              </a:rPr>
              <a:t>Intellisense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Multiple, selectable configuration files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Easier publishing to server, including DB deployment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jQuery</a:t>
            </a:r>
            <a:r>
              <a:rPr lang="en-GB" sz="2500" dirty="0" smtClean="0">
                <a:latin typeface="Comic Sans MS" pitchFamily="66" charset="0"/>
              </a:rPr>
              <a:t> built in (with </a:t>
            </a:r>
            <a:r>
              <a:rPr lang="en-GB" sz="2500" dirty="0" err="1" smtClean="0">
                <a:latin typeface="Comic Sans MS" pitchFamily="66" charset="0"/>
              </a:rPr>
              <a:t>Intellisense</a:t>
            </a:r>
            <a:r>
              <a:rPr lang="en-GB" sz="2500" dirty="0" smtClean="0">
                <a:latin typeface="Comic Sans MS" pitchFamily="66" charset="0"/>
              </a:rPr>
              <a:t>) for web applications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more navigation, completion, selection and editing improvements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Searching </a:t>
            </a:r>
            <a:r>
              <a:rPr lang="en-GB" sz="1900" i="1" dirty="0" smtClean="0">
                <a:latin typeface="Comic Sans MS" pitchFamily="66" charset="0"/>
              </a:rPr>
              <a:t>within</a:t>
            </a:r>
            <a:r>
              <a:rPr lang="en-GB" sz="1900" dirty="0" smtClean="0">
                <a:latin typeface="Comic Sans MS" pitchFamily="66" charset="0"/>
              </a:rPr>
              <a:t> classes using </a:t>
            </a:r>
            <a:r>
              <a:rPr lang="en-GB" sz="1900" dirty="0" err="1" smtClean="0">
                <a:latin typeface="Comic Sans MS" pitchFamily="66" charset="0"/>
              </a:rPr>
              <a:t>Intellisense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Improved snippets support (including HTML &amp; </a:t>
            </a:r>
            <a:r>
              <a:rPr lang="en-GB" sz="1900" dirty="0" err="1" smtClean="0">
                <a:latin typeface="Comic Sans MS" pitchFamily="66" charset="0"/>
              </a:rPr>
              <a:t>Javascript</a:t>
            </a:r>
            <a:r>
              <a:rPr lang="en-GB" sz="1900" dirty="0" smtClean="0">
                <a:latin typeface="Comic Sans MS" pitchFamily="66" charset="0"/>
              </a:rPr>
              <a:t>)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Pinnable</a:t>
            </a:r>
            <a:r>
              <a:rPr lang="en-GB" sz="1900" dirty="0" smtClean="0">
                <a:latin typeface="Comic Sans MS" pitchFamily="66" charset="0"/>
              </a:rPr>
              <a:t> data tips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Ctrl-, “Navigate To” window</a:t>
            </a:r>
          </a:p>
          <a:p>
            <a:pPr marL="1656715" lvl="2" indent="-536575">
              <a:lnSpc>
                <a:spcPct val="125000"/>
              </a:lnSpc>
            </a:pPr>
            <a:r>
              <a:rPr lang="en-GB" sz="1400" dirty="0" smtClean="0">
                <a:latin typeface="Comic Sans MS" pitchFamily="66" charset="0"/>
              </a:rPr>
              <a:t>Can using capitals only to search </a:t>
            </a:r>
            <a:r>
              <a:rPr lang="en-GB" sz="1400" dirty="0" err="1" smtClean="0">
                <a:latin typeface="Comic Sans MS" pitchFamily="66" charset="0"/>
              </a:rPr>
              <a:t>CamelCase</a:t>
            </a:r>
            <a:endParaRPr lang="en-GB" sz="14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Ctrl-K + Ctrl-T surfaces the call hierarchy for current location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6643734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VS2010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(3)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visualisations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Auto generate sequence diagrams, etc.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Online gallery for extensions (&amp; new extension manager)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Built-in support for Windows Azure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Win 7 features such as: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Multi-touch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Ribbon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Jumplists</a:t>
            </a:r>
            <a:r>
              <a:rPr lang="en-GB" sz="1900" dirty="0" smtClean="0">
                <a:latin typeface="Comic Sans MS" pitchFamily="66" charset="0"/>
              </a:rPr>
              <a:t> and previews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Sensors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Greatly improved </a:t>
            </a:r>
            <a:r>
              <a:rPr lang="en-GB" sz="2500" dirty="0" err="1" smtClean="0">
                <a:latin typeface="Comic Sans MS" pitchFamily="66" charset="0"/>
              </a:rPr>
              <a:t>Sharepoint</a:t>
            </a:r>
            <a:r>
              <a:rPr lang="en-GB" sz="2500" dirty="0" smtClean="0">
                <a:latin typeface="Comic Sans MS" pitchFamily="66" charset="0"/>
              </a:rPr>
              <a:t> 2010 support (including </a:t>
            </a:r>
            <a:r>
              <a:rPr lang="en-GB" sz="2500" i="1" dirty="0" smtClean="0">
                <a:latin typeface="Comic Sans MS" pitchFamily="66" charset="0"/>
              </a:rPr>
              <a:t>easy</a:t>
            </a:r>
            <a:r>
              <a:rPr lang="en-GB" sz="2500" dirty="0" smtClean="0">
                <a:latin typeface="Comic Sans MS" pitchFamily="66" charset="0"/>
              </a:rPr>
              <a:t> build and deploy).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Drag/drop </a:t>
            </a:r>
            <a:r>
              <a:rPr lang="en-GB" sz="2500" dirty="0" err="1" smtClean="0">
                <a:latin typeface="Comic Sans MS" pitchFamily="66" charset="0"/>
              </a:rPr>
              <a:t>databinding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6643734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VS2010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(4)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Intellitrace</a:t>
            </a:r>
            <a:r>
              <a:rPr lang="en-GB" sz="2500" dirty="0" smtClean="0">
                <a:latin typeface="Comic Sans MS" pitchFamily="66" charset="0"/>
              </a:rPr>
              <a:t> allows forwards/backwards playing through debug sessions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Like a PVR for code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Call display can be filtered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Tests can be written before the code to which they refer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Ctrl-. Generates suitable stubs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Test impact analysis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Code changes can be analysed to only run impacted tests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6643734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VS2010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(5)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Supports feature packs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Easier to extend (via MEF)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85956"/>
            <a:ext cx="11665374" cy="6429420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TFS2010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Much improved installation experience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 for coded UI testing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Test Manager replaces VS tester edition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Supports test labs via Hyper-V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Clients for most dev environments</a:t>
            </a:r>
          </a:p>
          <a:p>
            <a:pPr marL="536575" indent="-536575">
              <a:lnSpc>
                <a:spcPct val="125000"/>
              </a:lnSpc>
            </a:pPr>
            <a:endParaRPr lang="en-GB" sz="2500" dirty="0" smtClean="0">
              <a:latin typeface="Comic Sans MS" pitchFamily="66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34818" name="Picture 2" descr="http://www.microsoft.com/visualstudio/_base_v1/images/chrome/visual_studio_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9408" y="8372500"/>
            <a:ext cx="5860270" cy="876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2085956"/>
            <a:ext cx="11665374" cy="6429420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.NET 4 &amp; C#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Co-variance and contra-variance now work with generics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Optional parameters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Names parameters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New </a:t>
            </a:r>
            <a:r>
              <a:rPr lang="en-GB" sz="2500" dirty="0" err="1" smtClean="0">
                <a:latin typeface="Comic Sans MS" pitchFamily="66" charset="0"/>
              </a:rPr>
              <a:t>ExpandoObject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Properties can be created at runtime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err="1" smtClean="0">
                <a:latin typeface="Comic Sans MS" pitchFamily="66" charset="0"/>
              </a:rPr>
              <a:t>DynamicObject</a:t>
            </a:r>
            <a:r>
              <a:rPr lang="en-GB" sz="2500" dirty="0" smtClean="0">
                <a:latin typeface="Comic Sans MS" pitchFamily="66" charset="0"/>
              </a:rPr>
              <a:t> is now inheritable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Parallel processing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Parallel.ForEach</a:t>
            </a:r>
            <a:r>
              <a:rPr lang="en-GB" sz="1900" dirty="0" smtClean="0">
                <a:latin typeface="Comic Sans MS" pitchFamily="66" charset="0"/>
              </a:rPr>
              <a:t> &amp; </a:t>
            </a:r>
            <a:r>
              <a:rPr lang="en-GB" sz="1900" dirty="0" err="1" smtClean="0">
                <a:latin typeface="Comic Sans MS" pitchFamily="66" charset="0"/>
              </a:rPr>
              <a:t>Parallel.For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err="1" smtClean="0">
                <a:latin typeface="Comic Sans MS" pitchFamily="66" charset="0"/>
              </a:rPr>
              <a:t>Plinq</a:t>
            </a:r>
            <a:endParaRPr lang="en-GB" sz="19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Tasks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MEF (Managed Extensibility Framework)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Makes developing </a:t>
            </a:r>
            <a:r>
              <a:rPr lang="en-GB" sz="1900" dirty="0" err="1" smtClean="0">
                <a:latin typeface="Comic Sans MS" pitchFamily="66" charset="0"/>
              </a:rPr>
              <a:t>plugin</a:t>
            </a:r>
            <a:r>
              <a:rPr lang="en-GB" sz="1900" dirty="0" smtClean="0">
                <a:latin typeface="Comic Sans MS" pitchFamily="66" charset="0"/>
              </a:rPr>
              <a:t> frameworks very easy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6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The Developers Group</a:t>
            </a:r>
            <a:b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endParaRPr lang="en-GB" sz="25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640082" y="1871642"/>
            <a:ext cx="11665374" cy="7105422"/>
          </a:xfrm>
          <a:noFill/>
          <a:ln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5600" dirty="0" smtClean="0">
                <a:solidFill>
                  <a:schemeClr val="accent2"/>
                </a:solidFill>
                <a:latin typeface="Comic Sans MS" pitchFamily="66" charset="0"/>
              </a:rPr>
              <a:t>ASP.NET 4</a:t>
            </a:r>
            <a:r>
              <a:rPr lang="en-GB" sz="96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600" dirty="0" smtClean="0">
                <a:solidFill>
                  <a:schemeClr val="accent2"/>
                </a:solidFill>
                <a:latin typeface="Comic Sans MS" pitchFamily="66" charset="0"/>
              </a:rPr>
              <a:t>(General)</a:t>
            </a:r>
            <a:endParaRPr lang="en-GB" sz="3600" dirty="0">
              <a:solidFill>
                <a:schemeClr val="accent2"/>
              </a:solidFill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Can use semantic URLs “out of the box”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Lots of new controls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Improvements in client-side processing through </a:t>
            </a:r>
            <a:r>
              <a:rPr lang="en-GB" sz="2500" dirty="0" err="1" smtClean="0">
                <a:latin typeface="Comic Sans MS" pitchFamily="66" charset="0"/>
              </a:rPr>
              <a:t>jQuery</a:t>
            </a:r>
            <a:endParaRPr lang="en-GB" sz="2500" dirty="0" smtClean="0">
              <a:latin typeface="Comic Sans MS" pitchFamily="66" charset="0"/>
            </a:endParaRP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Contributing to </a:t>
            </a:r>
            <a:r>
              <a:rPr lang="en-GB" sz="1900" dirty="0" err="1" smtClean="0">
                <a:latin typeface="Comic Sans MS" pitchFamily="66" charset="0"/>
              </a:rPr>
              <a:t>jQuery</a:t>
            </a:r>
            <a:r>
              <a:rPr lang="en-GB" sz="1900" dirty="0" smtClean="0">
                <a:latin typeface="Comic Sans MS" pitchFamily="66" charset="0"/>
              </a:rPr>
              <a:t> project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Improved project templates (inc. navigation and membership)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Dynamic data support is enhanced and now built-in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Multiple </a:t>
            </a:r>
            <a:r>
              <a:rPr lang="en-GB" sz="2500" dirty="0" err="1" smtClean="0">
                <a:latin typeface="Comic Sans MS" pitchFamily="66" charset="0"/>
              </a:rPr>
              <a:t>web.config</a:t>
            </a:r>
            <a:r>
              <a:rPr lang="en-GB" sz="2500" dirty="0" smtClean="0">
                <a:latin typeface="Comic Sans MS" pitchFamily="66" charset="0"/>
              </a:rPr>
              <a:t> files</a:t>
            </a:r>
          </a:p>
          <a:p>
            <a:pPr marL="1096645" lvl="1" indent="-536575">
              <a:lnSpc>
                <a:spcPct val="125000"/>
              </a:lnSpc>
            </a:pPr>
            <a:r>
              <a:rPr lang="en-GB" sz="1900" dirty="0" smtClean="0">
                <a:latin typeface="Comic Sans MS" pitchFamily="66" charset="0"/>
              </a:rPr>
              <a:t>Sort of, achieved through translations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Individual apps within the same process can now be monitored</a:t>
            </a: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&lt;%: ... %&gt; for automatic HTML encoding of </a:t>
            </a:r>
            <a:r>
              <a:rPr lang="en-GB" sz="2500" dirty="0" err="1" smtClean="0">
                <a:latin typeface="Comic Sans MS" pitchFamily="66" charset="0"/>
              </a:rPr>
              <a:t>ouput</a:t>
            </a:r>
            <a:endParaRPr lang="en-GB" sz="2500" dirty="0" smtClean="0">
              <a:latin typeface="Comic Sans MS" pitchFamily="66" charset="0"/>
            </a:endParaRPr>
          </a:p>
          <a:p>
            <a:pPr marL="536575" indent="-536575">
              <a:lnSpc>
                <a:spcPct val="125000"/>
              </a:lnSpc>
            </a:pPr>
            <a:r>
              <a:rPr lang="en-GB" sz="2500" dirty="0" smtClean="0">
                <a:latin typeface="Comic Sans MS" pitchFamily="66" charset="0"/>
              </a:rPr>
              <a:t>Much easier publishing and deployment of web sites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855664" y="1878013"/>
            <a:ext cx="1109027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oval" w="med" len="med"/>
          </a:ln>
          <a:effectLst/>
        </p:spPr>
        <p:txBody>
          <a:bodyPr lIns="128016" tIns="64008" rIns="128016" bIns="64008"/>
          <a:lstStyle/>
          <a:p>
            <a:endParaRPr lang="en-GB"/>
          </a:p>
        </p:txBody>
      </p:sp>
      <p:pic>
        <p:nvPicPr>
          <p:cNvPr id="5" name="Picture 2" descr="http://www.microsoft.com/net/images/n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5444" y="8105770"/>
            <a:ext cx="6711198" cy="1495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1349</Words>
  <Application>Microsoft Office PowerPoint</Application>
  <PresentationFormat>A3 Paper (297x420 mm)</PresentationFormat>
  <Paragraphs>276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  <vt:lpstr>The Developers Group </vt:lpstr>
    </vt:vector>
  </TitlesOfParts>
  <Company>Developers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Developers Group POSK 16th October 2007</dc:title>
  <dc:creator>Joanna Goulson</dc:creator>
  <cp:lastModifiedBy>Pete Sykes</cp:lastModifiedBy>
  <cp:revision>233</cp:revision>
  <dcterms:created xsi:type="dcterms:W3CDTF">2007-10-03T13:45:31Z</dcterms:created>
  <dcterms:modified xsi:type="dcterms:W3CDTF">2010-04-30T14:21:08Z</dcterms:modified>
</cp:coreProperties>
</file>