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2" r:id="rId2"/>
    <p:sldId id="283" r:id="rId3"/>
    <p:sldId id="286" r:id="rId4"/>
    <p:sldId id="285" r:id="rId5"/>
    <p:sldId id="284" r:id="rId6"/>
    <p:sldId id="288" r:id="rId7"/>
    <p:sldId id="289" r:id="rId8"/>
    <p:sldId id="290" r:id="rId9"/>
    <p:sldId id="291" r:id="rId10"/>
    <p:sldId id="287" r:id="rId11"/>
  </p:sldIdLst>
  <p:sldSz cx="12801600" cy="9601200" type="A3"/>
  <p:notesSz cx="10234613" cy="146621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64008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28016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92024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56032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320040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84048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448056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512064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xmlns:mc="http://schemas.openxmlformats.org/markup-compatibility/2006" xmlns:a14="http://schemas.microsoft.com/office/drawing/2010/main" val="FF0000" mc:Ignorable="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 autoAdjust="0"/>
    <p:restoredTop sz="94643" autoAdjust="0"/>
  </p:normalViewPr>
  <p:slideViewPr>
    <p:cSldViewPr>
      <p:cViewPr varScale="1">
        <p:scale>
          <a:sx n="76" d="100"/>
          <a:sy n="76" d="100"/>
        </p:scale>
        <p:origin x="-108" y="-138"/>
      </p:cViewPr>
      <p:guideLst>
        <p:guide orient="horz" pos="3024"/>
        <p:guide pos="40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434998" cy="73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256" tIns="71128" rIns="142256" bIns="71128" numCol="1" anchor="t" anchorCtr="0" compatLnSpc="1">
            <a:prstTxWarp prst="textNoShape">
              <a:avLst/>
            </a:prstTxWarp>
          </a:bodyPr>
          <a:lstStyle>
            <a:lvl1pPr>
              <a:defRPr sz="1900"/>
            </a:lvl1pPr>
          </a:lstStyle>
          <a:p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247" y="1"/>
            <a:ext cx="4434998" cy="73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256" tIns="71128" rIns="142256" bIns="71128" numCol="1" anchor="t" anchorCtr="0" compatLnSpc="1">
            <a:prstTxWarp prst="textNoShape">
              <a:avLst/>
            </a:prstTxWarp>
          </a:bodyPr>
          <a:lstStyle>
            <a:lvl1pPr algn="r">
              <a:defRPr sz="1900"/>
            </a:lvl1pPr>
          </a:lstStyle>
          <a:p>
            <a:endParaRPr lang="en-GB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13926498"/>
            <a:ext cx="4434998" cy="73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256" tIns="71128" rIns="142256" bIns="71128" numCol="1" anchor="b" anchorCtr="0" compatLnSpc="1">
            <a:prstTxWarp prst="textNoShape">
              <a:avLst/>
            </a:prstTxWarp>
          </a:bodyPr>
          <a:lstStyle>
            <a:lvl1pPr>
              <a:defRPr sz="1900"/>
            </a:lvl1pPr>
          </a:lstStyle>
          <a:p>
            <a:endParaRPr lang="en-GB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247" y="13926498"/>
            <a:ext cx="4434998" cy="73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256" tIns="71128" rIns="142256" bIns="71128" numCol="1" anchor="b" anchorCtr="0" compatLnSpc="1">
            <a:prstTxWarp prst="textNoShape">
              <a:avLst/>
            </a:prstTxWarp>
          </a:bodyPr>
          <a:lstStyle>
            <a:lvl1pPr algn="r">
              <a:defRPr sz="1900"/>
            </a:lvl1pPr>
          </a:lstStyle>
          <a:p>
            <a:fld id="{84731AAA-1A80-4C65-9295-9323DBF9C44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835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434998" cy="73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256" tIns="71128" rIns="142256" bIns="71128" numCol="1" anchor="t" anchorCtr="0" compatLnSpc="1">
            <a:prstTxWarp prst="textNoShape">
              <a:avLst/>
            </a:prstTxWarp>
          </a:bodyPr>
          <a:lstStyle>
            <a:lvl1pPr>
              <a:defRPr sz="1900"/>
            </a:lvl1pPr>
          </a:lstStyle>
          <a:p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247" y="1"/>
            <a:ext cx="4434998" cy="73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256" tIns="71128" rIns="142256" bIns="71128" numCol="1" anchor="t" anchorCtr="0" compatLnSpc="1">
            <a:prstTxWarp prst="textNoShape">
              <a:avLst/>
            </a:prstTxWarp>
          </a:bodyPr>
          <a:lstStyle>
            <a:lvl1pPr algn="r">
              <a:defRPr sz="1900"/>
            </a:lvl1pPr>
          </a:lstStyle>
          <a:p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52563" y="1100138"/>
            <a:ext cx="7329487" cy="5497512"/>
          </a:xfrm>
          <a:prstGeom prst="rect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462" y="6964521"/>
            <a:ext cx="8187690" cy="6597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256" tIns="71128" rIns="142256" bIns="711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13926498"/>
            <a:ext cx="4434998" cy="73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256" tIns="71128" rIns="142256" bIns="71128" numCol="1" anchor="b" anchorCtr="0" compatLnSpc="1">
            <a:prstTxWarp prst="textNoShape">
              <a:avLst/>
            </a:prstTxWarp>
          </a:bodyPr>
          <a:lstStyle>
            <a:lvl1pPr>
              <a:defRPr sz="1900"/>
            </a:lvl1pPr>
          </a:lstStyle>
          <a:p>
            <a:endParaRPr lang="en-GB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247" y="13926498"/>
            <a:ext cx="4434998" cy="73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256" tIns="71128" rIns="142256" bIns="71128" numCol="1" anchor="b" anchorCtr="0" compatLnSpc="1">
            <a:prstTxWarp prst="textNoShape">
              <a:avLst/>
            </a:prstTxWarp>
          </a:bodyPr>
          <a:lstStyle>
            <a:lvl1pPr algn="r">
              <a:defRPr sz="1900"/>
            </a:lvl1pPr>
          </a:lstStyle>
          <a:p>
            <a:fld id="{8B7B7EF2-867B-48CB-80A1-60BDE97578F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4282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640080" algn="l" rtl="0" fontAlgn="base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1280160" algn="l" rtl="0" fontAlgn="base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920240" algn="l" rtl="0" fontAlgn="base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2560320" algn="l" rtl="0" fontAlgn="base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1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10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2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3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4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5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6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7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8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9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1" cy="2453640"/>
          </a:xfrm>
        </p:spPr>
        <p:txBody>
          <a:bodyPr/>
          <a:lstStyle>
            <a:lvl1pPr marL="0" indent="0" algn="ctr">
              <a:buNone/>
              <a:defRPr/>
            </a:lvl1pPr>
            <a:lvl2pPr marL="640080" indent="0" algn="ctr">
              <a:buNone/>
              <a:defRPr/>
            </a:lvl2pPr>
            <a:lvl3pPr marL="1280160" indent="0" algn="ctr">
              <a:buNone/>
              <a:defRPr/>
            </a:lvl3pPr>
            <a:lvl4pPr marL="1920240" indent="0" algn="ctr">
              <a:buNone/>
              <a:defRPr/>
            </a:lvl4pPr>
            <a:lvl5pPr marL="2560320" indent="0" algn="ctr">
              <a:buNone/>
              <a:defRPr/>
            </a:lvl5pPr>
            <a:lvl6pPr marL="3200400" indent="0" algn="ctr">
              <a:buNone/>
              <a:defRPr/>
            </a:lvl6pPr>
            <a:lvl7pPr marL="3840480" indent="0" algn="ctr">
              <a:buNone/>
              <a:defRPr/>
            </a:lvl7pPr>
            <a:lvl8pPr marL="4480560" indent="0" algn="ctr">
              <a:buNone/>
              <a:defRPr/>
            </a:lvl8pPr>
            <a:lvl9pPr marL="512064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83C745-8C30-43E8-9543-192DFE53725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A0FEE-CA95-4D09-8FDC-5A8D7F288A2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1" y="384495"/>
            <a:ext cx="2880359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2" y="384495"/>
            <a:ext cx="8427719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C2865-0730-4CBB-A239-319B737D584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1B8FF-73A2-4833-803D-5E96DDC5CA4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9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/>
            </a:lvl1pPr>
            <a:lvl2pPr marL="640080" indent="0">
              <a:buNone/>
              <a:defRPr sz="2500"/>
            </a:lvl2pPr>
            <a:lvl3pPr marL="1280160" indent="0">
              <a:buNone/>
              <a:defRPr sz="2200"/>
            </a:lvl3pPr>
            <a:lvl4pPr marL="1920240" indent="0">
              <a:buNone/>
              <a:defRPr sz="2000"/>
            </a:lvl4pPr>
            <a:lvl5pPr marL="2560320" indent="0">
              <a:buNone/>
              <a:defRPr sz="2000"/>
            </a:lvl5pPr>
            <a:lvl6pPr marL="3200400" indent="0">
              <a:buNone/>
              <a:defRPr sz="2000"/>
            </a:lvl6pPr>
            <a:lvl7pPr marL="3840480" indent="0">
              <a:buNone/>
              <a:defRPr sz="2000"/>
            </a:lvl7pPr>
            <a:lvl8pPr marL="4480560" indent="0">
              <a:buNone/>
              <a:defRPr sz="2000"/>
            </a:lvl8pPr>
            <a:lvl9pPr marL="5120640" indent="0">
              <a:buNone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75B4E-B3C7-4EA9-8D29-C61DA0E214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2" y="2240281"/>
            <a:ext cx="5654039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1" y="2240281"/>
            <a:ext cx="5654039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A327E-BF47-4FBB-8EBF-1F5F7C218AC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1" y="3044826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6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5BF9A-A733-4D3E-AFDE-03218E3C94D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C2979-57ED-41AF-B92B-C66046D7839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58957-03CF-4644-B3A2-9F8F5F5C999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2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FA624D-198E-454C-B13C-AF3CDB53457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1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4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C5656-BDC9-4AE5-AECA-1DF574A67FE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0082" y="384493"/>
            <a:ext cx="1152144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0082" y="2240281"/>
            <a:ext cx="11521440" cy="6336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0080" y="8743315"/>
            <a:ext cx="2987041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>
              <a:defRPr sz="20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882" y="8743315"/>
            <a:ext cx="40538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ctr">
              <a:defRPr sz="20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481" y="8743315"/>
            <a:ext cx="2987041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r">
              <a:defRPr sz="2000"/>
            </a:lvl1pPr>
          </a:lstStyle>
          <a:p>
            <a:fld id="{BEC64F57-7A56-4C8B-87E2-58ACC0C773F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5pPr>
      <a:lvl6pPr marL="640080" algn="ctr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6pPr>
      <a:lvl7pPr marL="1280160" algn="ctr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7pPr>
      <a:lvl8pPr marL="1920240" algn="ctr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8pPr>
      <a:lvl9pPr marL="2560320" algn="ctr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9pPr>
    </p:titleStyle>
    <p:bodyStyle>
      <a:lvl1pPr marL="480060" indent="-480060" algn="l" rtl="0" fontAlgn="base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rtl="0" fontAlgn="base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</a:defRPr>
      </a:lvl2pPr>
      <a:lvl3pPr marL="1600200" indent="-320040" algn="l" rtl="0" fontAlgn="base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</a:defRPr>
      </a:lvl3pPr>
      <a:lvl4pPr marL="2240280" indent="-32004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880360" indent="-32004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3520440" indent="-32004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4160520" indent="-32004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4800600" indent="-32004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5440680" indent="-32004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uk/techdays/registration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sp.net/" TargetMode="External"/><Relationship Id="rId3" Type="http://schemas.openxmlformats.org/officeDocument/2006/relationships/hyperlink" Target="http://bit.ly/aspnetmvc2" TargetMode="External"/><Relationship Id="rId7" Type="http://schemas.openxmlformats.org/officeDocument/2006/relationships/hyperlink" Target="http://ie.microsoft.com/testdrive/Default.html" TargetMode="External"/><Relationship Id="rId12" Type="http://schemas.openxmlformats.org/officeDocument/2006/relationships/hyperlink" Target="http://channel9.msdn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eveloper.windowsphone.com/windows-phone-7-series/" TargetMode="External"/><Relationship Id="rId11" Type="http://schemas.openxmlformats.org/officeDocument/2006/relationships/hyperlink" Target="http://www.microsoft.com/presspass/events/mix/videoGallery.aspx" TargetMode="External"/><Relationship Id="rId5" Type="http://schemas.openxmlformats.org/officeDocument/2006/relationships/hyperlink" Target="http://silverlight.net/getstarted/silverlight-4" TargetMode="External"/><Relationship Id="rId10" Type="http://schemas.openxmlformats.org/officeDocument/2006/relationships/hyperlink" Target="http://www.odata.org/" TargetMode="External"/><Relationship Id="rId4" Type="http://schemas.openxmlformats.org/officeDocument/2006/relationships/hyperlink" Target="http://www.silverlight.net/getstarted/devices/symbian/" TargetMode="External"/><Relationship Id="rId9" Type="http://schemas.openxmlformats.org/officeDocument/2006/relationships/hyperlink" Target="http://www.microsoft.com/visualstudio/en-u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imheuer.com/blog/archive/2009/11/18/whats-new-in-silverlight-4-complete-guide-new-features.asp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ervices.social.microsoft.com/feeds/FeedItem?feedId=a55550ef-a09e-40ff-b5bb-4f54d8dd4f84&amp;itemId=ca578490-e865-4fa1-aeea-c59827d0d25c&amp;title=VML+to+SVG+Migration+Guide+now+available&amp;uri=http://www.microsoft.com/downloads/details.aspx?FamilyID=2e8d87f2-c6ce-491f-a8e1-3413e0cff24a&amp;k=Wp9FOncMcUFFr0yI7jFQTtXWFl+iDLxzXp0QupDapag=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visualstudio/en-us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C0C0C0" mc:Ignorable="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C0C0C0" mc:Ignorable="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C0C0C0" mc:Ignorable="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2078038"/>
            <a:ext cx="11690072" cy="6937404"/>
          </a:xfrm>
          <a:noFill/>
          <a:ln/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Microsoft News</a:t>
            </a:r>
            <a:endParaRPr lang="en-GB" sz="5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ASP .NET MVC v2 Released for .NET 3.5 &amp; VS2008</a:t>
            </a:r>
            <a:endParaRPr lang="en-GB" sz="19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VS2010 &amp; .NET 4 release next month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UK Tech Days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5 days of developer focussed events simultaneously with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5 days of IT pro focussed events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  <a:hlinkClick r:id="rId3"/>
              </a:rPr>
              <a:t>http://www.microsoft.com/uk/techdays/registration.aspx</a:t>
            </a:r>
            <a:endParaRPr lang="en-GB" sz="19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Mix10 is running until today, started Monday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Major announcements: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Silverlight 4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Windows Phone 7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IE 9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ASP.NET</a:t>
            </a:r>
          </a:p>
          <a:p>
            <a:pPr marL="536575" indent="-536575">
              <a:lnSpc>
                <a:spcPct val="125000"/>
              </a:lnSpc>
            </a:pPr>
            <a:r>
              <a:rPr lang="en-GB" sz="4800" dirty="0" smtClean="0">
                <a:latin typeface="Comic Sans MS" pitchFamily="66" charset="0"/>
              </a:rPr>
              <a:t>Don’t miss the next meeting!!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xmlns:mc="http://schemas.openxmlformats.org/markup-compatibility/2006" xmlns:a14="http://schemas.microsoft.com/office/drawing/2010/main" val="FF0000" mc:Ignorable="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C0C0C0" mc:Ignorable="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C0C0C0" mc:Ignorable="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C0C0C0" mc:Ignorable="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1992288"/>
            <a:ext cx="11665374" cy="7237468"/>
          </a:xfrm>
          <a:noFill/>
          <a:ln/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Resources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ASP.NET MVC 2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  <a:hlinkClick r:id="rId3"/>
              </a:rPr>
              <a:t>http://bit.ly/aspnetmvc2</a:t>
            </a:r>
            <a:endParaRPr lang="en-GB" sz="19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Silverlight for </a:t>
            </a:r>
            <a:r>
              <a:rPr lang="en-GB" sz="2500" dirty="0" err="1" smtClean="0">
                <a:latin typeface="Comic Sans MS" pitchFamily="66" charset="0"/>
              </a:rPr>
              <a:t>Symbian</a:t>
            </a:r>
            <a:endParaRPr lang="en-GB" sz="25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  <a:hlinkClick r:id="rId4"/>
              </a:rPr>
              <a:t>http://www.silverlight.net/getstarted/devices/symbian/</a:t>
            </a:r>
            <a:endParaRPr lang="en-GB" sz="19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Silverlight </a:t>
            </a:r>
            <a:r>
              <a:rPr lang="en-GB" sz="2500" dirty="0">
                <a:latin typeface="Comic Sans MS" pitchFamily="66" charset="0"/>
              </a:rPr>
              <a:t>4</a:t>
            </a:r>
            <a:endParaRPr lang="en-GB" sz="2500" dirty="0">
              <a:latin typeface="Comic Sans MS" pitchFamily="66" charset="0"/>
              <a:hlinkClick r:id="rId5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  <a:hlinkClick r:id="rId5"/>
              </a:rPr>
              <a:t>http</a:t>
            </a:r>
            <a:r>
              <a:rPr lang="en-GB" sz="1900" dirty="0">
                <a:latin typeface="Comic Sans MS" pitchFamily="66" charset="0"/>
                <a:hlinkClick r:id="rId5"/>
              </a:rPr>
              <a:t>://</a:t>
            </a:r>
            <a:r>
              <a:rPr lang="en-GB" sz="1900" dirty="0" smtClean="0">
                <a:latin typeface="Comic Sans MS" pitchFamily="66" charset="0"/>
                <a:hlinkClick r:id="rId5"/>
              </a:rPr>
              <a:t>silverlight.net/getstarted/silverlight-4</a:t>
            </a:r>
            <a:endParaRPr lang="en-GB" sz="19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Windows Phone 7</a:t>
            </a:r>
            <a:endParaRPr lang="en-GB" sz="2500" dirty="0" smtClean="0">
              <a:latin typeface="Comic Sans MS" pitchFamily="66" charset="0"/>
              <a:hlinkClick r:id="rId6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  <a:hlinkClick r:id="rId6"/>
              </a:rPr>
              <a:t>http</a:t>
            </a:r>
            <a:r>
              <a:rPr lang="en-GB" sz="1900" dirty="0">
                <a:latin typeface="Comic Sans MS" pitchFamily="66" charset="0"/>
                <a:hlinkClick r:id="rId6"/>
              </a:rPr>
              <a:t>://developer.windowsphone.com/windows-phone-7-series</a:t>
            </a:r>
            <a:r>
              <a:rPr lang="en-GB" sz="1900" dirty="0" smtClean="0">
                <a:latin typeface="Comic Sans MS" pitchFamily="66" charset="0"/>
                <a:hlinkClick r:id="rId6"/>
              </a:rPr>
              <a:t>/</a:t>
            </a:r>
            <a:endParaRPr lang="en-GB" sz="19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IE 9 Platform Preview &amp; demos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  <a:hlinkClick r:id="rId7"/>
              </a:rPr>
              <a:t>http://ie.microsoft.com/testdrive/Default.html</a:t>
            </a:r>
            <a:endParaRPr lang="en-GB" sz="19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ASP.NET 4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  <a:hlinkClick r:id="rId8"/>
              </a:rPr>
              <a:t>http://www.asp.net/</a:t>
            </a:r>
            <a:endParaRPr lang="en-GB" sz="19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Visual Studio 2010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  <a:hlinkClick r:id="rId9"/>
              </a:rPr>
              <a:t>http://www.microsoft.com/visualstudio/en-us/</a:t>
            </a:r>
            <a:endParaRPr lang="en-GB" sz="19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err="1" smtClean="0">
                <a:latin typeface="Comic Sans MS" pitchFamily="66" charset="0"/>
              </a:rPr>
              <a:t>Odata</a:t>
            </a:r>
            <a:endParaRPr lang="en-GB" sz="25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  <a:hlinkClick r:id="rId10"/>
              </a:rPr>
              <a:t>http://www.odata.org/</a:t>
            </a:r>
            <a:endParaRPr lang="en-GB" sz="1900" dirty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>
                <a:latin typeface="Comic Sans MS" pitchFamily="66" charset="0"/>
              </a:rPr>
              <a:t>Mix10 </a:t>
            </a:r>
            <a:r>
              <a:rPr lang="en-GB" sz="2500" dirty="0" smtClean="0">
                <a:latin typeface="Comic Sans MS" pitchFamily="66" charset="0"/>
              </a:rPr>
              <a:t>(session videos)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>
                <a:latin typeface="Comic Sans MS" pitchFamily="66" charset="0"/>
                <a:hlinkClick r:id="rId11"/>
              </a:rPr>
              <a:t>http://</a:t>
            </a:r>
            <a:r>
              <a:rPr lang="en-GB" sz="1900" dirty="0" smtClean="0">
                <a:latin typeface="Comic Sans MS" pitchFamily="66" charset="0"/>
                <a:hlinkClick r:id="rId11"/>
              </a:rPr>
              <a:t>www.microsoft.com/presspass/events/mix/videoGallery.aspx</a:t>
            </a:r>
            <a:endParaRPr lang="en-GB" sz="19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>
                <a:latin typeface="Comic Sans MS" pitchFamily="66" charset="0"/>
              </a:rPr>
              <a:t>Channel 9 (Mix10 follow-up interviews)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>
                <a:latin typeface="Comic Sans MS" pitchFamily="66" charset="0"/>
                <a:hlinkClick r:id="rId12"/>
              </a:rPr>
              <a:t>http://channel9.msdn.com/</a:t>
            </a:r>
            <a:endParaRPr lang="en-GB" sz="1900" dirty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2500" dirty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31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31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xmlns:mc="http://schemas.openxmlformats.org/markup-compatibility/2006" xmlns:a14="http://schemas.microsoft.com/office/drawing/2010/main" val="FF0000" mc:Ignorable="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759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weblogs.asp.net/blogs/lduveau/sl4bloglogo_085DCF6F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936" y="4558173"/>
            <a:ext cx="4644617" cy="456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C0C0C0" mc:Ignorable="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C0C0C0" mc:Ignorable="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C0C0C0" mc:Ignorable="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1751628"/>
            <a:ext cx="11690072" cy="7369452"/>
          </a:xfrm>
          <a:noFill/>
          <a:ln/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Mix10 News – Silverlight 4</a:t>
            </a:r>
            <a:r>
              <a:rPr lang="en-GB" sz="9600" dirty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GB" sz="3600" dirty="0">
                <a:solidFill>
                  <a:schemeClr val="accent2"/>
                </a:solidFill>
                <a:latin typeface="Comic Sans MS" pitchFamily="66" charset="0"/>
              </a:rPr>
              <a:t>(1</a:t>
            </a:r>
            <a:r>
              <a:rPr lang="en-GB" sz="3600" dirty="0" smtClean="0">
                <a:solidFill>
                  <a:schemeClr val="accent2"/>
                </a:solidFill>
                <a:latin typeface="Comic Sans MS" pitchFamily="66" charset="0"/>
              </a:rPr>
              <a:t>)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Considered to be “mature” release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Silverlight deployment at nearly 60% on Internet connected devices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The </a:t>
            </a:r>
            <a:r>
              <a:rPr lang="en-GB" sz="2500" dirty="0" smtClean="0">
                <a:latin typeface="Comic Sans MS" pitchFamily="66" charset="0"/>
              </a:rPr>
              <a:t>technology to build </a:t>
            </a:r>
            <a:r>
              <a:rPr lang="en-GB" sz="2500" dirty="0" smtClean="0">
                <a:latin typeface="Comic Sans MS" pitchFamily="66" charset="0"/>
              </a:rPr>
              <a:t>the Silverlight Winter Olympics player and infrastructure is </a:t>
            </a:r>
            <a:r>
              <a:rPr lang="en-GB" sz="2500" dirty="0" smtClean="0">
                <a:latin typeface="Comic Sans MS" pitchFamily="66" charset="0"/>
              </a:rPr>
              <a:t>being open-sourced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Silverlight 4 Release Candidate (developer release) now available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Allows full screen video on separate monitor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“Pivot” will be included – manipulation, filtering and exploration of large image datasets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eBay adopting Silverlight – list a product by showing its barcode to your webcam!</a:t>
            </a:r>
          </a:p>
          <a:p>
            <a:pPr marL="1656715" lvl="2" indent="-536575">
              <a:lnSpc>
                <a:spcPct val="125000"/>
              </a:lnSpc>
            </a:pPr>
            <a:r>
              <a:rPr lang="en-GB" sz="1400" dirty="0" smtClean="0">
                <a:latin typeface="Comic Sans MS" pitchFamily="66" charset="0"/>
              </a:rPr>
              <a:t>Took only 8 weeks to build from start to finish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Tooling available for VS2010 and Expression Blend 4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Full release “within a month”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Documentation for release candidate now available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Silverlight coming to Xbox – no timescales though</a:t>
            </a:r>
            <a:endParaRPr lang="en-GB" sz="19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endParaRPr lang="en-GB" sz="19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xmlns:mc="http://schemas.openxmlformats.org/markup-compatibility/2006" xmlns:a14="http://schemas.microsoft.com/office/drawing/2010/main" val="FF0000" mc:Ignorable="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weblogs.asp.net/blogs/lduveau/sl4bloglogo_085DCF6F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936" y="4558173"/>
            <a:ext cx="4644617" cy="456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C0C0C0" mc:Ignorable="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C0C0C0" mc:Ignorable="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C0C0C0" mc:Ignorable="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1751628"/>
            <a:ext cx="11690072" cy="3048972"/>
          </a:xfrm>
          <a:noFill/>
          <a:ln/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Mix10 News – Silverlight 4</a:t>
            </a:r>
            <a:r>
              <a:rPr lang="en-GB" sz="9600" dirty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GB" sz="3600" dirty="0">
                <a:solidFill>
                  <a:schemeClr val="accent2"/>
                </a:solidFill>
                <a:latin typeface="Comic Sans MS" pitchFamily="66" charset="0"/>
              </a:rPr>
              <a:t>(1</a:t>
            </a:r>
            <a:r>
              <a:rPr lang="en-GB" sz="3600" dirty="0" smtClean="0">
                <a:solidFill>
                  <a:schemeClr val="accent2"/>
                </a:solidFill>
                <a:latin typeface="Comic Sans MS" pitchFamily="66" charset="0"/>
              </a:rPr>
              <a:t>)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Beta of Silverlight for </a:t>
            </a:r>
            <a:r>
              <a:rPr lang="en-GB" sz="3200" b="1" dirty="0" smtClean="0">
                <a:latin typeface="Comic Sans MS" pitchFamily="66" charset="0"/>
              </a:rPr>
              <a:t>Symbian</a:t>
            </a:r>
            <a:r>
              <a:rPr lang="en-GB" sz="2500" dirty="0" smtClean="0">
                <a:latin typeface="Comic Sans MS" pitchFamily="66" charset="0"/>
              </a:rPr>
              <a:t> is now available (for S60 5</a:t>
            </a:r>
            <a:r>
              <a:rPr lang="en-GB" sz="2500" baseline="30000" dirty="0" smtClean="0">
                <a:latin typeface="Comic Sans MS" pitchFamily="66" charset="0"/>
              </a:rPr>
              <a:t>th</a:t>
            </a:r>
            <a:r>
              <a:rPr lang="en-GB" sz="2500" dirty="0" smtClean="0">
                <a:latin typeface="Comic Sans MS" pitchFamily="66" charset="0"/>
              </a:rPr>
              <a:t> Edition)!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Roughly equivalent to Silverlight 2 buts it’s a good start!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Lots of new features in Silverlight 4:</a:t>
            </a:r>
            <a:endParaRPr lang="en-GB" sz="19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endParaRPr lang="en-GB" sz="19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endParaRPr lang="en-GB" sz="19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xmlns:mc="http://schemas.openxmlformats.org/markup-compatibility/2006" xmlns:a14="http://schemas.microsoft.com/office/drawing/2010/main" val="FF0000" mc:Ignorable="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792288" y="4656584"/>
            <a:ext cx="10225136" cy="4104456"/>
          </a:xfrm>
          <a:prstGeom prst="rect">
            <a:avLst/>
          </a:prstGeom>
          <a:noFill/>
        </p:spPr>
        <p:txBody>
          <a:bodyPr wrap="square" numCol="2" spcCol="72000" rtlCol="0">
            <a:normAutofit fontScale="92500" lnSpcReduction="10000"/>
          </a:bodyPr>
          <a:lstStyle/>
          <a:p>
            <a:r>
              <a:rPr lang="en-GB" dirty="0"/>
              <a:t>Tooling </a:t>
            </a:r>
          </a:p>
          <a:p>
            <a:r>
              <a:rPr lang="en-GB" dirty="0"/>
              <a:t>Printing API </a:t>
            </a:r>
          </a:p>
          <a:p>
            <a:r>
              <a:rPr lang="en-GB" dirty="0"/>
              <a:t>Right-click event handling </a:t>
            </a:r>
          </a:p>
          <a:p>
            <a:r>
              <a:rPr lang="en-GB" dirty="0" smtClean="0"/>
              <a:t>Webcam/microphone access </a:t>
            </a:r>
            <a:endParaRPr lang="en-GB" dirty="0"/>
          </a:p>
          <a:p>
            <a:r>
              <a:rPr lang="en-GB" dirty="0"/>
              <a:t>Mouse wheel support </a:t>
            </a:r>
          </a:p>
          <a:p>
            <a:r>
              <a:rPr lang="en-GB" dirty="0" err="1"/>
              <a:t>RichTextArea</a:t>
            </a:r>
            <a:r>
              <a:rPr lang="en-GB" dirty="0"/>
              <a:t> Control </a:t>
            </a:r>
          </a:p>
          <a:p>
            <a:r>
              <a:rPr lang="en-GB" dirty="0" err="1"/>
              <a:t>ICommand</a:t>
            </a:r>
            <a:r>
              <a:rPr lang="en-GB" dirty="0"/>
              <a:t> support </a:t>
            </a:r>
          </a:p>
          <a:p>
            <a:r>
              <a:rPr lang="en-GB" dirty="0"/>
              <a:t>Clipboard API </a:t>
            </a:r>
          </a:p>
          <a:p>
            <a:r>
              <a:rPr lang="en-GB" dirty="0"/>
              <a:t>HTML Hosting with </a:t>
            </a:r>
            <a:r>
              <a:rPr lang="en-GB" dirty="0" err="1"/>
              <a:t>WebBrowser</a:t>
            </a:r>
            <a:r>
              <a:rPr lang="en-GB" dirty="0"/>
              <a:t> </a:t>
            </a:r>
          </a:p>
          <a:p>
            <a:r>
              <a:rPr lang="en-GB" dirty="0"/>
              <a:t>Elevated trust applications </a:t>
            </a:r>
          </a:p>
          <a:p>
            <a:r>
              <a:rPr lang="en-GB" dirty="0"/>
              <a:t>Local file access </a:t>
            </a:r>
          </a:p>
          <a:p>
            <a:r>
              <a:rPr lang="en-GB" dirty="0"/>
              <a:t>COM </a:t>
            </a:r>
            <a:r>
              <a:rPr lang="en-GB" dirty="0" err="1"/>
              <a:t>interop</a:t>
            </a:r>
            <a:r>
              <a:rPr lang="en-GB" dirty="0"/>
              <a:t> </a:t>
            </a:r>
          </a:p>
          <a:p>
            <a:r>
              <a:rPr lang="en-GB" dirty="0"/>
              <a:t>Notification (“toast”) API </a:t>
            </a:r>
          </a:p>
          <a:p>
            <a:r>
              <a:rPr lang="en-GB" dirty="0"/>
              <a:t>Network authentication </a:t>
            </a:r>
          </a:p>
          <a:p>
            <a:r>
              <a:rPr lang="en-GB" dirty="0"/>
              <a:t>Cross-domain Networking changes </a:t>
            </a:r>
          </a:p>
          <a:p>
            <a:r>
              <a:rPr lang="en-GB" dirty="0"/>
              <a:t>Keyboard access in full screen mode </a:t>
            </a:r>
          </a:p>
          <a:p>
            <a:r>
              <a:rPr lang="en-GB" dirty="0"/>
              <a:t>Text trimming </a:t>
            </a:r>
          </a:p>
          <a:p>
            <a:r>
              <a:rPr lang="en-GB" dirty="0" err="1"/>
              <a:t>ViewBox</a:t>
            </a:r>
            <a:r>
              <a:rPr lang="en-GB" dirty="0"/>
              <a:t> </a:t>
            </a:r>
          </a:p>
          <a:p>
            <a:r>
              <a:rPr lang="en-GB" dirty="0"/>
              <a:t>Right-to-left, </a:t>
            </a:r>
            <a:r>
              <a:rPr lang="en-GB" dirty="0" err="1"/>
              <a:t>BiDi</a:t>
            </a:r>
            <a:r>
              <a:rPr lang="en-GB" dirty="0"/>
              <a:t> and complex script </a:t>
            </a:r>
          </a:p>
          <a:p>
            <a:r>
              <a:rPr lang="en-GB" dirty="0"/>
              <a:t>Offline DRM </a:t>
            </a:r>
          </a:p>
          <a:p>
            <a:r>
              <a:rPr lang="en-GB" dirty="0"/>
              <a:t>H.264 protected content </a:t>
            </a:r>
          </a:p>
          <a:p>
            <a:r>
              <a:rPr lang="en-GB" dirty="0"/>
              <a:t>Silverlight as a drop target </a:t>
            </a:r>
          </a:p>
          <a:p>
            <a:r>
              <a:rPr lang="en-GB" dirty="0"/>
              <a:t>Data binding </a:t>
            </a:r>
          </a:p>
          <a:p>
            <a:pPr lvl="1"/>
            <a:r>
              <a:rPr lang="en-GB" dirty="0" err="1"/>
              <a:t>IDataErrorInfo</a:t>
            </a:r>
            <a:r>
              <a:rPr lang="en-GB" dirty="0"/>
              <a:t> and </a:t>
            </a:r>
            <a:r>
              <a:rPr lang="en-GB" dirty="0" err="1"/>
              <a:t>Async</a:t>
            </a:r>
            <a:r>
              <a:rPr lang="en-GB" dirty="0"/>
              <a:t> Validation </a:t>
            </a:r>
          </a:p>
          <a:p>
            <a:pPr lvl="1"/>
            <a:r>
              <a:rPr lang="en-GB" dirty="0" err="1"/>
              <a:t>DependencyObject</a:t>
            </a:r>
            <a:r>
              <a:rPr lang="en-GB" dirty="0"/>
              <a:t> Binding </a:t>
            </a:r>
          </a:p>
          <a:p>
            <a:pPr lvl="1"/>
            <a:r>
              <a:rPr lang="en-GB" dirty="0" err="1"/>
              <a:t>StringFormat</a:t>
            </a:r>
            <a:r>
              <a:rPr lang="en-GB" dirty="0"/>
              <a:t>, </a:t>
            </a:r>
            <a:r>
              <a:rPr lang="en-GB" dirty="0" err="1"/>
              <a:t>TargetNullValue</a:t>
            </a:r>
            <a:r>
              <a:rPr lang="en-GB" dirty="0"/>
              <a:t>, </a:t>
            </a:r>
            <a:r>
              <a:rPr lang="en-GB" dirty="0" err="1"/>
              <a:t>FallbackValue</a:t>
            </a:r>
            <a:r>
              <a:rPr lang="en-GB" dirty="0"/>
              <a:t> </a:t>
            </a:r>
          </a:p>
          <a:p>
            <a:r>
              <a:rPr lang="en-GB" dirty="0"/>
              <a:t>Managed Extensibility Framework (MEF) </a:t>
            </a:r>
          </a:p>
          <a:p>
            <a:r>
              <a:rPr lang="en-GB" dirty="0" err="1"/>
              <a:t>DataGrid</a:t>
            </a:r>
            <a:r>
              <a:rPr lang="en-GB" dirty="0"/>
              <a:t> enhancements </a:t>
            </a:r>
          </a:p>
          <a:p>
            <a:r>
              <a:rPr lang="en-GB" dirty="0"/>
              <a:t>Fluid UI support in items controls </a:t>
            </a:r>
          </a:p>
          <a:p>
            <a:r>
              <a:rPr lang="en-GB" dirty="0"/>
              <a:t>Implicit theming </a:t>
            </a:r>
          </a:p>
          <a:p>
            <a:r>
              <a:rPr lang="en-GB" dirty="0"/>
              <a:t>Google Chrome support</a:t>
            </a:r>
          </a:p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288232" y="8649800"/>
            <a:ext cx="11089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…taken from (and explained in) Tim </a:t>
            </a:r>
            <a:r>
              <a:rPr lang="en-GB" dirty="0" err="1" smtClean="0"/>
              <a:t>Heuer’s</a:t>
            </a:r>
            <a:r>
              <a:rPr lang="en-GB" dirty="0" smtClean="0"/>
              <a:t> blog</a:t>
            </a:r>
            <a:r>
              <a:rPr lang="en-GB" dirty="0"/>
              <a:t>: </a:t>
            </a:r>
            <a:endParaRPr lang="en-GB" dirty="0" smtClean="0"/>
          </a:p>
          <a:p>
            <a:pPr algn="r"/>
            <a:r>
              <a:rPr lang="en-GB" dirty="0" smtClean="0">
                <a:hlinkClick r:id="rId4"/>
              </a:rPr>
              <a:t>http</a:t>
            </a:r>
            <a:r>
              <a:rPr lang="en-GB" dirty="0">
                <a:hlinkClick r:id="rId4"/>
              </a:rPr>
              <a:t>://</a:t>
            </a:r>
            <a:r>
              <a:rPr lang="en-GB" dirty="0" smtClean="0">
                <a:hlinkClick r:id="rId4"/>
              </a:rPr>
              <a:t>timheuer.com/blog/archive/2009/11/18/whats-new-in-silverlight-4-complete-guide-new-features.aspx</a:t>
            </a:r>
            <a:endParaRPr lang="en-GB" dirty="0" smtClean="0"/>
          </a:p>
          <a:p>
            <a:pPr algn="r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75506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9112" y="3504456"/>
            <a:ext cx="2990850" cy="568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C0C0C0" mc:Ignorable="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C0C0C0" mc:Ignorable="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C0C0C0" mc:Ignorable="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2078038"/>
            <a:ext cx="11665374" cy="6899026"/>
          </a:xfrm>
          <a:noFill/>
          <a:ln/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>
                <a:solidFill>
                  <a:schemeClr val="accent2"/>
                </a:solidFill>
                <a:latin typeface="Comic Sans MS" pitchFamily="66" charset="0"/>
              </a:rPr>
              <a:t>Mix10 News </a:t>
            </a: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– Windows Phone 7 </a:t>
            </a:r>
            <a:r>
              <a:rPr lang="en-GB" sz="3600" dirty="0" smtClean="0">
                <a:solidFill>
                  <a:schemeClr val="accent2"/>
                </a:solidFill>
                <a:latin typeface="Comic Sans MS" pitchFamily="66" charset="0"/>
              </a:rPr>
              <a:t>(1)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Major changes to the UI – very configurable, fast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Initial release targeted at consumers - very good for media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The primary development environments for Windows Phone 7 are XNA for games and Silverlight for everything else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Not “Silverlight-</a:t>
            </a:r>
            <a:r>
              <a:rPr lang="en-GB" sz="1900" dirty="0" err="1" smtClean="0">
                <a:latin typeface="Comic Sans MS" pitchFamily="66" charset="0"/>
              </a:rPr>
              <a:t>Lite</a:t>
            </a:r>
            <a:r>
              <a:rPr lang="en-GB" sz="1900" dirty="0" smtClean="0">
                <a:latin typeface="Comic Sans MS" pitchFamily="66" charset="0"/>
              </a:rPr>
              <a:t>” – just “Silverlight”, including IIS Smooth Streaming &amp; Deep Zoom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Silverlight is currently a “super set” of Silverlight 3.0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VS2010 has Win Phone 7 optimised controls templates and emulator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Emulator is VM running the actual OS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If you have a multi-touch screen the emulator supports it too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Emulator integrates with Expression Blend 4</a:t>
            </a:r>
            <a:endParaRPr lang="en-GB" sz="31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xmlns:mc="http://schemas.openxmlformats.org/markup-compatibility/2006" xmlns:a14="http://schemas.microsoft.com/office/drawing/2010/main" val="FF0000" mc:Ignorable="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05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9112" y="3504456"/>
            <a:ext cx="2990850" cy="568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C0C0C0" mc:Ignorable="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C0C0C0" mc:Ignorable="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C0C0C0" mc:Ignorable="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2078038"/>
            <a:ext cx="11665374" cy="6899026"/>
          </a:xfrm>
          <a:noFill/>
          <a:ln/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>
                <a:solidFill>
                  <a:schemeClr val="accent2"/>
                </a:solidFill>
                <a:latin typeface="Comic Sans MS" pitchFamily="66" charset="0"/>
              </a:rPr>
              <a:t>Mix10 News </a:t>
            </a: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– Windows Phone 7 </a:t>
            </a:r>
            <a:r>
              <a:rPr lang="en-GB" sz="3600" dirty="0" smtClean="0">
                <a:solidFill>
                  <a:schemeClr val="accent2"/>
                </a:solidFill>
                <a:latin typeface="Comic Sans MS" pitchFamily="66" charset="0"/>
              </a:rPr>
              <a:t>(2)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b="1" dirty="0" smtClean="0">
                <a:latin typeface="Comic Sans MS" pitchFamily="66" charset="0"/>
              </a:rPr>
              <a:t>Windows </a:t>
            </a:r>
            <a:r>
              <a:rPr lang="en-GB" sz="2500" b="1" dirty="0">
                <a:latin typeface="Comic Sans MS" pitchFamily="66" charset="0"/>
              </a:rPr>
              <a:t>Phone 7 </a:t>
            </a:r>
            <a:r>
              <a:rPr lang="en-GB" sz="2500" b="1" dirty="0" smtClean="0">
                <a:latin typeface="Comic Sans MS" pitchFamily="66" charset="0"/>
              </a:rPr>
              <a:t>specific versions of design and </a:t>
            </a:r>
            <a:r>
              <a:rPr lang="en-GB" sz="2500" b="1" dirty="0" err="1" smtClean="0">
                <a:latin typeface="Comic Sans MS" pitchFamily="66" charset="0"/>
              </a:rPr>
              <a:t>dev</a:t>
            </a:r>
            <a:r>
              <a:rPr lang="en-GB" sz="2500" b="1" dirty="0" smtClean="0">
                <a:latin typeface="Comic Sans MS" pitchFamily="66" charset="0"/>
              </a:rPr>
              <a:t> tools are free</a:t>
            </a:r>
            <a:endParaRPr lang="en-GB" sz="25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CTP versions available now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Applications distributed via Windows Marketplace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Support for offering trial versions built in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No (generally available) native code development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One exception is that MS are working with Adobe to port Flash!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Tightly controlled hardware platform.  Developers can expect availability of features such as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Hardware graphics acceleration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err="1" smtClean="0">
                <a:latin typeface="Comic Sans MS" pitchFamily="66" charset="0"/>
              </a:rPr>
              <a:t>Multitouch</a:t>
            </a:r>
            <a:endParaRPr lang="en-GB" sz="19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GPS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Accelerometer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Two standard resolutions (800x480 &amp; 480x320)</a:t>
            </a:r>
          </a:p>
          <a:p>
            <a:pPr marL="0" indent="0">
              <a:lnSpc>
                <a:spcPct val="125000"/>
              </a:lnSpc>
              <a:buNone/>
            </a:pPr>
            <a:endParaRPr lang="en-GB" sz="31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xmlns:mc="http://schemas.openxmlformats.org/markup-compatibility/2006" xmlns:a14="http://schemas.microsoft.com/office/drawing/2010/main" val="FF0000" mc:Ignorable="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C0C0C0" mc:Ignorable="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C0C0C0" mc:Ignorable="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C0C0C0" mc:Ignorable="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2078038"/>
            <a:ext cx="11665374" cy="6899026"/>
          </a:xfrm>
          <a:noFill/>
          <a:ln/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>
                <a:solidFill>
                  <a:schemeClr val="accent2"/>
                </a:solidFill>
                <a:latin typeface="Comic Sans MS" pitchFamily="66" charset="0"/>
              </a:rPr>
              <a:t>Mix10 News </a:t>
            </a: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– IE 9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IE 9 Platform Preview now available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Plus several demos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Will be updated about once every 8 weeks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New script engine: "Chakra“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Runs on separate core from host IE process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HTML 5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CSS 3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SVG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Support for host (PC) hardware acceleration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New Developer Tools</a:t>
            </a: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xmlns:mc="http://schemas.openxmlformats.org/markup-compatibility/2006" xmlns:a14="http://schemas.microsoft.com/office/drawing/2010/main" val="FF0000" mc:Ignorable="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  <p:pic>
        <p:nvPicPr>
          <p:cNvPr id="7170" name="Picture 2" descr="VML to SVG Migration Guide now available">
            <a:hlinkClick r:id="rId3" tooltip="VML to SVG Migration Guide now available"/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9115444" y="5943608"/>
            <a:ext cx="3238519" cy="32385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11895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C0C0C0" mc:Ignorable="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C0C0C0" mc:Ignorable="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C0C0C0" mc:Ignorable="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2078038"/>
            <a:ext cx="11665374" cy="6899026"/>
          </a:xfrm>
          <a:noFill/>
          <a:ln/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>
                <a:solidFill>
                  <a:schemeClr val="accent2"/>
                </a:solidFill>
                <a:latin typeface="Comic Sans MS" pitchFamily="66" charset="0"/>
              </a:rPr>
              <a:t>Mix10 News </a:t>
            </a: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– ASP.NET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Controls now emit clean </a:t>
            </a:r>
            <a:r>
              <a:rPr lang="en-GB" sz="2500" dirty="0" err="1" smtClean="0">
                <a:latin typeface="Comic Sans MS" pitchFamily="66" charset="0"/>
              </a:rPr>
              <a:t>markup</a:t>
            </a:r>
            <a:endParaRPr lang="en-GB" sz="25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Makes using CSS much easier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Smaller and more easily managed </a:t>
            </a:r>
            <a:r>
              <a:rPr lang="en-GB" sz="2500" dirty="0" err="1" smtClean="0">
                <a:latin typeface="Comic Sans MS" pitchFamily="66" charset="0"/>
              </a:rPr>
              <a:t>ViewState</a:t>
            </a:r>
            <a:endParaRPr lang="en-GB" sz="25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Can use semantic URLs “out of the box”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Lots of new controls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Improvements in client-side processing through </a:t>
            </a:r>
            <a:r>
              <a:rPr lang="en-GB" sz="2500" dirty="0" err="1" smtClean="0">
                <a:latin typeface="Comic Sans MS" pitchFamily="66" charset="0"/>
              </a:rPr>
              <a:t>jQuery</a:t>
            </a:r>
            <a:endParaRPr lang="en-GB" sz="25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Contributing to </a:t>
            </a:r>
            <a:r>
              <a:rPr lang="en-GB" sz="1900" dirty="0" err="1" smtClean="0">
                <a:latin typeface="Comic Sans MS" pitchFamily="66" charset="0"/>
              </a:rPr>
              <a:t>jQuery</a:t>
            </a:r>
            <a:r>
              <a:rPr lang="en-GB" sz="1900" dirty="0" smtClean="0">
                <a:latin typeface="Comic Sans MS" pitchFamily="66" charset="0"/>
              </a:rPr>
              <a:t> project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ASP.NET MVC 2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Built into VS2010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Improved tooling support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xmlns:mc="http://schemas.openxmlformats.org/markup-compatibility/2006" xmlns:a14="http://schemas.microsoft.com/office/drawing/2010/main" val="FF0000" mc:Ignorable="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28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C0C0C0" mc:Ignorable="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C0C0C0" mc:Ignorable="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C0C0C0" mc:Ignorable="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2078038"/>
            <a:ext cx="11665374" cy="6899026"/>
          </a:xfrm>
          <a:noFill/>
          <a:ln/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>
                <a:solidFill>
                  <a:schemeClr val="accent2"/>
                </a:solidFill>
                <a:latin typeface="Comic Sans MS" pitchFamily="66" charset="0"/>
              </a:rPr>
              <a:t>Mix10 News </a:t>
            </a: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– VS2010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Multiple monitor support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Better &amp; faster </a:t>
            </a:r>
            <a:r>
              <a:rPr lang="en-GB" sz="2500" dirty="0" err="1" smtClean="0">
                <a:latin typeface="Comic Sans MS" pitchFamily="66" charset="0"/>
              </a:rPr>
              <a:t>Intellisense</a:t>
            </a:r>
            <a:endParaRPr lang="en-GB" sz="25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Multiple, selectable configuration files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Easier publishing to server, including DB deployment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Lots of navigation, completion, selection and editing improvements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Searching </a:t>
            </a:r>
            <a:r>
              <a:rPr lang="en-GB" sz="1900" i="1" dirty="0" smtClean="0">
                <a:latin typeface="Comic Sans MS" pitchFamily="66" charset="0"/>
              </a:rPr>
              <a:t>within</a:t>
            </a:r>
            <a:r>
              <a:rPr lang="en-GB" sz="1900" dirty="0" smtClean="0">
                <a:latin typeface="Comic Sans MS" pitchFamily="66" charset="0"/>
              </a:rPr>
              <a:t> classes using </a:t>
            </a:r>
            <a:r>
              <a:rPr lang="en-GB" sz="1900" dirty="0" err="1" smtClean="0">
                <a:latin typeface="Comic Sans MS" pitchFamily="66" charset="0"/>
              </a:rPr>
              <a:t>Intellisense</a:t>
            </a:r>
            <a:endParaRPr lang="en-GB" sz="19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Box select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New visualisations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Auto generate sequence diagrams, etc.</a:t>
            </a: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xmlns:mc="http://schemas.openxmlformats.org/markup-compatibility/2006" xmlns:a14="http://schemas.microsoft.com/office/drawing/2010/main" val="FF0000" mc:Ignorable="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  <p:pic>
        <p:nvPicPr>
          <p:cNvPr id="34818" name="Picture 2" descr="http://www.microsoft.com/visualstudio/_base_v1/images/chrome/visual_studio_logo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79408" y="8372500"/>
            <a:ext cx="5860270" cy="8763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728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C0C0C0" mc:Ignorable="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C0C0C0" mc:Ignorable="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C0C0C0" mc:Ignorable="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2078038"/>
            <a:ext cx="11665374" cy="6899026"/>
          </a:xfrm>
          <a:noFill/>
          <a:ln/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>
                <a:solidFill>
                  <a:schemeClr val="accent2"/>
                </a:solidFill>
                <a:latin typeface="Comic Sans MS" pitchFamily="66" charset="0"/>
              </a:rPr>
              <a:t>Mix10 News </a:t>
            </a: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– </a:t>
            </a:r>
            <a:r>
              <a:rPr lang="en-GB" sz="5600" dirty="0" err="1" smtClean="0">
                <a:solidFill>
                  <a:schemeClr val="accent2"/>
                </a:solidFill>
                <a:latin typeface="Comic Sans MS" pitchFamily="66" charset="0"/>
              </a:rPr>
              <a:t>OData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Open Data Protocol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New data protocol to help standardise querying of web based services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Permits arbitrary queries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err="1" smtClean="0">
                <a:latin typeface="Comic Sans MS" pitchFamily="66" charset="0"/>
              </a:rPr>
              <a:t>Linq</a:t>
            </a:r>
            <a:r>
              <a:rPr lang="en-GB" sz="2500" dirty="0" smtClean="0">
                <a:latin typeface="Comic Sans MS" pitchFamily="66" charset="0"/>
              </a:rPr>
              <a:t> provider available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First class libraries available for lots of platforms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2000" dirty="0" smtClean="0">
                <a:latin typeface="Comic Sans MS" pitchFamily="66" charset="0"/>
              </a:rPr>
              <a:t>Palm Pre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2000" dirty="0" err="1" smtClean="0">
                <a:latin typeface="Comic Sans MS" pitchFamily="66" charset="0"/>
              </a:rPr>
              <a:t>iPhone</a:t>
            </a:r>
            <a:endParaRPr lang="en-GB" sz="20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600" u="sng" dirty="0" smtClean="0">
                <a:latin typeface="Comic Sans MS" pitchFamily="66" charset="0"/>
              </a:rPr>
              <a:t>All</a:t>
            </a:r>
            <a:r>
              <a:rPr lang="en-GB" sz="2600" dirty="0" smtClean="0">
                <a:latin typeface="Comic Sans MS" pitchFamily="66" charset="0"/>
              </a:rPr>
              <a:t> lists in </a:t>
            </a:r>
            <a:r>
              <a:rPr lang="en-GB" sz="2600" dirty="0" err="1" smtClean="0">
                <a:latin typeface="Comic Sans MS" pitchFamily="66" charset="0"/>
              </a:rPr>
              <a:t>Sharepoint</a:t>
            </a:r>
            <a:r>
              <a:rPr lang="en-GB" sz="2600" dirty="0" smtClean="0">
                <a:latin typeface="Comic Sans MS" pitchFamily="66" charset="0"/>
              </a:rPr>
              <a:t> 2010 can be exposed as </a:t>
            </a:r>
            <a:r>
              <a:rPr lang="en-GB" sz="2600" dirty="0" err="1" smtClean="0">
                <a:latin typeface="Comic Sans MS" pitchFamily="66" charset="0"/>
              </a:rPr>
              <a:t>OData</a:t>
            </a:r>
            <a:r>
              <a:rPr lang="en-GB" sz="2600" dirty="0" smtClean="0">
                <a:latin typeface="Comic Sans MS" pitchFamily="66" charset="0"/>
              </a:rPr>
              <a:t> feeds</a:t>
            </a:r>
          </a:p>
          <a:p>
            <a:pPr marL="536575" indent="-536575">
              <a:lnSpc>
                <a:spcPct val="125000"/>
              </a:lnSpc>
            </a:pPr>
            <a:r>
              <a:rPr lang="en-GB" sz="2600" dirty="0" smtClean="0">
                <a:latin typeface="Comic Sans MS" pitchFamily="66" charset="0"/>
              </a:rPr>
              <a:t>More and more MS products will support </a:t>
            </a:r>
            <a:r>
              <a:rPr lang="en-GB" sz="2600" dirty="0" err="1" smtClean="0">
                <a:latin typeface="Comic Sans MS" pitchFamily="66" charset="0"/>
              </a:rPr>
              <a:t>OData</a:t>
            </a:r>
            <a:r>
              <a:rPr lang="en-GB" sz="2600" dirty="0" smtClean="0">
                <a:latin typeface="Comic Sans MS" pitchFamily="66" charset="0"/>
              </a:rPr>
              <a:t> either as providers or consumers</a:t>
            </a:r>
          </a:p>
          <a:p>
            <a:pPr marL="536575" indent="-536575">
              <a:lnSpc>
                <a:spcPct val="125000"/>
              </a:lnSpc>
            </a:pPr>
            <a:r>
              <a:rPr lang="en-GB" sz="2600" dirty="0" smtClean="0">
                <a:latin typeface="Comic Sans MS" pitchFamily="66" charset="0"/>
              </a:rPr>
              <a:t>“Dallas” – </a:t>
            </a:r>
            <a:r>
              <a:rPr lang="en-GB" sz="2600" smtClean="0">
                <a:latin typeface="Comic Sans MS" pitchFamily="66" charset="0"/>
              </a:rPr>
              <a:t>Azure based marketplace </a:t>
            </a:r>
            <a:r>
              <a:rPr lang="en-GB" sz="2600" dirty="0" smtClean="0">
                <a:latin typeface="Comic Sans MS" pitchFamily="66" charset="0"/>
              </a:rPr>
              <a:t>for </a:t>
            </a:r>
            <a:r>
              <a:rPr lang="en-GB" sz="2600" dirty="0" err="1" smtClean="0">
                <a:latin typeface="Comic Sans MS" pitchFamily="66" charset="0"/>
              </a:rPr>
              <a:t>OData</a:t>
            </a:r>
            <a:r>
              <a:rPr lang="en-GB" sz="2600" dirty="0" smtClean="0">
                <a:latin typeface="Comic Sans MS" pitchFamily="66" charset="0"/>
              </a:rPr>
              <a:t> </a:t>
            </a:r>
          </a:p>
          <a:p>
            <a:pPr marL="536575" indent="-536575">
              <a:lnSpc>
                <a:spcPct val="125000"/>
              </a:lnSpc>
              <a:buNone/>
            </a:pPr>
            <a:endParaRPr lang="en-GB" sz="13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xmlns:mc="http://schemas.openxmlformats.org/markup-compatibility/2006" xmlns:a14="http://schemas.microsoft.com/office/drawing/2010/main" val="FF0000" mc:Ignorable="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28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xmlns:mc="http://schemas.openxmlformats.org/markup-compatibility/2006" xmlns:a14="http://schemas.microsoft.com/office/drawing/2010/main" val="000000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000000" mc:Ignorable=""/>
      </a:dk2>
      <a:lt2>
        <a:srgbClr xmlns:mc="http://schemas.openxmlformats.org/markup-compatibility/2006" xmlns:a14="http://schemas.microsoft.com/office/drawing/2010/main" val="808080" mc:Ignorable=""/>
      </a:lt2>
      <a:accent1>
        <a:srgbClr xmlns:mc="http://schemas.openxmlformats.org/markup-compatibility/2006" xmlns:a14="http://schemas.microsoft.com/office/drawing/2010/main" val="BBE0E3" mc:Ignorable=""/>
      </a:accent1>
      <a:accent2>
        <a:srgbClr xmlns:mc="http://schemas.openxmlformats.org/markup-compatibility/2006" xmlns:a14="http://schemas.microsoft.com/office/drawing/2010/main" val="333399" mc:Ignorable=""/>
      </a:accent2>
      <a:accent3>
        <a:srgbClr xmlns:mc="http://schemas.openxmlformats.org/markup-compatibility/2006" xmlns:a14="http://schemas.microsoft.com/office/drawing/2010/main" val="FFFFFF" mc:Ignorable=""/>
      </a:accent3>
      <a:accent4>
        <a:srgbClr xmlns:mc="http://schemas.openxmlformats.org/markup-compatibility/2006" xmlns:a14="http://schemas.microsoft.com/office/drawing/2010/main" val="000000" mc:Ignorable=""/>
      </a:accent4>
      <a:accent5>
        <a:srgbClr xmlns:mc="http://schemas.openxmlformats.org/markup-compatibility/2006" xmlns:a14="http://schemas.microsoft.com/office/drawing/2010/main" val="DAEDEF" mc:Ignorable=""/>
      </a:accent5>
      <a:accent6>
        <a:srgbClr xmlns:mc="http://schemas.openxmlformats.org/markup-compatibility/2006" xmlns:a14="http://schemas.microsoft.com/office/drawing/2010/main" val="2D2D8A" mc:Ignorable=""/>
      </a:accent6>
      <a:hlink>
        <a:srgbClr xmlns:mc="http://schemas.openxmlformats.org/markup-compatibility/2006" xmlns:a14="http://schemas.microsoft.com/office/drawing/2010/main" val="009999" mc:Ignorable=""/>
      </a:hlink>
      <a:folHlink>
        <a:srgbClr xmlns:mc="http://schemas.openxmlformats.org/markup-compatibility/2006" xmlns:a14="http://schemas.microsoft.com/office/drawing/2010/main" val="99CC00" mc:Ignorable="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808080" mc:Ignorable=""/>
        </a:lt2>
        <a:accent1>
          <a:srgbClr xmlns:mc="http://schemas.openxmlformats.org/markup-compatibility/2006" xmlns:a14="http://schemas.microsoft.com/office/drawing/2010/main" val="BBE0E3" mc:Ignorable=""/>
        </a:accent1>
        <a:accent2>
          <a:srgbClr xmlns:mc="http://schemas.openxmlformats.org/markup-compatibility/2006" xmlns:a14="http://schemas.microsoft.com/office/drawing/2010/main" val="333399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DAEDEF" mc:Ignorable=""/>
        </a:accent5>
        <a:accent6>
          <a:srgbClr xmlns:mc="http://schemas.openxmlformats.org/markup-compatibility/2006" xmlns:a14="http://schemas.microsoft.com/office/drawing/2010/main" val="2D2D8A" mc:Ignorable=""/>
        </a:accent6>
        <a:hlink>
          <a:srgbClr xmlns:mc="http://schemas.openxmlformats.org/markup-compatibility/2006" xmlns:a14="http://schemas.microsoft.com/office/drawing/2010/main" val="009999" mc:Ignorable=""/>
        </a:hlink>
        <a:folHlink>
          <a:srgbClr xmlns:mc="http://schemas.openxmlformats.org/markup-compatibility/2006" xmlns:a14="http://schemas.microsoft.com/office/drawing/2010/main" val="99CC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969696" mc:Ignorable=""/>
        </a:lt2>
        <a:accent1>
          <a:srgbClr xmlns:mc="http://schemas.openxmlformats.org/markup-compatibility/2006" xmlns:a14="http://schemas.microsoft.com/office/drawing/2010/main" val="FBDF53" mc:Ignorable=""/>
        </a:accent1>
        <a:accent2>
          <a:srgbClr xmlns:mc="http://schemas.openxmlformats.org/markup-compatibility/2006" xmlns:a14="http://schemas.microsoft.com/office/drawing/2010/main" val="FF9966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DECB3" mc:Ignorable=""/>
        </a:accent5>
        <a:accent6>
          <a:srgbClr xmlns:mc="http://schemas.openxmlformats.org/markup-compatibility/2006" xmlns:a14="http://schemas.microsoft.com/office/drawing/2010/main" val="E78A5C" mc:Ignorable=""/>
        </a:accent6>
        <a:hlink>
          <a:srgbClr xmlns:mc="http://schemas.openxmlformats.org/markup-compatibility/2006" xmlns:a14="http://schemas.microsoft.com/office/drawing/2010/main" val="CC3300" mc:Ignorable=""/>
        </a:hlink>
        <a:folHlink>
          <a:srgbClr xmlns:mc="http://schemas.openxmlformats.org/markup-compatibility/2006" xmlns:a14="http://schemas.microsoft.com/office/drawing/2010/main" val="9966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808080" mc:Ignorable=""/>
        </a:lt2>
        <a:accent1>
          <a:srgbClr xmlns:mc="http://schemas.openxmlformats.org/markup-compatibility/2006" xmlns:a14="http://schemas.microsoft.com/office/drawing/2010/main" val="99CCFF" mc:Ignorable=""/>
        </a:accent1>
        <a:accent2>
          <a:srgbClr xmlns:mc="http://schemas.openxmlformats.org/markup-compatibility/2006" xmlns:a14="http://schemas.microsoft.com/office/drawing/2010/main" val="CCCCFF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CAE2FF" mc:Ignorable=""/>
        </a:accent5>
        <a:accent6>
          <a:srgbClr xmlns:mc="http://schemas.openxmlformats.org/markup-compatibility/2006" xmlns:a14="http://schemas.microsoft.com/office/drawing/2010/main" val="B9B9E7" mc:Ignorable=""/>
        </a:accent6>
        <a:hlink>
          <a:srgbClr xmlns:mc="http://schemas.openxmlformats.org/markup-compatibility/2006" xmlns:a14="http://schemas.microsoft.com/office/drawing/2010/main" val="3333CC" mc:Ignorable=""/>
        </a:hlink>
        <a:folHlink>
          <a:srgbClr xmlns:mc="http://schemas.openxmlformats.org/markup-compatibility/2006" xmlns:a14="http://schemas.microsoft.com/office/drawing/2010/main" val="AF67FF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DEF6F1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969696" mc:Ignorable=""/>
        </a:lt2>
        <a:accent1>
          <a:srgbClr xmlns:mc="http://schemas.openxmlformats.org/markup-compatibility/2006" xmlns:a14="http://schemas.microsoft.com/office/drawing/2010/main" val="FFFFFF" mc:Ignorable=""/>
        </a:accent1>
        <a:accent2>
          <a:srgbClr xmlns:mc="http://schemas.openxmlformats.org/markup-compatibility/2006" xmlns:a14="http://schemas.microsoft.com/office/drawing/2010/main" val="8DC6FF" mc:Ignorable=""/>
        </a:accent2>
        <a:accent3>
          <a:srgbClr xmlns:mc="http://schemas.openxmlformats.org/markup-compatibility/2006" xmlns:a14="http://schemas.microsoft.com/office/drawing/2010/main" val="ECFAF7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FFFFF" mc:Ignorable=""/>
        </a:accent5>
        <a:accent6>
          <a:srgbClr xmlns:mc="http://schemas.openxmlformats.org/markup-compatibility/2006" xmlns:a14="http://schemas.microsoft.com/office/drawing/2010/main" val="7FB3E7" mc:Ignorable=""/>
        </a:accent6>
        <a:hlink>
          <a:srgbClr xmlns:mc="http://schemas.openxmlformats.org/markup-compatibility/2006" xmlns:a14="http://schemas.microsoft.com/office/drawing/2010/main" val="0066CC" mc:Ignorable=""/>
        </a:hlink>
        <a:folHlink>
          <a:srgbClr xmlns:mc="http://schemas.openxmlformats.org/markup-compatibility/2006" xmlns:a14="http://schemas.microsoft.com/office/drawing/2010/main" val="00A8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D9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777777" mc:Ignorable=""/>
        </a:lt2>
        <a:accent1>
          <a:srgbClr xmlns:mc="http://schemas.openxmlformats.org/markup-compatibility/2006" xmlns:a14="http://schemas.microsoft.com/office/drawing/2010/main" val="FFFFF7" mc:Ignorable=""/>
        </a:accent1>
        <a:accent2>
          <a:srgbClr xmlns:mc="http://schemas.openxmlformats.org/markup-compatibility/2006" xmlns:a14="http://schemas.microsoft.com/office/drawing/2010/main" val="33CCCC" mc:Ignorable=""/>
        </a:accent2>
        <a:accent3>
          <a:srgbClr xmlns:mc="http://schemas.openxmlformats.org/markup-compatibility/2006" xmlns:a14="http://schemas.microsoft.com/office/drawing/2010/main" val="FFFFE9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FFFFA" mc:Ignorable=""/>
        </a:accent5>
        <a:accent6>
          <a:srgbClr xmlns:mc="http://schemas.openxmlformats.org/markup-compatibility/2006" xmlns:a14="http://schemas.microsoft.com/office/drawing/2010/main" val="2DB9B9" mc:Ignorable=""/>
        </a:accent6>
        <a:hlink>
          <a:srgbClr xmlns:mc="http://schemas.openxmlformats.org/markup-compatibility/2006" xmlns:a14="http://schemas.microsoft.com/office/drawing/2010/main" val="FF5050" mc:Ignorable=""/>
        </a:hlink>
        <a:folHlink>
          <a:srgbClr xmlns:mc="http://schemas.openxmlformats.org/markup-compatibility/2006" xmlns:a14="http://schemas.microsoft.com/office/drawing/2010/main" val="FF99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xmlns:mc="http://schemas.openxmlformats.org/markup-compatibility/2006" xmlns:a14="http://schemas.microsoft.com/office/drawing/2010/main" val="005A58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8080" mc:Ignorable=""/>
        </a:dk2>
        <a:lt2>
          <a:srgbClr xmlns:mc="http://schemas.openxmlformats.org/markup-compatibility/2006" xmlns:a14="http://schemas.microsoft.com/office/drawing/2010/main" val="FFFF99" mc:Ignorable=""/>
        </a:lt2>
        <a:accent1>
          <a:srgbClr xmlns:mc="http://schemas.openxmlformats.org/markup-compatibility/2006" xmlns:a14="http://schemas.microsoft.com/office/drawing/2010/main" val="006462" mc:Ignorable=""/>
        </a:accent1>
        <a:accent2>
          <a:srgbClr xmlns:mc="http://schemas.openxmlformats.org/markup-compatibility/2006" xmlns:a14="http://schemas.microsoft.com/office/drawing/2010/main" val="6D6FC7" mc:Ignorable=""/>
        </a:accent2>
        <a:accent3>
          <a:srgbClr xmlns:mc="http://schemas.openxmlformats.org/markup-compatibility/2006" xmlns:a14="http://schemas.microsoft.com/office/drawing/2010/main" val="AAC0C0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AAB8B7" mc:Ignorable=""/>
        </a:accent5>
        <a:accent6>
          <a:srgbClr xmlns:mc="http://schemas.openxmlformats.org/markup-compatibility/2006" xmlns:a14="http://schemas.microsoft.com/office/drawing/2010/main" val="6264B4" mc:Ignorable=""/>
        </a:accent6>
        <a:hlink>
          <a:srgbClr xmlns:mc="http://schemas.openxmlformats.org/markup-compatibility/2006" xmlns:a14="http://schemas.microsoft.com/office/drawing/2010/main" val="00FFFF" mc:Ignorable=""/>
        </a:hlink>
        <a:folHlink>
          <a:srgbClr xmlns:mc="http://schemas.openxmlformats.org/markup-compatibility/2006" xmlns:a14="http://schemas.microsoft.com/office/drawing/2010/main" val="00FF00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xmlns:mc="http://schemas.openxmlformats.org/markup-compatibility/2006" xmlns:a14="http://schemas.microsoft.com/office/drawing/2010/main" val="5C1F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800000" mc:Ignorable=""/>
        </a:dk2>
        <a:lt2>
          <a:srgbClr xmlns:mc="http://schemas.openxmlformats.org/markup-compatibility/2006" xmlns:a14="http://schemas.microsoft.com/office/drawing/2010/main" val="DFD293" mc:Ignorable=""/>
        </a:lt2>
        <a:accent1>
          <a:srgbClr xmlns:mc="http://schemas.openxmlformats.org/markup-compatibility/2006" xmlns:a14="http://schemas.microsoft.com/office/drawing/2010/main" val="CC3300" mc:Ignorable=""/>
        </a:accent1>
        <a:accent2>
          <a:srgbClr xmlns:mc="http://schemas.openxmlformats.org/markup-compatibility/2006" xmlns:a14="http://schemas.microsoft.com/office/drawing/2010/main" val="BE7960" mc:Ignorable=""/>
        </a:accent2>
        <a:accent3>
          <a:srgbClr xmlns:mc="http://schemas.openxmlformats.org/markup-compatibility/2006" xmlns:a14="http://schemas.microsoft.com/office/drawing/2010/main" val="C0AAA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E2ADAA" mc:Ignorable=""/>
        </a:accent5>
        <a:accent6>
          <a:srgbClr xmlns:mc="http://schemas.openxmlformats.org/markup-compatibility/2006" xmlns:a14="http://schemas.microsoft.com/office/drawing/2010/main" val="AC6D56" mc:Ignorable=""/>
        </a:accent6>
        <a:hlink>
          <a:srgbClr xmlns:mc="http://schemas.openxmlformats.org/markup-compatibility/2006" xmlns:a14="http://schemas.microsoft.com/office/drawing/2010/main" val="FFFF99" mc:Ignorable=""/>
        </a:hlink>
        <a:folHlink>
          <a:srgbClr xmlns:mc="http://schemas.openxmlformats.org/markup-compatibility/2006" xmlns:a14="http://schemas.microsoft.com/office/drawing/2010/main" val="D3A219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xmlns:mc="http://schemas.openxmlformats.org/markup-compatibility/2006" xmlns:a14="http://schemas.microsoft.com/office/drawing/2010/main" val="003366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99" mc:Ignorable=""/>
        </a:dk2>
        <a:lt2>
          <a:srgbClr xmlns:mc="http://schemas.openxmlformats.org/markup-compatibility/2006" xmlns:a14="http://schemas.microsoft.com/office/drawing/2010/main" val="CCFFFF" mc:Ignorable=""/>
        </a:lt2>
        <a:accent1>
          <a:srgbClr xmlns:mc="http://schemas.openxmlformats.org/markup-compatibility/2006" xmlns:a14="http://schemas.microsoft.com/office/drawing/2010/main" val="3366CC" mc:Ignorable=""/>
        </a:accent1>
        <a:accent2>
          <a:srgbClr xmlns:mc="http://schemas.openxmlformats.org/markup-compatibility/2006" xmlns:a14="http://schemas.microsoft.com/office/drawing/2010/main" val="00B000" mc:Ignorable=""/>
        </a:accent2>
        <a:accent3>
          <a:srgbClr xmlns:mc="http://schemas.openxmlformats.org/markup-compatibility/2006" xmlns:a14="http://schemas.microsoft.com/office/drawing/2010/main" val="AAAAC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ADB8E2" mc:Ignorable=""/>
        </a:accent5>
        <a:accent6>
          <a:srgbClr xmlns:mc="http://schemas.openxmlformats.org/markup-compatibility/2006" xmlns:a14="http://schemas.microsoft.com/office/drawing/2010/main" val="009F00" mc:Ignorable=""/>
        </a:accent6>
        <a:hlink>
          <a:srgbClr xmlns:mc="http://schemas.openxmlformats.org/markup-compatibility/2006" xmlns:a14="http://schemas.microsoft.com/office/drawing/2010/main" val="66CCFF" mc:Ignorable=""/>
        </a:hlink>
        <a:folHlink>
          <a:srgbClr xmlns:mc="http://schemas.openxmlformats.org/markup-compatibility/2006" xmlns:a14="http://schemas.microsoft.com/office/drawing/2010/main" val="FFE701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xmlns:mc="http://schemas.openxmlformats.org/markup-compatibility/2006" xmlns:a14="http://schemas.microsoft.com/office/drawing/2010/main" val="336699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E3EBF1" mc:Ignorable=""/>
        </a:lt2>
        <a:accent1>
          <a:srgbClr xmlns:mc="http://schemas.openxmlformats.org/markup-compatibility/2006" xmlns:a14="http://schemas.microsoft.com/office/drawing/2010/main" val="003399" mc:Ignorable=""/>
        </a:accent1>
        <a:accent2>
          <a:srgbClr xmlns:mc="http://schemas.openxmlformats.org/markup-compatibility/2006" xmlns:a14="http://schemas.microsoft.com/office/drawing/2010/main" val="468A4B" mc:Ignorable=""/>
        </a:accent2>
        <a:accent3>
          <a:srgbClr xmlns:mc="http://schemas.openxmlformats.org/markup-compatibility/2006" xmlns:a14="http://schemas.microsoft.com/office/drawing/2010/main" val="AAAAA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AAADCA" mc:Ignorable=""/>
        </a:accent5>
        <a:accent6>
          <a:srgbClr xmlns:mc="http://schemas.openxmlformats.org/markup-compatibility/2006" xmlns:a14="http://schemas.microsoft.com/office/drawing/2010/main" val="3F7D43" mc:Ignorable=""/>
        </a:accent6>
        <a:hlink>
          <a:srgbClr xmlns:mc="http://schemas.openxmlformats.org/markup-compatibility/2006" xmlns:a14="http://schemas.microsoft.com/office/drawing/2010/main" val="66CCFF" mc:Ignorable=""/>
        </a:hlink>
        <a:folHlink>
          <a:srgbClr xmlns:mc="http://schemas.openxmlformats.org/markup-compatibility/2006" xmlns:a14="http://schemas.microsoft.com/office/drawing/2010/main" val="F0E500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xmlns:mc="http://schemas.openxmlformats.org/markup-compatibility/2006" xmlns:a14="http://schemas.microsoft.com/office/drawing/2010/main" val="777777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686B5D" mc:Ignorable=""/>
        </a:dk2>
        <a:lt2>
          <a:srgbClr xmlns:mc="http://schemas.openxmlformats.org/markup-compatibility/2006" xmlns:a14="http://schemas.microsoft.com/office/drawing/2010/main" val="D1D1CB" mc:Ignorable=""/>
        </a:lt2>
        <a:accent1>
          <a:srgbClr xmlns:mc="http://schemas.openxmlformats.org/markup-compatibility/2006" xmlns:a14="http://schemas.microsoft.com/office/drawing/2010/main" val="909082" mc:Ignorable=""/>
        </a:accent1>
        <a:accent2>
          <a:srgbClr xmlns:mc="http://schemas.openxmlformats.org/markup-compatibility/2006" xmlns:a14="http://schemas.microsoft.com/office/drawing/2010/main" val="809EA8" mc:Ignorable=""/>
        </a:accent2>
        <a:accent3>
          <a:srgbClr xmlns:mc="http://schemas.openxmlformats.org/markup-compatibility/2006" xmlns:a14="http://schemas.microsoft.com/office/drawing/2010/main" val="B9BAB6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C6C6C1" mc:Ignorable=""/>
        </a:accent5>
        <a:accent6>
          <a:srgbClr xmlns:mc="http://schemas.openxmlformats.org/markup-compatibility/2006" xmlns:a14="http://schemas.microsoft.com/office/drawing/2010/main" val="738F98" mc:Ignorable=""/>
        </a:accent6>
        <a:hlink>
          <a:srgbClr xmlns:mc="http://schemas.openxmlformats.org/markup-compatibility/2006" xmlns:a14="http://schemas.microsoft.com/office/drawing/2010/main" val="FFCC66" mc:Ignorable=""/>
        </a:hlink>
        <a:folHlink>
          <a:srgbClr xmlns:mc="http://schemas.openxmlformats.org/markup-compatibility/2006" xmlns:a14="http://schemas.microsoft.com/office/drawing/2010/main" val="E9DCB9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xmlns:mc="http://schemas.openxmlformats.org/markup-compatibility/2006" xmlns:a14="http://schemas.microsoft.com/office/drawing/2010/main" val="3E3E5C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666699" mc:Ignorable=""/>
        </a:dk2>
        <a:lt2>
          <a:srgbClr xmlns:mc="http://schemas.openxmlformats.org/markup-compatibility/2006" xmlns:a14="http://schemas.microsoft.com/office/drawing/2010/main" val="FFFFFF" mc:Ignorable=""/>
        </a:lt2>
        <a:accent1>
          <a:srgbClr xmlns:mc="http://schemas.openxmlformats.org/markup-compatibility/2006" xmlns:a14="http://schemas.microsoft.com/office/drawing/2010/main" val="60597B" mc:Ignorable=""/>
        </a:accent1>
        <a:accent2>
          <a:srgbClr xmlns:mc="http://schemas.openxmlformats.org/markup-compatibility/2006" xmlns:a14="http://schemas.microsoft.com/office/drawing/2010/main" val="6666FF" mc:Ignorable=""/>
        </a:accent2>
        <a:accent3>
          <a:srgbClr xmlns:mc="http://schemas.openxmlformats.org/markup-compatibility/2006" xmlns:a14="http://schemas.microsoft.com/office/drawing/2010/main" val="B8B8C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B6B5BF" mc:Ignorable=""/>
        </a:accent5>
        <a:accent6>
          <a:srgbClr xmlns:mc="http://schemas.openxmlformats.org/markup-compatibility/2006" xmlns:a14="http://schemas.microsoft.com/office/drawing/2010/main" val="5C5CE7" mc:Ignorable=""/>
        </a:accent6>
        <a:hlink>
          <a:srgbClr xmlns:mc="http://schemas.openxmlformats.org/markup-compatibility/2006" xmlns:a14="http://schemas.microsoft.com/office/drawing/2010/main" val="99CCFF" mc:Ignorable=""/>
        </a:hlink>
        <a:folHlink>
          <a:srgbClr xmlns:mc="http://schemas.openxmlformats.org/markup-compatibility/2006" xmlns:a14="http://schemas.microsoft.com/office/drawing/2010/main" val="FFFF99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xmlns:mc="http://schemas.openxmlformats.org/markup-compatibility/2006" xmlns:a14="http://schemas.microsoft.com/office/drawing/2010/main" val="2D2015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523E26" mc:Ignorable=""/>
        </a:dk2>
        <a:lt2>
          <a:srgbClr xmlns:mc="http://schemas.openxmlformats.org/markup-compatibility/2006" xmlns:a14="http://schemas.microsoft.com/office/drawing/2010/main" val="DFC08D" mc:Ignorable=""/>
        </a:lt2>
        <a:accent1>
          <a:srgbClr xmlns:mc="http://schemas.openxmlformats.org/markup-compatibility/2006" xmlns:a14="http://schemas.microsoft.com/office/drawing/2010/main" val="8C7B70" mc:Ignorable=""/>
        </a:accent1>
        <a:accent2>
          <a:srgbClr xmlns:mc="http://schemas.openxmlformats.org/markup-compatibility/2006" xmlns:a14="http://schemas.microsoft.com/office/drawing/2010/main" val="8F5F2F" mc:Ignorable=""/>
        </a:accent2>
        <a:accent3>
          <a:srgbClr xmlns:mc="http://schemas.openxmlformats.org/markup-compatibility/2006" xmlns:a14="http://schemas.microsoft.com/office/drawing/2010/main" val="B3AFAC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C5BFBB" mc:Ignorable=""/>
        </a:accent5>
        <a:accent6>
          <a:srgbClr xmlns:mc="http://schemas.openxmlformats.org/markup-compatibility/2006" xmlns:a14="http://schemas.microsoft.com/office/drawing/2010/main" val="81552A" mc:Ignorable=""/>
        </a:accent6>
        <a:hlink>
          <a:srgbClr xmlns:mc="http://schemas.openxmlformats.org/markup-compatibility/2006" xmlns:a14="http://schemas.microsoft.com/office/drawing/2010/main" val="CCB400" mc:Ignorable=""/>
        </a:hlink>
        <a:folHlink>
          <a:srgbClr xmlns:mc="http://schemas.openxmlformats.org/markup-compatibility/2006" xmlns:a14="http://schemas.microsoft.com/office/drawing/2010/main" val="8C9EA0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xmlns:mc="http://schemas.openxmlformats.org/markup-compatibility/2006" xmlns:a14="http://schemas.microsoft.com/office/drawing/2010/main" val="000000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000000" mc:Ignorable=""/>
      </a:dk2>
      <a:lt2>
        <a:srgbClr xmlns:mc="http://schemas.openxmlformats.org/markup-compatibility/2006" xmlns:a14="http://schemas.microsoft.com/office/drawing/2010/main" val="808080" mc:Ignorable=""/>
      </a:lt2>
      <a:accent1>
        <a:srgbClr xmlns:mc="http://schemas.openxmlformats.org/markup-compatibility/2006" xmlns:a14="http://schemas.microsoft.com/office/drawing/2010/main" val="BBE0E3" mc:Ignorable=""/>
      </a:accent1>
      <a:accent2>
        <a:srgbClr xmlns:mc="http://schemas.openxmlformats.org/markup-compatibility/2006" xmlns:a14="http://schemas.microsoft.com/office/drawing/2010/main" val="333399" mc:Ignorable=""/>
      </a:accent2>
      <a:accent3>
        <a:srgbClr xmlns:mc="http://schemas.openxmlformats.org/markup-compatibility/2006" xmlns:a14="http://schemas.microsoft.com/office/drawing/2010/main" val="FFFFFF" mc:Ignorable=""/>
      </a:accent3>
      <a:accent4>
        <a:srgbClr xmlns:mc="http://schemas.openxmlformats.org/markup-compatibility/2006" xmlns:a14="http://schemas.microsoft.com/office/drawing/2010/main" val="000000" mc:Ignorable=""/>
      </a:accent4>
      <a:accent5>
        <a:srgbClr xmlns:mc="http://schemas.openxmlformats.org/markup-compatibility/2006" xmlns:a14="http://schemas.microsoft.com/office/drawing/2010/main" val="DAEDEF" mc:Ignorable=""/>
      </a:accent5>
      <a:accent6>
        <a:srgbClr xmlns:mc="http://schemas.openxmlformats.org/markup-compatibility/2006" xmlns:a14="http://schemas.microsoft.com/office/drawing/2010/main" val="2D2D8A" mc:Ignorable=""/>
      </a:accent6>
      <a:hlink>
        <a:srgbClr xmlns:mc="http://schemas.openxmlformats.org/markup-compatibility/2006" xmlns:a14="http://schemas.microsoft.com/office/drawing/2010/main" val="009999" mc:Ignorable=""/>
      </a:hlink>
      <a:folHlink>
        <a:srgbClr xmlns:mc="http://schemas.openxmlformats.org/markup-compatibility/2006" xmlns:a14="http://schemas.microsoft.com/office/drawing/2010/main" val="99CC0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xmlns:mc="http://schemas.openxmlformats.org/markup-compatibility/2006" xmlns:a14="http://schemas.microsoft.com/office/drawing/2010/main" val="000000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000000" mc:Ignorable=""/>
      </a:dk2>
      <a:lt2>
        <a:srgbClr xmlns:mc="http://schemas.openxmlformats.org/markup-compatibility/2006" xmlns:a14="http://schemas.microsoft.com/office/drawing/2010/main" val="808080" mc:Ignorable=""/>
      </a:lt2>
      <a:accent1>
        <a:srgbClr xmlns:mc="http://schemas.openxmlformats.org/markup-compatibility/2006" xmlns:a14="http://schemas.microsoft.com/office/drawing/2010/main" val="BBE0E3" mc:Ignorable=""/>
      </a:accent1>
      <a:accent2>
        <a:srgbClr xmlns:mc="http://schemas.openxmlformats.org/markup-compatibility/2006" xmlns:a14="http://schemas.microsoft.com/office/drawing/2010/main" val="333399" mc:Ignorable=""/>
      </a:accent2>
      <a:accent3>
        <a:srgbClr xmlns:mc="http://schemas.openxmlformats.org/markup-compatibility/2006" xmlns:a14="http://schemas.microsoft.com/office/drawing/2010/main" val="FFFFFF" mc:Ignorable=""/>
      </a:accent3>
      <a:accent4>
        <a:srgbClr xmlns:mc="http://schemas.openxmlformats.org/markup-compatibility/2006" xmlns:a14="http://schemas.microsoft.com/office/drawing/2010/main" val="000000" mc:Ignorable=""/>
      </a:accent4>
      <a:accent5>
        <a:srgbClr xmlns:mc="http://schemas.openxmlformats.org/markup-compatibility/2006" xmlns:a14="http://schemas.microsoft.com/office/drawing/2010/main" val="DAEDEF" mc:Ignorable=""/>
      </a:accent5>
      <a:accent6>
        <a:srgbClr xmlns:mc="http://schemas.openxmlformats.org/markup-compatibility/2006" xmlns:a14="http://schemas.microsoft.com/office/drawing/2010/main" val="2D2D8A" mc:Ignorable=""/>
      </a:accent6>
      <a:hlink>
        <a:srgbClr xmlns:mc="http://schemas.openxmlformats.org/markup-compatibility/2006" xmlns:a14="http://schemas.microsoft.com/office/drawing/2010/main" val="009999" mc:Ignorable=""/>
      </a:hlink>
      <a:folHlink>
        <a:srgbClr xmlns:mc="http://schemas.openxmlformats.org/markup-compatibility/2006" xmlns:a14="http://schemas.microsoft.com/office/drawing/2010/main" val="99CC0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2725</TotalTime>
  <Words>874</Words>
  <Application>Microsoft Office PowerPoint</Application>
  <PresentationFormat>A3 Paper (297x420 mm)</PresentationFormat>
  <Paragraphs>175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The Developers Group </vt:lpstr>
      <vt:lpstr>The Developers Group </vt:lpstr>
      <vt:lpstr>The Developers Group </vt:lpstr>
      <vt:lpstr>The Developers Group </vt:lpstr>
      <vt:lpstr>The Developers Group </vt:lpstr>
      <vt:lpstr>The Developers Group </vt:lpstr>
      <vt:lpstr>The Developers Group </vt:lpstr>
      <vt:lpstr>The Developers Group </vt:lpstr>
      <vt:lpstr>The Developers Group </vt:lpstr>
      <vt:lpstr>The Developers Group </vt:lpstr>
    </vt:vector>
  </TitlesOfParts>
  <Company>Developers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Developers Group POSK 16th October 2007</dc:title>
  <dc:creator>Joanna Goulson</dc:creator>
  <cp:lastModifiedBy>Pete</cp:lastModifiedBy>
  <cp:revision>199</cp:revision>
  <dcterms:created xsi:type="dcterms:W3CDTF">2007-10-03T13:45:31Z</dcterms:created>
  <dcterms:modified xsi:type="dcterms:W3CDTF">2010-03-18T10:35:14Z</dcterms:modified>
</cp:coreProperties>
</file>