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82" r:id="rId2"/>
    <p:sldId id="283" r:id="rId3"/>
    <p:sldId id="284" r:id="rId4"/>
  </p:sldIdLst>
  <p:sldSz cx="12801600" cy="9601200" type="A3"/>
  <p:notesSz cx="10234613" cy="146621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6400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28016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92024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56032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3200400" algn="l" defTabSz="128016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3840480" algn="l" defTabSz="128016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4480560" algn="l" defTabSz="128016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5120640" algn="l" defTabSz="128016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94643" autoAdjust="0"/>
  </p:normalViewPr>
  <p:slideViewPr>
    <p:cSldViewPr>
      <p:cViewPr varScale="1">
        <p:scale>
          <a:sx n="52" d="100"/>
          <a:sy n="52" d="100"/>
        </p:scale>
        <p:origin x="-408" y="-96"/>
      </p:cViewPr>
      <p:guideLst>
        <p:guide orient="horz" pos="3024"/>
        <p:guide pos="403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434998" cy="73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256" tIns="71128" rIns="142256" bIns="71128" numCol="1" anchor="t" anchorCtr="0" compatLnSpc="1">
            <a:prstTxWarp prst="textNoShape">
              <a:avLst/>
            </a:prstTxWarp>
          </a:bodyPr>
          <a:lstStyle>
            <a:lvl1pPr>
              <a:defRPr sz="1900"/>
            </a:lvl1pPr>
          </a:lstStyle>
          <a:p>
            <a:endParaRPr lang="en-GB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7247" y="1"/>
            <a:ext cx="4434998" cy="73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256" tIns="71128" rIns="142256" bIns="71128" numCol="1" anchor="t" anchorCtr="0" compatLnSpc="1">
            <a:prstTxWarp prst="textNoShape">
              <a:avLst/>
            </a:prstTxWarp>
          </a:bodyPr>
          <a:lstStyle>
            <a:lvl1pPr algn="r">
              <a:defRPr sz="1900"/>
            </a:lvl1pPr>
          </a:lstStyle>
          <a:p>
            <a:endParaRPr lang="en-GB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13926498"/>
            <a:ext cx="4434998" cy="73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256" tIns="71128" rIns="142256" bIns="71128" numCol="1" anchor="b" anchorCtr="0" compatLnSpc="1">
            <a:prstTxWarp prst="textNoShape">
              <a:avLst/>
            </a:prstTxWarp>
          </a:bodyPr>
          <a:lstStyle>
            <a:lvl1pPr>
              <a:defRPr sz="1900"/>
            </a:lvl1pPr>
          </a:lstStyle>
          <a:p>
            <a:endParaRPr lang="en-GB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7247" y="13926498"/>
            <a:ext cx="4434998" cy="73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256" tIns="71128" rIns="142256" bIns="71128" numCol="1" anchor="b" anchorCtr="0" compatLnSpc="1">
            <a:prstTxWarp prst="textNoShape">
              <a:avLst/>
            </a:prstTxWarp>
          </a:bodyPr>
          <a:lstStyle>
            <a:lvl1pPr algn="r">
              <a:defRPr sz="1900"/>
            </a:lvl1pPr>
          </a:lstStyle>
          <a:p>
            <a:fld id="{84731AAA-1A80-4C65-9295-9323DBF9C444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434998" cy="73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256" tIns="71128" rIns="142256" bIns="71128" numCol="1" anchor="t" anchorCtr="0" compatLnSpc="1">
            <a:prstTxWarp prst="textNoShape">
              <a:avLst/>
            </a:prstTxWarp>
          </a:bodyPr>
          <a:lstStyle>
            <a:lvl1pPr>
              <a:defRPr sz="1900"/>
            </a:lvl1pPr>
          </a:lstStyle>
          <a:p>
            <a:endParaRPr lang="en-GB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797247" y="1"/>
            <a:ext cx="4434998" cy="73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256" tIns="71128" rIns="142256" bIns="71128" numCol="1" anchor="t" anchorCtr="0" compatLnSpc="1">
            <a:prstTxWarp prst="textNoShape">
              <a:avLst/>
            </a:prstTxWarp>
          </a:bodyPr>
          <a:lstStyle>
            <a:lvl1pPr algn="r">
              <a:defRPr sz="1900"/>
            </a:lvl1pPr>
          </a:lstStyle>
          <a:p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52563" y="1100138"/>
            <a:ext cx="7329487" cy="5497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23462" y="6964521"/>
            <a:ext cx="8187690" cy="6597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256" tIns="71128" rIns="142256" bIns="711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13926498"/>
            <a:ext cx="4434998" cy="73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256" tIns="71128" rIns="142256" bIns="71128" numCol="1" anchor="b" anchorCtr="0" compatLnSpc="1">
            <a:prstTxWarp prst="textNoShape">
              <a:avLst/>
            </a:prstTxWarp>
          </a:bodyPr>
          <a:lstStyle>
            <a:lvl1pPr>
              <a:defRPr sz="1900"/>
            </a:lvl1pPr>
          </a:lstStyle>
          <a:p>
            <a:endParaRPr lang="en-GB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97247" y="13926498"/>
            <a:ext cx="4434998" cy="73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256" tIns="71128" rIns="142256" bIns="71128" numCol="1" anchor="b" anchorCtr="0" compatLnSpc="1">
            <a:prstTxWarp prst="textNoShape">
              <a:avLst/>
            </a:prstTxWarp>
          </a:bodyPr>
          <a:lstStyle>
            <a:lvl1pPr algn="r">
              <a:defRPr sz="1900"/>
            </a:lvl1pPr>
          </a:lstStyle>
          <a:p>
            <a:fld id="{8B7B7EF2-867B-48CB-80A1-60BDE97578F3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1pPr>
    <a:lvl2pPr marL="640080" algn="l" rtl="0" fontAlgn="base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2pPr>
    <a:lvl3pPr marL="1280160" algn="l" rtl="0" fontAlgn="base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3pPr>
    <a:lvl4pPr marL="1920240" algn="l" rtl="0" fontAlgn="base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4pPr>
    <a:lvl5pPr marL="2560320" algn="l" rtl="0" fontAlgn="base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5pPr>
    <a:lvl6pPr marL="320040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DE40CC-1E12-411E-A916-AC6934A3CD1C}" type="slidenum">
              <a:rPr lang="en-GB"/>
              <a:pPr/>
              <a:t>1</a:t>
            </a:fld>
            <a:endParaRPr lang="en-GB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52563" y="1100138"/>
            <a:ext cx="7329487" cy="5497512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DE40CC-1E12-411E-A916-AC6934A3CD1C}" type="slidenum">
              <a:rPr lang="en-GB"/>
              <a:pPr/>
              <a:t>2</a:t>
            </a:fld>
            <a:endParaRPr lang="en-GB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52563" y="1100138"/>
            <a:ext cx="7329487" cy="5497512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DE40CC-1E12-411E-A916-AC6934A3CD1C}" type="slidenum">
              <a:rPr lang="en-GB"/>
              <a:pPr/>
              <a:t>3</a:t>
            </a:fld>
            <a:endParaRPr lang="en-GB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52563" y="1100138"/>
            <a:ext cx="7329487" cy="5497512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1" cy="2453640"/>
          </a:xfrm>
        </p:spPr>
        <p:txBody>
          <a:bodyPr/>
          <a:lstStyle>
            <a:lvl1pPr marL="0" indent="0" algn="ctr">
              <a:buNone/>
              <a:defRPr/>
            </a:lvl1pPr>
            <a:lvl2pPr marL="640080" indent="0" algn="ctr">
              <a:buNone/>
              <a:defRPr/>
            </a:lvl2pPr>
            <a:lvl3pPr marL="1280160" indent="0" algn="ctr">
              <a:buNone/>
              <a:defRPr/>
            </a:lvl3pPr>
            <a:lvl4pPr marL="1920240" indent="0" algn="ctr">
              <a:buNone/>
              <a:defRPr/>
            </a:lvl4pPr>
            <a:lvl5pPr marL="2560320" indent="0" algn="ctr">
              <a:buNone/>
              <a:defRPr/>
            </a:lvl5pPr>
            <a:lvl6pPr marL="3200400" indent="0" algn="ctr">
              <a:buNone/>
              <a:defRPr/>
            </a:lvl6pPr>
            <a:lvl7pPr marL="3840480" indent="0" algn="ctr">
              <a:buNone/>
              <a:defRPr/>
            </a:lvl7pPr>
            <a:lvl8pPr marL="4480560" indent="0" algn="ctr">
              <a:buNone/>
              <a:defRPr/>
            </a:lvl8pPr>
            <a:lvl9pPr marL="512064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83C745-8C30-43E8-9543-192DFE53725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A0FEE-CA95-4D09-8FDC-5A8D7F288A2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1" y="384495"/>
            <a:ext cx="2880359" cy="81921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2" y="384495"/>
            <a:ext cx="8427719" cy="81921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C2865-0730-4CBB-A239-319B737D584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1B8FF-73A2-4833-803D-5E96DDC5CA4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9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/>
            </a:lvl1pPr>
            <a:lvl2pPr marL="640080" indent="0">
              <a:buNone/>
              <a:defRPr sz="2500"/>
            </a:lvl2pPr>
            <a:lvl3pPr marL="1280160" indent="0">
              <a:buNone/>
              <a:defRPr sz="2200"/>
            </a:lvl3pPr>
            <a:lvl4pPr marL="1920240" indent="0">
              <a:buNone/>
              <a:defRPr sz="2000"/>
            </a:lvl4pPr>
            <a:lvl5pPr marL="2560320" indent="0">
              <a:buNone/>
              <a:defRPr sz="2000"/>
            </a:lvl5pPr>
            <a:lvl6pPr marL="3200400" indent="0">
              <a:buNone/>
              <a:defRPr sz="2000"/>
            </a:lvl6pPr>
            <a:lvl7pPr marL="3840480" indent="0">
              <a:buNone/>
              <a:defRPr sz="2000"/>
            </a:lvl7pPr>
            <a:lvl8pPr marL="4480560" indent="0">
              <a:buNone/>
              <a:defRPr sz="2000"/>
            </a:lvl8pPr>
            <a:lvl9pPr marL="5120640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E75B4E-B3C7-4EA9-8D29-C61DA0E214A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2" y="2240281"/>
            <a:ext cx="5654039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481" y="2240281"/>
            <a:ext cx="5654039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A327E-BF47-4FBB-8EBF-1F5F7C218AC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1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1" y="3044826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3044826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5BF9A-A733-4D3E-AFDE-03218E3C94D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C2979-57ED-41AF-B92B-C66046D7839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58957-03CF-4644-B3A2-9F8F5F5C999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2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2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A624D-198E-454C-B13C-AF3CDB53457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6720841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7514274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C5656-BDC9-4AE5-AECA-1DF574A67FE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0082" y="384493"/>
            <a:ext cx="1152144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0082" y="2240281"/>
            <a:ext cx="11521440" cy="6336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0080" y="8743315"/>
            <a:ext cx="2987041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882" y="8743315"/>
            <a:ext cx="405384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481" y="8743315"/>
            <a:ext cx="2987041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BEC64F57-7A56-4C8B-87E2-58ACC0C773F7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640080"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1280160"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920240"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2560320"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80060" indent="-480060" algn="l" rtl="0" fontAlgn="base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rtl="0" fontAlgn="base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040" algn="l" rtl="0" fontAlgn="base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40280" indent="-32004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80360" indent="-32004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520440" indent="-32004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4160520" indent="-32004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800600" indent="-32004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5440680" indent="-32004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15aO6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t.ly/30LRj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tartedsomething.com/20091106/microsoft-college-tour-09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logs.msdn.com/ssds/archive/2009/11/10/9920168.aspx" TargetMode="External"/><Relationship Id="rId5" Type="http://schemas.openxmlformats.org/officeDocument/2006/relationships/hyperlink" Target="http://bit.ly/3JjJSF" TargetMode="External"/><Relationship Id="rId4" Type="http://schemas.openxmlformats.org/officeDocument/2006/relationships/hyperlink" Target="http://bit.ly/3DV1V7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go-mono.com/monovs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tinyurl.com/y85aeqc" TargetMode="External"/><Relationship Id="rId4" Type="http://schemas.openxmlformats.org/officeDocument/2006/relationships/hyperlink" Target="http://bit.ly/2zMG5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The Developers Group</a:t>
            </a:r>
            <a:b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endParaRPr lang="en-GB" sz="25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51203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640082" y="2078038"/>
            <a:ext cx="11690072" cy="6937404"/>
          </a:xfrm>
          <a:noFill/>
          <a:ln/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r>
              <a:rPr lang="en-GB" sz="5600" dirty="0" smtClean="0">
                <a:solidFill>
                  <a:schemeClr val="accent2"/>
                </a:solidFill>
                <a:latin typeface="Comic Sans MS" pitchFamily="66" charset="0"/>
              </a:rPr>
              <a:t>Microsoft News (1)</a:t>
            </a:r>
            <a:endParaRPr lang="en-GB" sz="5600" dirty="0">
              <a:solidFill>
                <a:schemeClr val="accent2"/>
              </a:solidFill>
              <a:latin typeface="Comic Sans MS" pitchFamily="66" charset="0"/>
            </a:endParaRPr>
          </a:p>
          <a:p>
            <a:pPr marL="536575" indent="-536575">
              <a:lnSpc>
                <a:spcPct val="125000"/>
              </a:lnSpc>
            </a:pPr>
            <a:r>
              <a:rPr lang="en-GB" sz="2500" dirty="0" smtClean="0">
                <a:latin typeface="Comic Sans MS" pitchFamily="66" charset="0"/>
              </a:rPr>
              <a:t>Windows 7 (and Windows Server 2008 R2) Now Shipping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Win7 takes the record for Amazon pre-orders from Harry Potter!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First 2 weeks show sales up 234% compared with Vista for the same period</a:t>
            </a:r>
          </a:p>
          <a:p>
            <a:pPr marL="536575" indent="-536575">
              <a:lnSpc>
                <a:spcPct val="125000"/>
              </a:lnSpc>
            </a:pPr>
            <a:r>
              <a:rPr lang="en-GB" sz="2500" dirty="0" smtClean="0">
                <a:latin typeface="Comic Sans MS" pitchFamily="66" charset="0"/>
              </a:rPr>
              <a:t>Azure Content Delivery Network Announced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  <a:hlinkClick r:id="rId3"/>
              </a:rPr>
              <a:t>http://bit.ly/15aO65</a:t>
            </a:r>
            <a:endParaRPr lang="en-GB" sz="1900" dirty="0" smtClean="0">
              <a:latin typeface="Comic Sans MS" pitchFamily="66" charset="0"/>
            </a:endParaRP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Caches Azure Blobs at 18 worldwide locations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Some setup effort involved but major performance gains if Blobs are to be widely used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No charge at present but will probably be chargeable sometime in the future</a:t>
            </a:r>
          </a:p>
          <a:p>
            <a:pPr marL="536575" indent="-536575">
              <a:lnSpc>
                <a:spcPct val="125000"/>
              </a:lnSpc>
            </a:pPr>
            <a:r>
              <a:rPr lang="en-GB" sz="2500" dirty="0" smtClean="0">
                <a:latin typeface="Comic Sans MS" pitchFamily="66" charset="0"/>
              </a:rPr>
              <a:t>v5 of </a:t>
            </a:r>
            <a:r>
              <a:rPr lang="en-GB" sz="2500" dirty="0" err="1" smtClean="0">
                <a:latin typeface="Comic Sans MS" pitchFamily="66" charset="0"/>
              </a:rPr>
              <a:t>ReSharper</a:t>
            </a:r>
            <a:r>
              <a:rPr lang="en-GB" sz="2500" dirty="0" smtClean="0">
                <a:latin typeface="Comic Sans MS" pitchFamily="66" charset="0"/>
              </a:rPr>
              <a:t> from </a:t>
            </a:r>
            <a:r>
              <a:rPr lang="en-GB" sz="2500" dirty="0" err="1" smtClean="0">
                <a:latin typeface="Comic Sans MS" pitchFamily="66" charset="0"/>
              </a:rPr>
              <a:t>JetBrains</a:t>
            </a:r>
            <a:r>
              <a:rPr lang="en-GB" sz="2500" dirty="0" smtClean="0">
                <a:latin typeface="Comic Sans MS" pitchFamily="66" charset="0"/>
              </a:rPr>
              <a:t> now available for preview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  <a:hlinkClick r:id="rId4"/>
              </a:rPr>
              <a:t>http://bit.ly/30LRjA</a:t>
            </a:r>
            <a:r>
              <a:rPr lang="en-GB" sz="1900" dirty="0" smtClean="0">
                <a:latin typeface="Comic Sans MS" pitchFamily="66" charset="0"/>
              </a:rPr>
              <a:t> 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Expected by the end of this year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Supports VS2010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Free upgrade for purchasers of current version from now until availability</a:t>
            </a:r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855664" y="1878013"/>
            <a:ext cx="1109027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oval" w="med" len="med"/>
            <a:tailEnd type="oval" w="med" len="med"/>
          </a:ln>
          <a:effectLst/>
        </p:spPr>
        <p:txBody>
          <a:bodyPr lIns="128016" tIns="64008" rIns="128016" bIns="64008"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The Developers Group</a:t>
            </a:r>
            <a:b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endParaRPr lang="en-GB" sz="25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51203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640082" y="2078038"/>
            <a:ext cx="11690072" cy="6937404"/>
          </a:xfrm>
          <a:noFill/>
          <a:ln/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r>
              <a:rPr lang="en-GB" sz="5600" dirty="0" smtClean="0">
                <a:solidFill>
                  <a:schemeClr val="accent2"/>
                </a:solidFill>
                <a:latin typeface="Comic Sans MS" pitchFamily="66" charset="0"/>
              </a:rPr>
              <a:t>Microsoft News (2)</a:t>
            </a:r>
            <a:endParaRPr lang="en-GB" sz="5600" dirty="0">
              <a:solidFill>
                <a:schemeClr val="accent2"/>
              </a:solidFill>
              <a:latin typeface="Comic Sans MS" pitchFamily="66" charset="0"/>
            </a:endParaRPr>
          </a:p>
          <a:p>
            <a:pPr marL="536575" indent="-536575">
              <a:lnSpc>
                <a:spcPct val="125000"/>
              </a:lnSpc>
            </a:pPr>
            <a:r>
              <a:rPr lang="en-GB" sz="2500" dirty="0" smtClean="0">
                <a:latin typeface="Comic Sans MS" pitchFamily="66" charset="0"/>
              </a:rPr>
              <a:t>Minority Report interface gets closer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A couple of short videos of MS Research’s Craig </a:t>
            </a:r>
            <a:r>
              <a:rPr lang="en-GB" sz="1900" dirty="0" err="1" smtClean="0">
                <a:latin typeface="Comic Sans MS" pitchFamily="66" charset="0"/>
              </a:rPr>
              <a:t>Mundie</a:t>
            </a:r>
            <a:r>
              <a:rPr lang="en-GB" sz="1900" dirty="0" smtClean="0">
                <a:latin typeface="Comic Sans MS" pitchFamily="66" charset="0"/>
              </a:rPr>
              <a:t> showing their work on future interfaces.  See </a:t>
            </a:r>
            <a:r>
              <a:rPr lang="en-GB" sz="1900" dirty="0" smtClean="0">
                <a:latin typeface="Comic Sans MS" pitchFamily="66" charset="0"/>
                <a:hlinkClick r:id="rId3"/>
              </a:rPr>
              <a:t>http://www.istartedsomething.com/20091106/microsoft-college-tour-09/</a:t>
            </a:r>
            <a:endParaRPr lang="en-GB" sz="1900" dirty="0" smtClean="0">
              <a:latin typeface="Comic Sans MS" pitchFamily="66" charset="0"/>
            </a:endParaRPr>
          </a:p>
          <a:p>
            <a:pPr marL="536575" indent="-536575">
              <a:lnSpc>
                <a:spcPct val="125000"/>
              </a:lnSpc>
            </a:pPr>
            <a:r>
              <a:rPr lang="en-GB" sz="2500" dirty="0" smtClean="0">
                <a:latin typeface="Comic Sans MS" pitchFamily="66" charset="0"/>
              </a:rPr>
              <a:t>Microsoft SDK for </a:t>
            </a:r>
            <a:r>
              <a:rPr lang="en-GB" sz="2500" dirty="0" err="1" smtClean="0">
                <a:latin typeface="Comic Sans MS" pitchFamily="66" charset="0"/>
              </a:rPr>
              <a:t>Facebook</a:t>
            </a:r>
            <a:endParaRPr lang="en-GB" sz="2500" dirty="0" smtClean="0">
              <a:latin typeface="Comic Sans MS" pitchFamily="66" charset="0"/>
            </a:endParaRP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Includes </a:t>
            </a:r>
            <a:r>
              <a:rPr lang="en-GB" sz="1900" dirty="0" err="1" smtClean="0">
                <a:latin typeface="Comic Sans MS" pitchFamily="66" charset="0"/>
              </a:rPr>
              <a:t>Intellisense</a:t>
            </a:r>
            <a:r>
              <a:rPr lang="en-GB" sz="1900" dirty="0" smtClean="0">
                <a:latin typeface="Comic Sans MS" pitchFamily="66" charset="0"/>
              </a:rPr>
              <a:t> for the </a:t>
            </a:r>
            <a:r>
              <a:rPr lang="en-GB" sz="1900" dirty="0" err="1" smtClean="0">
                <a:latin typeface="Comic Sans MS" pitchFamily="66" charset="0"/>
              </a:rPr>
              <a:t>Facebook</a:t>
            </a:r>
            <a:r>
              <a:rPr lang="en-GB" sz="1900" dirty="0" smtClean="0">
                <a:latin typeface="Comic Sans MS" pitchFamily="66" charset="0"/>
              </a:rPr>
              <a:t> API</a:t>
            </a:r>
            <a:endParaRPr lang="en-GB" sz="1900" dirty="0" smtClean="0">
              <a:latin typeface="Comic Sans MS" pitchFamily="66" charset="0"/>
              <a:hlinkClick r:id="rId4"/>
            </a:endParaRP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  <a:hlinkClick r:id="rId4"/>
              </a:rPr>
              <a:t>http://bit.ly/3DV1V7</a:t>
            </a:r>
            <a:endParaRPr lang="en-GB" sz="1900" dirty="0" smtClean="0">
              <a:latin typeface="Comic Sans MS" pitchFamily="66" charset="0"/>
            </a:endParaRPr>
          </a:p>
          <a:p>
            <a:pPr marL="536575" indent="-536575">
              <a:lnSpc>
                <a:spcPct val="125000"/>
              </a:lnSpc>
            </a:pPr>
            <a:r>
              <a:rPr lang="en-GB" sz="2500" dirty="0" smtClean="0">
                <a:latin typeface="Comic Sans MS" pitchFamily="66" charset="0"/>
              </a:rPr>
              <a:t>Microsoft has Acquired the </a:t>
            </a:r>
            <a:r>
              <a:rPr lang="en-GB" sz="2500" dirty="0" err="1" smtClean="0">
                <a:latin typeface="Comic Sans MS" pitchFamily="66" charset="0"/>
              </a:rPr>
              <a:t>Teamprise</a:t>
            </a:r>
            <a:r>
              <a:rPr lang="en-GB" sz="2500" dirty="0" smtClean="0">
                <a:latin typeface="Comic Sans MS" pitchFamily="66" charset="0"/>
              </a:rPr>
              <a:t> Client Suite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err="1" smtClean="0">
                <a:latin typeface="Comic Sans MS" pitchFamily="66" charset="0"/>
              </a:rPr>
              <a:t>Teamprise</a:t>
            </a:r>
            <a:r>
              <a:rPr lang="en-GB" sz="1900" dirty="0" smtClean="0">
                <a:latin typeface="Comic Sans MS" pitchFamily="66" charset="0"/>
              </a:rPr>
              <a:t> offers tools for users of Eclipse based IDEs to integrate fully with Team Foundation Server.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  <a:hlinkClick r:id="rId5"/>
              </a:rPr>
              <a:t>http://bit.ly/3JjJSF</a:t>
            </a:r>
            <a:endParaRPr lang="en-GB" sz="1900" dirty="0" smtClean="0">
              <a:latin typeface="Comic Sans MS" pitchFamily="66" charset="0"/>
            </a:endParaRPr>
          </a:p>
          <a:p>
            <a:pPr marL="536575" indent="-536575">
              <a:lnSpc>
                <a:spcPct val="125000"/>
              </a:lnSpc>
            </a:pPr>
            <a:r>
              <a:rPr lang="en-GB" sz="2500" dirty="0" smtClean="0">
                <a:latin typeface="Comic Sans MS" pitchFamily="66" charset="0"/>
              </a:rPr>
              <a:t>CTP of SQL Server Management Studio R2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smtClean="0">
                <a:latin typeface="Comic Sans MS" pitchFamily="66" charset="0"/>
              </a:rPr>
              <a:t>Supports Azure</a:t>
            </a:r>
            <a:endParaRPr lang="en-GB" sz="1900" dirty="0" smtClean="0">
              <a:latin typeface="Comic Sans MS" pitchFamily="66" charset="0"/>
            </a:endParaRP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  <a:hlinkClick r:id="rId6"/>
              </a:rPr>
              <a:t>http://blogs.msdn.com/ssds/archive/2009/11/10/9920168.aspx</a:t>
            </a:r>
            <a:endParaRPr lang="en-GB" sz="1900" dirty="0" smtClean="0">
              <a:latin typeface="Comic Sans MS" pitchFamily="66" charset="0"/>
            </a:endParaRPr>
          </a:p>
          <a:p>
            <a:pPr marL="536575" indent="-536575">
              <a:lnSpc>
                <a:spcPct val="125000"/>
              </a:lnSpc>
            </a:pPr>
            <a:endParaRPr lang="en-GB" sz="2500" dirty="0" smtClean="0">
              <a:latin typeface="Comic Sans MS" pitchFamily="66" charset="0"/>
            </a:endParaRPr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855664" y="1878013"/>
            <a:ext cx="1109027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oval" w="med" len="med"/>
            <a:tailEnd type="oval" w="med" len="med"/>
          </a:ln>
          <a:effectLst/>
        </p:spPr>
        <p:txBody>
          <a:bodyPr lIns="128016" tIns="64008" rIns="128016" bIns="64008"/>
          <a:lstStyle/>
          <a:p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The Developers Group</a:t>
            </a:r>
            <a:b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endParaRPr lang="en-GB" sz="25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51203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640082" y="2078038"/>
            <a:ext cx="11690072" cy="6937404"/>
          </a:xfrm>
          <a:noFill/>
          <a:ln/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r>
              <a:rPr lang="en-GB" sz="5600" dirty="0" smtClean="0">
                <a:solidFill>
                  <a:schemeClr val="accent2"/>
                </a:solidFill>
                <a:latin typeface="Comic Sans MS" pitchFamily="66" charset="0"/>
              </a:rPr>
              <a:t>Microsoft News (3)</a:t>
            </a:r>
            <a:endParaRPr lang="en-GB" sz="5600" dirty="0">
              <a:solidFill>
                <a:schemeClr val="accent2"/>
              </a:solidFill>
              <a:latin typeface="Comic Sans MS" pitchFamily="66" charset="0"/>
            </a:endParaRPr>
          </a:p>
          <a:p>
            <a:pPr marL="536575" indent="-536575">
              <a:lnSpc>
                <a:spcPct val="125000"/>
              </a:lnSpc>
            </a:pPr>
            <a:r>
              <a:rPr lang="en-GB" sz="2500" dirty="0" smtClean="0">
                <a:latin typeface="Comic Sans MS" pitchFamily="66" charset="0"/>
              </a:rPr>
              <a:t>Mono Tools for Visual Studio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From Novell - </a:t>
            </a:r>
            <a:r>
              <a:rPr lang="en-GB" sz="1900" dirty="0" smtClean="0">
                <a:latin typeface="Comic Sans MS" pitchFamily="66" charset="0"/>
                <a:hlinkClick r:id="rId3"/>
              </a:rPr>
              <a:t>http://go-mono.com/monovs/</a:t>
            </a:r>
            <a:r>
              <a:rPr lang="en-GB" sz="1900" dirty="0" smtClean="0">
                <a:latin typeface="Comic Sans MS" pitchFamily="66" charset="0"/>
              </a:rPr>
              <a:t> 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3 versions:</a:t>
            </a:r>
          </a:p>
          <a:p>
            <a:pPr marL="1656715" lvl="2" indent="-536575">
              <a:lnSpc>
                <a:spcPct val="125000"/>
              </a:lnSpc>
            </a:pPr>
            <a:r>
              <a:rPr lang="en-GB" sz="1400" dirty="0" smtClean="0">
                <a:latin typeface="Comic Sans MS" pitchFamily="66" charset="0"/>
              </a:rPr>
              <a:t>Professional, $99, for </a:t>
            </a:r>
            <a:r>
              <a:rPr lang="en-GB" sz="1400" dirty="0" err="1" smtClean="0">
                <a:latin typeface="Comic Sans MS" pitchFamily="66" charset="0"/>
              </a:rPr>
              <a:t>inidividual</a:t>
            </a:r>
            <a:r>
              <a:rPr lang="en-GB" sz="1400" dirty="0" smtClean="0">
                <a:latin typeface="Comic Sans MS" pitchFamily="66" charset="0"/>
              </a:rPr>
              <a:t> users</a:t>
            </a:r>
          </a:p>
          <a:p>
            <a:pPr marL="1656715" lvl="2" indent="-536575">
              <a:lnSpc>
                <a:spcPct val="125000"/>
              </a:lnSpc>
            </a:pPr>
            <a:r>
              <a:rPr lang="en-GB" sz="1400" dirty="0" smtClean="0">
                <a:latin typeface="Comic Sans MS" pitchFamily="66" charset="0"/>
              </a:rPr>
              <a:t>Enterprise, $249, for one developer in an organisation</a:t>
            </a:r>
          </a:p>
          <a:p>
            <a:pPr marL="1656715" lvl="2" indent="-536575">
              <a:lnSpc>
                <a:spcPct val="125000"/>
              </a:lnSpc>
            </a:pPr>
            <a:r>
              <a:rPr lang="en-GB" sz="1400" dirty="0" smtClean="0">
                <a:latin typeface="Comic Sans MS" pitchFamily="66" charset="0"/>
              </a:rPr>
              <a:t>Ultimate, $2499, 5 dev licences &amp; limited commercial licence to redistribute Mono on Win, Linux and Mac OS X</a:t>
            </a:r>
          </a:p>
          <a:p>
            <a:pPr marL="536575" indent="-536575">
              <a:lnSpc>
                <a:spcPct val="125000"/>
              </a:lnSpc>
            </a:pPr>
            <a:r>
              <a:rPr lang="en-GB" sz="2500" dirty="0" smtClean="0">
                <a:latin typeface="Comic Sans MS" pitchFamily="66" charset="0"/>
              </a:rPr>
              <a:t>Bing Maps Silverlight Control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  <a:hlinkClick r:id="rId4"/>
              </a:rPr>
              <a:t>http://bit.ly/2zMG5w</a:t>
            </a:r>
            <a:endParaRPr lang="en-GB" sz="1900" dirty="0" smtClean="0">
              <a:latin typeface="Comic Sans MS" pitchFamily="66" charset="0"/>
            </a:endParaRPr>
          </a:p>
          <a:p>
            <a:pPr marL="536575" indent="-536575">
              <a:lnSpc>
                <a:spcPct val="125000"/>
              </a:lnSpc>
            </a:pPr>
            <a:r>
              <a:rPr lang="en-GB" sz="2500" dirty="0" smtClean="0">
                <a:latin typeface="Comic Sans MS" pitchFamily="66" charset="0"/>
              </a:rPr>
              <a:t>Azure Tools and SDK v1.0 Released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smtClean="0">
                <a:latin typeface="Comic Sans MS" pitchFamily="66" charset="0"/>
                <a:hlinkClick r:id="rId5"/>
              </a:rPr>
              <a:t>http</a:t>
            </a:r>
            <a:r>
              <a:rPr lang="en-GB" sz="1900" smtClean="0">
                <a:latin typeface="Comic Sans MS" pitchFamily="66" charset="0"/>
                <a:hlinkClick r:id="rId5"/>
              </a:rPr>
              <a:t>://</a:t>
            </a:r>
            <a:r>
              <a:rPr lang="en-GB" sz="1900" smtClean="0">
                <a:latin typeface="Comic Sans MS" pitchFamily="66" charset="0"/>
                <a:hlinkClick r:id="rId5"/>
              </a:rPr>
              <a:t>tinyurl.com/y85aeqc</a:t>
            </a:r>
            <a:endParaRPr lang="en-GB" sz="1900" smtClean="0">
              <a:latin typeface="Comic Sans MS" pitchFamily="66" charset="0"/>
            </a:endParaRPr>
          </a:p>
          <a:p>
            <a:pPr marL="536575" indent="-536575">
              <a:lnSpc>
                <a:spcPct val="125000"/>
              </a:lnSpc>
            </a:pPr>
            <a:endParaRPr lang="en-GB" sz="2500" dirty="0" smtClean="0">
              <a:latin typeface="Comic Sans MS" pitchFamily="66" charset="0"/>
            </a:endParaRPr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855664" y="1878013"/>
            <a:ext cx="1109027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oval" w="med" len="med"/>
            <a:tailEnd type="oval" w="med" len="med"/>
          </a:ln>
          <a:effectLst/>
        </p:spPr>
        <p:txBody>
          <a:bodyPr lIns="128016" tIns="64008" rIns="128016" bIns="64008"/>
          <a:lstStyle/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</TotalTime>
  <Words>291</Words>
  <Application>Microsoft Office PowerPoint</Application>
  <PresentationFormat>A3 Paper (297x420 mm)</PresentationFormat>
  <Paragraphs>43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The Developers Group </vt:lpstr>
      <vt:lpstr>The Developers Group </vt:lpstr>
      <vt:lpstr>The Developers Group </vt:lpstr>
    </vt:vector>
  </TitlesOfParts>
  <Company>Developers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Developers Group POSK 16th October 2007</dc:title>
  <dc:creator>Joanna Goulson</dc:creator>
  <cp:lastModifiedBy>Pete Sykes</cp:lastModifiedBy>
  <cp:revision>158</cp:revision>
  <dcterms:created xsi:type="dcterms:W3CDTF">2007-10-03T13:45:31Z</dcterms:created>
  <dcterms:modified xsi:type="dcterms:W3CDTF">2009-11-14T18:49:27Z</dcterms:modified>
</cp:coreProperties>
</file>