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2" r:id="rId2"/>
    <p:sldId id="283" r:id="rId3"/>
  </p:sldIdLst>
  <p:sldSz cx="12801600" cy="9601200" type="A3"/>
  <p:notesSz cx="10234613" cy="1466215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6400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28016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9202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56032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320040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384048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448056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5120640" algn="l" defTabSz="128016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94643" autoAdjust="0"/>
  </p:normalViewPr>
  <p:slideViewPr>
    <p:cSldViewPr>
      <p:cViewPr varScale="1">
        <p:scale>
          <a:sx n="55" d="100"/>
          <a:sy n="55" d="100"/>
        </p:scale>
        <p:origin x="-864" y="-108"/>
      </p:cViewPr>
      <p:guideLst>
        <p:guide orient="horz" pos="3024"/>
        <p:guide pos="403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t" anchorCtr="0" compatLnSpc="1">
            <a:prstTxWarp prst="textNoShape">
              <a:avLst/>
            </a:prstTxWarp>
          </a:bodyPr>
          <a:lstStyle>
            <a:lvl1pPr>
              <a:defRPr sz="1900"/>
            </a:lvl1pPr>
          </a:lstStyle>
          <a:p>
            <a:endParaRPr lang="en-GB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247" y="1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t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endParaRPr lang="en-GB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13926498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b" anchorCtr="0" compatLnSpc="1">
            <a:prstTxWarp prst="textNoShape">
              <a:avLst/>
            </a:prstTxWarp>
          </a:bodyPr>
          <a:lstStyle>
            <a:lvl1pPr>
              <a:defRPr sz="1900"/>
            </a:lvl1pPr>
          </a:lstStyle>
          <a:p>
            <a:endParaRPr lang="en-GB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247" y="13926498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b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fld id="{84731AAA-1A80-4C65-9295-9323DBF9C444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t" anchorCtr="0" compatLnSpc="1">
            <a:prstTxWarp prst="textNoShape">
              <a:avLst/>
            </a:prstTxWarp>
          </a:bodyPr>
          <a:lstStyle>
            <a:lvl1pPr>
              <a:defRPr sz="1900"/>
            </a:lvl1pPr>
          </a:lstStyle>
          <a:p>
            <a:endParaRPr lang="en-GB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7247" y="1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t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52563" y="1100138"/>
            <a:ext cx="7329487" cy="5497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23462" y="6964521"/>
            <a:ext cx="8187690" cy="659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13926498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b" anchorCtr="0" compatLnSpc="1">
            <a:prstTxWarp prst="textNoShape">
              <a:avLst/>
            </a:prstTxWarp>
          </a:bodyPr>
          <a:lstStyle>
            <a:lvl1pPr>
              <a:defRPr sz="1900"/>
            </a:lvl1pPr>
          </a:lstStyle>
          <a:p>
            <a:endParaRPr lang="en-GB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7247" y="13926498"/>
            <a:ext cx="4434998" cy="733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2256" tIns="71128" rIns="142256" bIns="71128" numCol="1" anchor="b" anchorCtr="0" compatLnSpc="1">
            <a:prstTxWarp prst="textNoShape">
              <a:avLst/>
            </a:prstTxWarp>
          </a:bodyPr>
          <a:lstStyle>
            <a:lvl1pPr algn="r">
              <a:defRPr sz="1900"/>
            </a:lvl1pPr>
          </a:lstStyle>
          <a:p>
            <a:fld id="{8B7B7EF2-867B-48CB-80A1-60BDE97578F3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1pPr>
    <a:lvl2pPr marL="640080" algn="l" rtl="0" fontAlgn="base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2pPr>
    <a:lvl3pPr marL="1280160" algn="l" rtl="0" fontAlgn="base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3pPr>
    <a:lvl4pPr marL="1920240" algn="l" rtl="0" fontAlgn="base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4pPr>
    <a:lvl5pPr marL="2560320" algn="l" rtl="0" fontAlgn="base">
      <a:spcBef>
        <a:spcPct val="30000"/>
      </a:spcBef>
      <a:spcAft>
        <a:spcPct val="0"/>
      </a:spcAft>
      <a:defRPr sz="1700" kern="1200">
        <a:solidFill>
          <a:schemeClr val="tx1"/>
        </a:solidFill>
        <a:latin typeface="Arial" charset="0"/>
        <a:ea typeface="+mn-ea"/>
        <a:cs typeface="+mn-cs"/>
      </a:defRPr>
    </a:lvl5pPr>
    <a:lvl6pPr marL="320040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E40CC-1E12-411E-A916-AC6934A3CD1C}" type="slidenum">
              <a:rPr lang="en-GB"/>
              <a:pPr/>
              <a:t>1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2563" y="1100138"/>
            <a:ext cx="7329487" cy="5497512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DE40CC-1E12-411E-A916-AC6934A3CD1C}" type="slidenum">
              <a:rPr lang="en-GB"/>
              <a:pPr/>
              <a:t>2</a:t>
            </a:fld>
            <a:endParaRPr lang="en-GB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2563" y="1100138"/>
            <a:ext cx="7329487" cy="5497512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1" cy="2453640"/>
          </a:xfrm>
        </p:spPr>
        <p:txBody>
          <a:bodyPr/>
          <a:lstStyle>
            <a:lvl1pPr marL="0" indent="0" algn="ctr">
              <a:buNone/>
              <a:defRPr/>
            </a:lvl1pPr>
            <a:lvl2pPr marL="640080" indent="0" algn="ctr">
              <a:buNone/>
              <a:defRPr/>
            </a:lvl2pPr>
            <a:lvl3pPr marL="1280160" indent="0" algn="ctr">
              <a:buNone/>
              <a:defRPr/>
            </a:lvl3pPr>
            <a:lvl4pPr marL="1920240" indent="0" algn="ctr">
              <a:buNone/>
              <a:defRPr/>
            </a:lvl4pPr>
            <a:lvl5pPr marL="2560320" indent="0" algn="ctr">
              <a:buNone/>
              <a:defRPr/>
            </a:lvl5pPr>
            <a:lvl6pPr marL="3200400" indent="0" algn="ctr">
              <a:buNone/>
              <a:defRPr/>
            </a:lvl6pPr>
            <a:lvl7pPr marL="3840480" indent="0" algn="ctr">
              <a:buNone/>
              <a:defRPr/>
            </a:lvl7pPr>
            <a:lvl8pPr marL="4480560" indent="0" algn="ctr">
              <a:buNone/>
              <a:defRPr/>
            </a:lvl8pPr>
            <a:lvl9pPr marL="512064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3C745-8C30-43E8-9543-192DFE53725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A0FEE-CA95-4D09-8FDC-5A8D7F288A2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81161" y="384495"/>
            <a:ext cx="2880359" cy="81921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0082" y="384495"/>
            <a:ext cx="8427719" cy="81921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C2865-0730-4CBB-A239-319B737D58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1B8FF-73A2-4833-803D-5E96DDC5CA4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9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/>
            </a:lvl1pPr>
            <a:lvl2pPr marL="640080" indent="0">
              <a:buNone/>
              <a:defRPr sz="2500"/>
            </a:lvl2pPr>
            <a:lvl3pPr marL="1280160" indent="0">
              <a:buNone/>
              <a:defRPr sz="2200"/>
            </a:lvl3pPr>
            <a:lvl4pPr marL="1920240" indent="0">
              <a:buNone/>
              <a:defRPr sz="2000"/>
            </a:lvl4pPr>
            <a:lvl5pPr marL="2560320" indent="0">
              <a:buNone/>
              <a:defRPr sz="2000"/>
            </a:lvl5pPr>
            <a:lvl6pPr marL="3200400" indent="0">
              <a:buNone/>
              <a:defRPr sz="2000"/>
            </a:lvl6pPr>
            <a:lvl7pPr marL="3840480" indent="0">
              <a:buNone/>
              <a:defRPr sz="2000"/>
            </a:lvl7pPr>
            <a:lvl8pPr marL="4480560" indent="0">
              <a:buNone/>
              <a:defRPr sz="2000"/>
            </a:lvl8pPr>
            <a:lvl9pPr marL="5120640" indent="0">
              <a:buNone/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E75B4E-B3C7-4EA9-8D29-C61DA0E214A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082" y="2240281"/>
            <a:ext cx="5654039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7481" y="2240281"/>
            <a:ext cx="5654039" cy="633634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A327E-BF47-4FBB-8EBF-1F5F7C218AC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0081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1" y="3044826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3036" y="3044826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5BF9A-A733-4D3E-AFDE-03218E3C94D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C2979-57ED-41AF-B92B-C66046D7839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58957-03CF-4644-B3A2-9F8F5F5C999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2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0082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FA624D-198E-454C-B13C-AF3CDB53457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203" y="6720841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203" y="7514274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C5656-BDC9-4AE5-AECA-1DF574A67FE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0082" y="384493"/>
            <a:ext cx="1152144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0082" y="2240281"/>
            <a:ext cx="11521440" cy="6336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0080" y="8743315"/>
            <a:ext cx="2987041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>
              <a:defRPr sz="20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882" y="8743315"/>
            <a:ext cx="405384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ctr">
              <a:defRPr sz="20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481" y="8743315"/>
            <a:ext cx="2987041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>
            <a:lvl1pPr algn="r">
              <a:defRPr sz="2000"/>
            </a:lvl1pPr>
          </a:lstStyle>
          <a:p>
            <a:fld id="{BEC64F57-7A56-4C8B-87E2-58ACC0C773F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5pPr>
      <a:lvl6pPr marL="64008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6pPr>
      <a:lvl7pPr marL="128016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7pPr>
      <a:lvl8pPr marL="192024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8pPr>
      <a:lvl9pPr marL="2560320" algn="ctr" rtl="0" fontAlgn="base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Arial" charset="0"/>
        </a:defRPr>
      </a:lvl9pPr>
    </p:titleStyle>
    <p:bodyStyle>
      <a:lvl1pPr marL="480060" indent="-480060" algn="l" rtl="0" fontAlgn="base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rtl="0" fontAlgn="base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0200" indent="-320040" algn="l" rtl="0" fontAlgn="base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40280" indent="-32004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8036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52044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416052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80060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5440680" indent="-320040" algn="l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web/downloads/platform.asp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is.net/extensions/SEOToolki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novateuk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bit.ly/pRgje" TargetMode="External"/><Relationship Id="rId4" Type="http://schemas.openxmlformats.org/officeDocument/2006/relationships/hyperlink" Target="http://bit.ly/3Lnep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Developers Group</a:t>
            </a:r>
            <a:b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GB" sz="25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51203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40082" y="2078038"/>
            <a:ext cx="11521440" cy="6937404"/>
          </a:xfrm>
          <a:noFill/>
          <a:ln/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en-GB" sz="5600" dirty="0" smtClean="0">
                <a:solidFill>
                  <a:schemeClr val="accent2"/>
                </a:solidFill>
                <a:latin typeface="Comic Sans MS" pitchFamily="66" charset="0"/>
              </a:rPr>
              <a:t>Microsoft News</a:t>
            </a:r>
            <a:endParaRPr lang="en-GB" sz="5600" dirty="0">
              <a:solidFill>
                <a:schemeClr val="accent2"/>
              </a:solidFill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New CTP of Azure SDK (works with VS 2010)</a:t>
            </a: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Windows 7 Release Candidate now available to all.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General retail availability 22nd October 2009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RTM version expected to be available to MSDN subscribers on 10th July</a:t>
            </a: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Windows Live Search now being replaced with </a:t>
            </a:r>
            <a:r>
              <a:rPr lang="en-GB" sz="2500" b="1" dirty="0" smtClean="0">
                <a:solidFill>
                  <a:srgbClr val="0070C0"/>
                </a:solidFill>
                <a:latin typeface="Comic Sans MS" pitchFamily="66" charset="0"/>
              </a:rPr>
              <a:t>Bing</a:t>
            </a:r>
            <a:endParaRPr lang="en-GB" sz="2500" dirty="0" smtClean="0">
              <a:solidFill>
                <a:srgbClr val="0070C0"/>
              </a:solidFill>
              <a:latin typeface="Comic Sans MS" pitchFamily="66" charset="0"/>
            </a:endParaRP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Live in the US, beta here in the UK</a:t>
            </a:r>
            <a:endParaRPr lang="en-GB" sz="2500" dirty="0"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IIS Search Engine Optimization Toolkit now available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Installable using the Web Platform Installer (</a:t>
            </a:r>
            <a:r>
              <a:rPr lang="en-GB" sz="1900" dirty="0" smtClean="0">
                <a:latin typeface="Comic Sans MS" pitchFamily="66" charset="0"/>
                <a:hlinkClick r:id="rId3"/>
              </a:rPr>
              <a:t>http://www.microsoft.com/web/downloads/platform.aspx</a:t>
            </a:r>
            <a:r>
              <a:rPr lang="en-GB" sz="1900" dirty="0" smtClean="0">
                <a:latin typeface="Comic Sans MS" pitchFamily="66" charset="0"/>
              </a:rPr>
              <a:t>)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  <a:hlinkClick r:id="rId4"/>
              </a:rPr>
              <a:t>http://www.iis.net/extensions/SEOToolkit</a:t>
            </a:r>
            <a:r>
              <a:rPr lang="en-GB" sz="1900" dirty="0" smtClean="0">
                <a:latin typeface="Comic Sans MS" pitchFamily="66" charset="0"/>
              </a:rPr>
              <a:t> </a:t>
            </a:r>
          </a:p>
          <a:p>
            <a:pPr marL="536575" indent="-536575">
              <a:lnSpc>
                <a:spcPct val="125000"/>
              </a:lnSpc>
            </a:pPr>
            <a:r>
              <a:rPr lang="en-GB" sz="2500" dirty="0" err="1" smtClean="0">
                <a:latin typeface="Comic Sans MS" pitchFamily="66" charset="0"/>
              </a:rPr>
              <a:t>Photosynth</a:t>
            </a:r>
            <a:r>
              <a:rPr lang="en-GB" sz="2500" dirty="0" smtClean="0">
                <a:latin typeface="Comic Sans MS" pitchFamily="66" charset="0"/>
              </a:rPr>
              <a:t> updated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http://photosynth.net</a:t>
            </a:r>
          </a:p>
          <a:p>
            <a:pPr marL="1096645" lvl="1" indent="-536575">
              <a:lnSpc>
                <a:spcPct val="125000"/>
              </a:lnSpc>
            </a:pPr>
            <a:endParaRPr lang="en-GB" sz="1900" dirty="0" smtClean="0">
              <a:latin typeface="Comic Sans MS" pitchFamily="66" charset="0"/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855664" y="1878013"/>
            <a:ext cx="110902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</p:spPr>
        <p:txBody>
          <a:bodyPr lIns="128016" tIns="64008" rIns="128016" bIns="64008"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The Developers Group</a:t>
            </a:r>
            <a:b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endParaRPr lang="en-GB" sz="25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51203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640082" y="2078038"/>
            <a:ext cx="11521440" cy="6937404"/>
          </a:xfrm>
          <a:noFill/>
          <a:ln/>
        </p:spPr>
        <p:txBody>
          <a:bodyPr/>
          <a:lstStyle/>
          <a:p>
            <a:pPr marL="0" indent="0" algn="ctr">
              <a:lnSpc>
                <a:spcPct val="80000"/>
              </a:lnSpc>
              <a:buNone/>
            </a:pPr>
            <a:r>
              <a:rPr lang="en-GB" sz="5600" dirty="0" smtClean="0">
                <a:solidFill>
                  <a:schemeClr val="accent2"/>
                </a:solidFill>
                <a:latin typeface="Comic Sans MS" pitchFamily="66" charset="0"/>
              </a:rPr>
              <a:t>Free Money!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GB" sz="2000" dirty="0" smtClean="0">
                <a:solidFill>
                  <a:schemeClr val="accent2"/>
                </a:solidFill>
                <a:latin typeface="Comic Sans MS" pitchFamily="66" charset="0"/>
              </a:rPr>
              <a:t>(well, sort of)</a:t>
            </a:r>
            <a:endParaRPr lang="en-GB" sz="2000" dirty="0">
              <a:solidFill>
                <a:schemeClr val="accent2"/>
              </a:solidFill>
              <a:latin typeface="Comic Sans MS" pitchFamily="66" charset="0"/>
            </a:endParaRP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The Technology Strategy Board provide grants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  <a:hlinkClick r:id="rId3"/>
              </a:rPr>
              <a:t>http://www.innovateuk.org</a:t>
            </a:r>
            <a:r>
              <a:rPr lang="en-GB" sz="1900" dirty="0" smtClean="0">
                <a:latin typeface="Comic Sans MS" pitchFamily="66" charset="0"/>
              </a:rPr>
              <a:t> 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Based on competitions aimed at addressing specific areas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Usually 50% of allowable costs for successful applicants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Keep an eye on </a:t>
            </a:r>
            <a:r>
              <a:rPr lang="en-GB" sz="1900" dirty="0" smtClean="0">
                <a:latin typeface="Comic Sans MS" pitchFamily="66" charset="0"/>
                <a:hlinkClick r:id="rId4"/>
              </a:rPr>
              <a:t>http://bit.ly/3LnepQ</a:t>
            </a:r>
            <a:r>
              <a:rPr lang="en-GB" sz="1900" dirty="0" smtClean="0">
                <a:latin typeface="Comic Sans MS" pitchFamily="66" charset="0"/>
              </a:rPr>
              <a:t> </a:t>
            </a:r>
          </a:p>
          <a:p>
            <a:pPr marL="536575" indent="-536575">
              <a:lnSpc>
                <a:spcPct val="125000"/>
              </a:lnSpc>
            </a:pPr>
            <a:r>
              <a:rPr lang="en-GB" sz="2500" dirty="0" smtClean="0">
                <a:latin typeface="Comic Sans MS" pitchFamily="66" charset="0"/>
              </a:rPr>
              <a:t>TSB now also run the Small Business Research Initiative (SBRI) which aims to get small businesses with good ideas into the public sector.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Again, competitions but for contracts rather than grants so, hence (I think) they can cover the </a:t>
            </a:r>
            <a:r>
              <a:rPr lang="en-GB" sz="1900" u="sng" dirty="0" smtClean="0">
                <a:latin typeface="Comic Sans MS" pitchFamily="66" charset="0"/>
              </a:rPr>
              <a:t>full</a:t>
            </a:r>
            <a:r>
              <a:rPr lang="en-GB" sz="1900" dirty="0" smtClean="0">
                <a:latin typeface="Comic Sans MS" pitchFamily="66" charset="0"/>
              </a:rPr>
              <a:t> cost of a project.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1</a:t>
            </a:r>
            <a:r>
              <a:rPr lang="en-GB" sz="1900" baseline="30000" dirty="0" smtClean="0">
                <a:latin typeface="Comic Sans MS" pitchFamily="66" charset="0"/>
              </a:rPr>
              <a:t>st</a:t>
            </a:r>
            <a:r>
              <a:rPr lang="en-GB" sz="1900" dirty="0" smtClean="0">
                <a:latin typeface="Comic Sans MS" pitchFamily="66" charset="0"/>
              </a:rPr>
              <a:t> phase is for 6 month feasibility studies and can pays up to £100k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2</a:t>
            </a:r>
            <a:r>
              <a:rPr lang="en-GB" sz="1900" baseline="30000" dirty="0" smtClean="0">
                <a:latin typeface="Comic Sans MS" pitchFamily="66" charset="0"/>
              </a:rPr>
              <a:t>nd</a:t>
            </a:r>
            <a:r>
              <a:rPr lang="en-GB" sz="1900" dirty="0" smtClean="0">
                <a:latin typeface="Comic Sans MS" pitchFamily="66" charset="0"/>
              </a:rPr>
              <a:t> phase , for those successful in the 1</a:t>
            </a:r>
            <a:r>
              <a:rPr lang="en-GB" sz="1900" baseline="30000" dirty="0" smtClean="0">
                <a:latin typeface="Comic Sans MS" pitchFamily="66" charset="0"/>
              </a:rPr>
              <a:t>st</a:t>
            </a:r>
            <a:r>
              <a:rPr lang="en-GB" sz="1900" dirty="0" smtClean="0">
                <a:latin typeface="Comic Sans MS" pitchFamily="66" charset="0"/>
              </a:rPr>
              <a:t> phase, is for up to 2 years paying up to £1m</a:t>
            </a:r>
          </a:p>
          <a:p>
            <a:pPr marL="1096645" lvl="1" indent="-536575">
              <a:lnSpc>
                <a:spcPct val="125000"/>
              </a:lnSpc>
            </a:pPr>
            <a:r>
              <a:rPr lang="en-GB" sz="1900" dirty="0" smtClean="0">
                <a:latin typeface="Comic Sans MS" pitchFamily="66" charset="0"/>
              </a:rPr>
              <a:t>One which might be of interest is the NHS looking for innovative ways of remotely monitoring patients with long term conditions.  See </a:t>
            </a:r>
            <a:r>
              <a:rPr lang="en-GB" sz="1900" dirty="0" smtClean="0">
                <a:latin typeface="Comic Sans MS" pitchFamily="66" charset="0"/>
                <a:hlinkClick r:id="rId5"/>
              </a:rPr>
              <a:t>http://bit.ly/pRgje</a:t>
            </a:r>
            <a:r>
              <a:rPr lang="en-GB" sz="1900" dirty="0" smtClean="0">
                <a:latin typeface="Comic Sans MS" pitchFamily="66" charset="0"/>
              </a:rPr>
              <a:t> </a:t>
            </a:r>
            <a:r>
              <a:rPr lang="en-GB" sz="1900" smtClean="0">
                <a:latin typeface="Comic Sans MS" pitchFamily="66" charset="0"/>
              </a:rPr>
              <a:t>but move </a:t>
            </a:r>
            <a:r>
              <a:rPr lang="en-GB" sz="1900" dirty="0" smtClean="0">
                <a:latin typeface="Comic Sans MS" pitchFamily="66" charset="0"/>
              </a:rPr>
              <a:t>fast!</a:t>
            </a:r>
            <a:endParaRPr lang="en-GB" sz="3000" dirty="0" smtClean="0">
              <a:latin typeface="Comic Sans MS" pitchFamily="66" charset="0"/>
            </a:endParaRPr>
          </a:p>
          <a:p>
            <a:pPr marL="0" indent="0">
              <a:lnSpc>
                <a:spcPct val="125000"/>
              </a:lnSpc>
            </a:pPr>
            <a:endParaRPr lang="en-GB" sz="2500" dirty="0">
              <a:latin typeface="Comic Sans MS" pitchFamily="66" charset="0"/>
            </a:endParaRPr>
          </a:p>
        </p:txBody>
      </p:sp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855664" y="1878013"/>
            <a:ext cx="1109027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oval" w="med" len="med"/>
            <a:tailEnd type="oval" w="med" len="med"/>
          </a:ln>
          <a:effectLst/>
        </p:spPr>
        <p:txBody>
          <a:bodyPr lIns="128016" tIns="64008" rIns="128016" bIns="64008"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2137</TotalTime>
  <Words>253</Words>
  <Application>Microsoft Office PowerPoint</Application>
  <PresentationFormat>A3 Paper (297x420 mm)</PresentationFormat>
  <Paragraphs>28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The Developers Group </vt:lpstr>
      <vt:lpstr>The Developers Group </vt:lpstr>
    </vt:vector>
  </TitlesOfParts>
  <Company>Developers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Developers Group POSK 16th October 2007</dc:title>
  <dc:creator>Joanna Goulson</dc:creator>
  <cp:lastModifiedBy>Pete Sykes</cp:lastModifiedBy>
  <cp:revision>126</cp:revision>
  <dcterms:created xsi:type="dcterms:W3CDTF">2007-10-03T13:45:31Z</dcterms:created>
  <dcterms:modified xsi:type="dcterms:W3CDTF">2009-06-16T14:19:43Z</dcterms:modified>
</cp:coreProperties>
</file>