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95" r:id="rId3"/>
    <p:sldId id="396" r:id="rId4"/>
    <p:sldId id="399" r:id="rId5"/>
    <p:sldId id="400" r:id="rId6"/>
    <p:sldId id="407" r:id="rId7"/>
    <p:sldId id="402" r:id="rId8"/>
    <p:sldId id="414" r:id="rId9"/>
    <p:sldId id="415" r:id="rId10"/>
    <p:sldId id="418" r:id="rId11"/>
    <p:sldId id="416" r:id="rId12"/>
    <p:sldId id="405" r:id="rId13"/>
    <p:sldId id="406" r:id="rId14"/>
    <p:sldId id="404" r:id="rId15"/>
    <p:sldId id="417" r:id="rId16"/>
    <p:sldId id="410" r:id="rId17"/>
    <p:sldId id="411" r:id="rId18"/>
    <p:sldId id="412" r:id="rId19"/>
    <p:sldId id="413" r:id="rId20"/>
    <p:sldId id="408" r:id="rId21"/>
    <p:sldId id="409" r:id="rId22"/>
    <p:sldId id="397" r:id="rId23"/>
    <p:sldId id="339" r:id="rId24"/>
  </p:sldIdLst>
  <p:sldSz cx="9144000" cy="6858000" type="screen4x3"/>
  <p:notesSz cx="6669088" cy="9926638"/>
  <p:custDataLst>
    <p:tags r:id="rId2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00"/>
    <a:srgbClr val="CC6600"/>
    <a:srgbClr val="993300"/>
    <a:srgbClr val="996633"/>
    <a:srgbClr val="BCBCBC"/>
    <a:srgbClr val="FF9900"/>
    <a:srgbClr val="00CC00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59" autoAdjust="0"/>
    <p:restoredTop sz="76707" autoAdjust="0"/>
  </p:normalViewPr>
  <p:slideViewPr>
    <p:cSldViewPr>
      <p:cViewPr>
        <p:scale>
          <a:sx n="80" d="100"/>
          <a:sy n="80" d="100"/>
        </p:scale>
        <p:origin x="-1968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96"/>
      </p:cViewPr>
      <p:guideLst>
        <p:guide orient="horz" pos="3126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>
            <a:lvl1pPr algn="l" defTabSz="92233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>
            <a:lvl1pPr algn="r" defTabSz="92233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b" anchorCtr="0" compatLnSpc="1">
            <a:prstTxWarp prst="textNoShape">
              <a:avLst/>
            </a:prstTxWarp>
          </a:bodyPr>
          <a:lstStyle>
            <a:lvl1pPr algn="l" defTabSz="92233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it-IT"/>
              <a:t>Tiq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b" anchorCtr="0" compatLnSpc="1">
            <a:prstTxWarp prst="textNoShape">
              <a:avLst/>
            </a:prstTxWarp>
          </a:bodyPr>
          <a:lstStyle>
            <a:lvl1pPr algn="r" defTabSz="92233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D14FE58-86EE-4C9F-BF8C-AE8BC900344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>
            <a:lvl1pPr algn="l" defTabSz="92233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>
            <a:lvl1pPr algn="r" defTabSz="92233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4113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3288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b" anchorCtr="0" compatLnSpc="1">
            <a:prstTxWarp prst="textNoShape">
              <a:avLst/>
            </a:prstTxWarp>
          </a:bodyPr>
          <a:lstStyle>
            <a:lvl1pPr algn="l" defTabSz="92233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b" anchorCtr="0" compatLnSpc="1">
            <a:prstTxWarp prst="textNoShape">
              <a:avLst/>
            </a:prstTxWarp>
          </a:bodyPr>
          <a:lstStyle>
            <a:lvl1pPr algn="r" defTabSz="92233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CDFF24C-BEBE-4AD1-9F69-44C6DEB908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13A8D9-B03F-4B5D-9E92-446BD0F2B757}" type="slidenum">
              <a:rPr lang="it-IT" smtClean="0"/>
              <a:pPr>
                <a:defRPr/>
              </a:pPr>
              <a:t>1</a:t>
            </a:fld>
            <a:endParaRPr lang="it-IT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32772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E1DCC4-B323-41EA-B0F4-9211E7B35EC6}" type="slidenum">
              <a:rPr lang="it-IT" smtClean="0"/>
              <a:pPr>
                <a:defRPr/>
              </a:pPr>
              <a:t>2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3174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A114D4-2258-49AD-B663-A9BE0BE736D0}" type="slidenum">
              <a:rPr lang="it-IT" smtClean="0"/>
              <a:pPr>
                <a:defRPr/>
              </a:pPr>
              <a:t>3</a:t>
            </a:fld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Office System Developer Conference 2006</a:t>
            </a:r>
          </a:p>
        </p:txBody>
      </p:sp>
      <p:sp>
        <p:nvSpPr>
          <p:cNvPr id="7373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© 2006 Microsoft Corporation. All rights reserved. This presentation is for informational purposes only. Microsoft makes no warranties, express or implied, in this summary.</a:t>
            </a:r>
          </a:p>
        </p:txBody>
      </p:sp>
      <p:sp>
        <p:nvSpPr>
          <p:cNvPr id="7373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0FA526-E8D5-499A-B38F-7EDA5986FF45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737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43012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95FA6D-B0D2-4219-882E-77EB8D3D3905}" type="slidenum">
              <a:rPr lang="it-IT" smtClean="0"/>
              <a:pPr>
                <a:defRPr/>
              </a:pPr>
              <a:t>22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5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Fare </a:t>
            </a:r>
            <a:r>
              <a:rPr lang="en-US" dirty="0" err="1"/>
              <a:t>clic</a:t>
            </a:r>
            <a:r>
              <a:rPr lang="en-US" dirty="0"/>
              <a:t> per </a:t>
            </a:r>
            <a:r>
              <a:rPr lang="en-US" dirty="0" err="1"/>
              <a:t>modificare</a:t>
            </a:r>
            <a:r>
              <a:rPr lang="en-US" dirty="0"/>
              <a:t> lo stile del </a:t>
            </a:r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dello</a:t>
            </a:r>
            <a:r>
              <a:rPr lang="en-US" dirty="0"/>
              <a:t> schema</a:t>
            </a:r>
          </a:p>
        </p:txBody>
      </p:sp>
      <p:sp>
        <p:nvSpPr>
          <p:cNvPr id="14645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r>
              <a:rPr lang="en-US"/>
              <a:t>Fare clic per modificare lo stile del sottotitolo dello schema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blipFill dpi="0" rotWithShape="0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14380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txBody>
          <a:bodyPr/>
          <a:lstStyle>
            <a:lvl1pPr>
              <a:defRPr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2844" y="1214422"/>
            <a:ext cx="8858312" cy="4786346"/>
          </a:xfrm>
        </p:spPr>
        <p:txBody>
          <a:bodyPr/>
          <a:lstStyle>
            <a:lvl1pPr>
              <a:buSzPct val="75000"/>
              <a:buFontTx/>
              <a:buBlip>
                <a:blip r:embed="rId3"/>
              </a:buBlip>
              <a:defRPr sz="2400" b="0"/>
            </a:lvl1pPr>
            <a:lvl2pPr>
              <a:buSzPct val="75000"/>
              <a:buFontTx/>
              <a:buBlip>
                <a:blip r:embed="rId3"/>
              </a:buBlip>
              <a:defRPr sz="2400" b="0"/>
            </a:lvl2pPr>
            <a:lvl3pPr>
              <a:buSzPct val="75000"/>
              <a:buFontTx/>
              <a:buBlip>
                <a:blip r:embed="rId3"/>
              </a:buBlip>
              <a:defRPr/>
            </a:lvl3pPr>
            <a:lvl4pPr>
              <a:buSzPct val="75000"/>
              <a:buFontTx/>
              <a:buBlip>
                <a:blip r:embed="rId3"/>
              </a:buBlip>
              <a:defRPr sz="2400" b="0"/>
            </a:lvl4pPr>
            <a:lvl5pPr>
              <a:buSzPct val="75000"/>
              <a:buFontTx/>
              <a:buBlip>
                <a:blip r:embed="rId3"/>
              </a:buBlip>
              <a:defRPr sz="2400" b="0">
                <a:effectLst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</p:txBody>
      </p:sp>
      <p:sp>
        <p:nvSpPr>
          <p:cNvPr id="6" name="Rettangolo 5"/>
          <p:cNvSpPr/>
          <p:nvPr userDrawn="1"/>
        </p:nvSpPr>
        <p:spPr bwMode="auto">
          <a:xfrm>
            <a:off x="5786446" y="5429264"/>
            <a:ext cx="3214710" cy="1428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2" descr="C:\Users\corrado\Documents\_TIQ\Templates - Corporate Identity\TiQ-Industrial\Logo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6180638"/>
            <a:ext cx="2303463" cy="6059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382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4038600" cy="3886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3886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ttangolo 4"/>
          <p:cNvSpPr/>
          <p:nvPr userDrawn="1"/>
        </p:nvSpPr>
        <p:spPr bwMode="auto">
          <a:xfrm>
            <a:off x="5786446" y="5429264"/>
            <a:ext cx="3214710" cy="1428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Picture 2" descr="C:\Users\corrado\Documents\_TIQ\Templates - Corporate Identity\TiQ-Industrial\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6180638"/>
            <a:ext cx="2303463" cy="6059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304800" y="0"/>
            <a:ext cx="8382000" cy="600076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ttangolo 2"/>
          <p:cNvSpPr/>
          <p:nvPr userDrawn="1"/>
        </p:nvSpPr>
        <p:spPr bwMode="auto">
          <a:xfrm>
            <a:off x="5786446" y="5429264"/>
            <a:ext cx="3214710" cy="1428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2" descr="C:\Users\corrado\Documents\_TIQ\Templates - Corporate Identity\TiQ-Industrial\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6180638"/>
            <a:ext cx="2303463" cy="6059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905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lo stile del titolo dello schema</a:t>
            </a:r>
          </a:p>
        </p:txBody>
      </p:sp>
      <p:sp>
        <p:nvSpPr>
          <p:cNvPr id="10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875" y="1214438"/>
            <a:ext cx="885825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Secondo livello</a:t>
            </a:r>
          </a:p>
          <a:p>
            <a:pPr lvl="1"/>
            <a:r>
              <a:rPr lang="en-US" smtClean="0"/>
              <a:t>Terzo livello</a:t>
            </a:r>
          </a:p>
          <a:p>
            <a:pPr lvl="2"/>
            <a:r>
              <a:rPr lang="en-US" smtClean="0"/>
              <a:t>Quarto livello</a:t>
            </a:r>
          </a:p>
          <a:p>
            <a:pPr lvl="3"/>
            <a:r>
              <a:rPr lang="en-US" smtClean="0"/>
              <a:t>Quinto livello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5" r:id="rId3"/>
    <p:sldLayoutId id="2147483736" r:id="rId4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330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330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330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3300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993300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993300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993300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99330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Blip>
          <a:blip r:embed="rId7"/>
        </a:buBlip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Blip>
          <a:blip r:embed="rId7"/>
        </a:buBlip>
        <a:defRPr sz="24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Blip>
          <a:blip r:embed="rId7"/>
        </a:buBlip>
        <a:defRPr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Blip>
          <a:blip r:embed="rId7"/>
        </a:buBlip>
        <a:defRPr sz="24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Blip>
          <a:blip r:embed="rId7"/>
        </a:buBlip>
        <a:defRPr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Blip>
          <a:blip r:embed="rId7"/>
        </a:buBlip>
        <a:defRPr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Blip>
          <a:blip r:embed="rId7"/>
        </a:buBlip>
        <a:defRPr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Blip>
          <a:blip r:embed="rId7"/>
        </a:buBlip>
        <a:defRPr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Blip>
          <a:blip r:embed="rId7"/>
        </a:buBlip>
        <a:defRPr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orrado.iorizzo@tiq-industrial.co.u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5" y="4381512"/>
            <a:ext cx="8858250" cy="762000"/>
          </a:xfrm>
        </p:spPr>
        <p:txBody>
          <a:bodyPr lIns="92075" tIns="46038" rIns="92075" bIns="46038" anchor="ctr"/>
          <a:lstStyle/>
          <a:p>
            <a:pPr algn="ctr" eaLnBrk="1" hangingPunct="1">
              <a:defRPr/>
            </a:pPr>
            <a:r>
              <a:rPr lang="en-US" sz="24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  <a:cs typeface="Arial" pitchFamily="34" charset="0"/>
              </a:rPr>
              <a:t>Introduction to Sharepoint Services and MOSS</a:t>
            </a:r>
            <a:endParaRPr lang="en-US" sz="1800" b="1" i="1" dirty="0" smtClean="0">
              <a:latin typeface="Tahoma" pitchFamily="34" charset="0"/>
            </a:endParaRPr>
          </a:p>
          <a:p>
            <a:pPr algn="ctr" eaLnBrk="1" hangingPunct="1">
              <a:defRPr/>
            </a:pPr>
            <a:r>
              <a:rPr lang="en-US" sz="1800" b="1" i="1" dirty="0" smtClean="0">
                <a:solidFill>
                  <a:srgbClr val="9933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May 14</a:t>
            </a:r>
            <a:r>
              <a:rPr lang="en-US" sz="1400" b="1" i="1" dirty="0" smtClean="0">
                <a:solidFill>
                  <a:srgbClr val="9933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th</a:t>
            </a:r>
            <a:r>
              <a:rPr lang="en-US" sz="1800" b="1" i="1" dirty="0" smtClean="0">
                <a:solidFill>
                  <a:srgbClr val="9933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, 2008</a:t>
            </a:r>
          </a:p>
          <a:p>
            <a:pPr algn="ctr" eaLnBrk="1" hangingPunct="1">
              <a:defRPr/>
            </a:pPr>
            <a:endParaRPr lang="en-US" sz="1800" b="1" i="1" dirty="0" smtClean="0">
              <a:solidFill>
                <a:srgbClr val="9933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  <a:p>
            <a:pPr algn="ctr" eaLnBrk="1" hangingPunct="1">
              <a:defRPr/>
            </a:pPr>
            <a:r>
              <a:rPr lang="en-US" sz="2800" b="1" i="1" dirty="0" smtClean="0">
                <a:solidFill>
                  <a:srgbClr val="9933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Developers Group Meeting</a:t>
            </a:r>
          </a:p>
          <a:p>
            <a:pPr algn="ctr" eaLnBrk="1" hangingPunct="1">
              <a:defRPr/>
            </a:pPr>
            <a:endParaRPr lang="en-US" sz="1800" b="1" i="1" dirty="0" smtClean="0">
              <a:solidFill>
                <a:srgbClr val="9933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  <a:p>
            <a:pPr algn="ctr" eaLnBrk="1" hangingPunct="1">
              <a:defRPr/>
            </a:pPr>
            <a:r>
              <a:rPr lang="en-US" sz="1800" b="1" i="1" dirty="0" smtClean="0">
                <a:solidFill>
                  <a:srgbClr val="9933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Cardinal Place</a:t>
            </a:r>
          </a:p>
          <a:p>
            <a:pPr algn="ctr" eaLnBrk="1" hangingPunct="1">
              <a:defRPr/>
            </a:pPr>
            <a:r>
              <a:rPr lang="en-US" sz="1800" b="1" i="1" smtClean="0">
                <a:solidFill>
                  <a:srgbClr val="9933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London Victoria</a:t>
            </a:r>
            <a:endParaRPr lang="en-US" sz="1800" b="1" i="1" dirty="0" smtClean="0">
              <a:solidFill>
                <a:srgbClr val="9933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286500" y="5741988"/>
            <a:ext cx="2400300" cy="83099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it-IT" sz="800" i="1" u="sng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HQ</a:t>
            </a:r>
          </a:p>
          <a:p>
            <a:pPr algn="ctr" eaLnBrk="0" hangingPunct="0">
              <a:defRPr/>
            </a:pPr>
            <a:r>
              <a:rPr lang="en-US" sz="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48 </a:t>
            </a:r>
            <a:r>
              <a:rPr lang="en-US" sz="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Albemarle Street</a:t>
            </a:r>
          </a:p>
          <a:p>
            <a:pPr algn="ctr" eaLnBrk="0" hangingPunct="0">
              <a:defRPr/>
            </a:pPr>
            <a:r>
              <a:rPr lang="en-US" sz="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London</a:t>
            </a:r>
          </a:p>
          <a:p>
            <a:pPr algn="ctr" eaLnBrk="0" hangingPunct="0">
              <a:defRPr/>
            </a:pPr>
            <a:r>
              <a:rPr lang="en-US" sz="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W1S </a:t>
            </a:r>
            <a:r>
              <a:rPr lang="en-US" sz="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4JP</a:t>
            </a:r>
          </a:p>
          <a:p>
            <a:pPr algn="ctr" eaLnBrk="0" hangingPunct="0">
              <a:defRPr/>
            </a:pPr>
            <a:endParaRPr lang="en-US" sz="800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0" hangingPunct="0">
              <a:defRPr/>
            </a:pPr>
            <a:r>
              <a:rPr lang="en-US" sz="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Tel. +44 </a:t>
            </a:r>
            <a:r>
              <a:rPr lang="en-US" sz="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(20) 7499 </a:t>
            </a:r>
            <a:r>
              <a:rPr lang="en-US" sz="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6671</a:t>
            </a:r>
            <a:endParaRPr lang="en-US" sz="800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Highlight</a:t>
            </a:r>
            <a:r>
              <a:rPr lang="it-IT" dirty="0" smtClean="0"/>
              <a:t> - </a:t>
            </a:r>
            <a:r>
              <a:rPr lang="it-IT" dirty="0" err="1" smtClean="0"/>
              <a:t>Customization</a:t>
            </a:r>
            <a:r>
              <a:rPr lang="it-IT" dirty="0" smtClean="0"/>
              <a:t> Tools</a:t>
            </a:r>
            <a:endParaRPr lang="it-IT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524125" y="1157271"/>
            <a:ext cx="5629275" cy="9493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lnSpc>
                <a:spcPct val="70000"/>
              </a:lnSpc>
              <a:defRPr/>
            </a:pPr>
            <a:r>
              <a:rPr lang="en-US" sz="2400" dirty="0"/>
              <a:t>Change Site Logo, Format, Parts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527300" y="2247884"/>
            <a:ext cx="5635625" cy="9667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lnSpc>
                <a:spcPct val="70000"/>
              </a:lnSpc>
              <a:defRPr/>
            </a:pPr>
            <a:r>
              <a:rPr lang="en-US" sz="2400" dirty="0"/>
              <a:t>Change Colors, Backgrounds, Fonts</a:t>
            </a:r>
          </a:p>
          <a:p>
            <a:pPr>
              <a:lnSpc>
                <a:spcPct val="70000"/>
              </a:lnSpc>
              <a:defRPr/>
            </a:pPr>
            <a:r>
              <a:rPr lang="en-US" sz="2000" dirty="0"/>
              <a:t>     Edit CSS files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517775" y="3381359"/>
            <a:ext cx="5672138" cy="10033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lnSpc>
                <a:spcPct val="70000"/>
              </a:lnSpc>
              <a:defRPr/>
            </a:pPr>
            <a:r>
              <a:rPr lang="en-US" sz="2400" dirty="0"/>
              <a:t>Change Page Layout and Content</a:t>
            </a:r>
          </a:p>
          <a:p>
            <a:pPr lvl="1">
              <a:lnSpc>
                <a:spcPct val="70000"/>
              </a:lnSpc>
              <a:defRPr/>
            </a:pPr>
            <a:r>
              <a:rPr lang="en-US" sz="2000" dirty="0"/>
              <a:t>Edit Master Pages</a:t>
            </a:r>
            <a:br>
              <a:rPr lang="en-US" sz="2000" dirty="0"/>
            </a:br>
            <a:r>
              <a:rPr lang="en-US" sz="2000" dirty="0"/>
              <a:t>Edit Page Templates (MOSS only)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503488" y="4549759"/>
            <a:ext cx="5692775" cy="114617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lnSpc>
                <a:spcPct val="70000"/>
              </a:lnSpc>
              <a:defRPr/>
            </a:pPr>
            <a:r>
              <a:rPr lang="en-US" sz="2400" dirty="0"/>
              <a:t>Share Your Customization with Others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/>
              <a:t>     </a:t>
            </a:r>
            <a:r>
              <a:rPr lang="en-US" sz="2000" dirty="0"/>
              <a:t>Build Themes and Site Definitions</a:t>
            </a:r>
          </a:p>
        </p:txBody>
      </p:sp>
      <p:sp>
        <p:nvSpPr>
          <p:cNvPr id="8" name="Down Arrow 7"/>
          <p:cNvSpPr/>
          <p:nvPr/>
        </p:nvSpPr>
        <p:spPr bwMode="auto">
          <a:xfrm>
            <a:off x="8316913" y="1133459"/>
            <a:ext cx="311150" cy="4589462"/>
          </a:xfrm>
          <a:prstGeom prst="downArrow">
            <a:avLst>
              <a:gd name="adj1" fmla="val 50000"/>
              <a:gd name="adj2" fmla="val 6944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 rot="5400000">
            <a:off x="7730331" y="1858153"/>
            <a:ext cx="19415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complexity</a:t>
            </a:r>
          </a:p>
        </p:txBody>
      </p:sp>
      <p:sp>
        <p:nvSpPr>
          <p:cNvPr id="10" name="Left Brace 9"/>
          <p:cNvSpPr>
            <a:spLocks/>
          </p:cNvSpPr>
          <p:nvPr/>
        </p:nvSpPr>
        <p:spPr bwMode="auto">
          <a:xfrm>
            <a:off x="2143125" y="1103296"/>
            <a:ext cx="322263" cy="1076325"/>
          </a:xfrm>
          <a:prstGeom prst="leftBrace">
            <a:avLst>
              <a:gd name="adj1" fmla="val 39986"/>
              <a:gd name="adj2" fmla="val 51769"/>
            </a:avLst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 sz="200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76325" y="1436671"/>
            <a:ext cx="1381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Browser</a:t>
            </a:r>
          </a:p>
        </p:txBody>
      </p:sp>
      <p:sp>
        <p:nvSpPr>
          <p:cNvPr id="12" name="Left Brace 11"/>
          <p:cNvSpPr>
            <a:spLocks/>
          </p:cNvSpPr>
          <p:nvPr/>
        </p:nvSpPr>
        <p:spPr bwMode="auto">
          <a:xfrm>
            <a:off x="2143125" y="2236771"/>
            <a:ext cx="322263" cy="2228850"/>
          </a:xfrm>
          <a:prstGeom prst="leftBrace">
            <a:avLst>
              <a:gd name="adj1" fmla="val 39993"/>
              <a:gd name="adj2" fmla="val 51769"/>
            </a:avLst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 sz="200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61975" y="3055921"/>
            <a:ext cx="1562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000"/>
              <a:t>SharePoint Designer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6196"/>
            <a:ext cx="3746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eft Brace 15"/>
          <p:cNvSpPr>
            <a:spLocks/>
          </p:cNvSpPr>
          <p:nvPr/>
        </p:nvSpPr>
        <p:spPr bwMode="auto">
          <a:xfrm>
            <a:off x="2143125" y="4532296"/>
            <a:ext cx="322263" cy="1228725"/>
          </a:xfrm>
          <a:prstGeom prst="leftBrace">
            <a:avLst>
              <a:gd name="adj1" fmla="val 39981"/>
              <a:gd name="adj2" fmla="val 51769"/>
            </a:avLst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 sz="2000"/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390525" y="4818046"/>
            <a:ext cx="1781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000"/>
              <a:t>SPD + </a:t>
            </a:r>
            <a:br>
              <a:rPr lang="en-US" sz="2000"/>
            </a:br>
            <a:r>
              <a:rPr lang="en-US" sz="2000"/>
              <a:t>Visual Studio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075" y="3170221"/>
            <a:ext cx="3714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350" y="5237146"/>
            <a:ext cx="419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4846621"/>
            <a:ext cx="3714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 err="1" smtClean="0"/>
              <a:t>Highlight</a:t>
            </a:r>
            <a:r>
              <a:rPr lang="it-IT" sz="2400" dirty="0" smtClean="0"/>
              <a:t> – </a:t>
            </a:r>
            <a:r>
              <a:rPr lang="en-US" sz="2400" dirty="0" smtClean="0"/>
              <a:t>Differences between SharePoint and ASP.NET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8463" indent="-398463" eaLnBrk="1" hangingPunct="1">
              <a:defRPr/>
            </a:pPr>
            <a:r>
              <a:rPr lang="en-US" sz="3200" dirty="0" smtClean="0"/>
              <a:t>In SharePoint…</a:t>
            </a:r>
          </a:p>
          <a:p>
            <a:pPr lvl="1" eaLnBrk="1" hangingPunct="1">
              <a:defRPr/>
            </a:pPr>
            <a:r>
              <a:rPr lang="en-US" sz="3200" dirty="0" smtClean="0"/>
              <a:t>Knowledge workers can edit ASPX pages</a:t>
            </a:r>
          </a:p>
          <a:p>
            <a:pPr lvl="1" eaLnBrk="1" hangingPunct="1">
              <a:defRPr/>
            </a:pPr>
            <a:r>
              <a:rPr lang="en-US" sz="3200" dirty="0" smtClean="0"/>
              <a:t>Thousands of sites, based on templates</a:t>
            </a:r>
          </a:p>
          <a:p>
            <a:pPr lvl="1" eaLnBrk="1" hangingPunct="1">
              <a:defRPr/>
            </a:pPr>
            <a:r>
              <a:rPr lang="en-US" sz="3200" dirty="0" smtClean="0"/>
              <a:t>Lots of conventions around user interface</a:t>
            </a:r>
            <a:br>
              <a:rPr lang="en-US" sz="3200" dirty="0" smtClean="0"/>
            </a:br>
            <a:endParaRPr lang="en-US" sz="3200" dirty="0" smtClean="0"/>
          </a:p>
          <a:p>
            <a:pPr eaLnBrk="1" hangingPunct="1">
              <a:defRPr/>
            </a:pPr>
            <a:r>
              <a:rPr lang="en-US" sz="3200" dirty="0" smtClean="0"/>
              <a:t>Therefore, a difference in security models</a:t>
            </a:r>
          </a:p>
          <a:p>
            <a:pPr lvl="1" eaLnBrk="1" hangingPunct="1">
              <a:defRPr/>
            </a:pPr>
            <a:r>
              <a:rPr lang="en-US" sz="3200" dirty="0" smtClean="0"/>
              <a:t>No-code Pages</a:t>
            </a:r>
          </a:p>
          <a:p>
            <a:pPr lvl="1" eaLnBrk="1" hangingPunct="1">
              <a:defRPr/>
            </a:pPr>
            <a:r>
              <a:rPr lang="en-US" sz="3200" dirty="0" smtClean="0"/>
              <a:t>No code behind</a:t>
            </a:r>
          </a:p>
          <a:p>
            <a:pPr lvl="1" eaLnBrk="1" hangingPunct="1">
              <a:defRPr/>
            </a:pPr>
            <a:r>
              <a:rPr lang="en-US" sz="3200" dirty="0" err="1" smtClean="0"/>
              <a:t>SafeControls</a:t>
            </a:r>
            <a:endParaRPr lang="en-US" sz="3200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SharePoint 2007  </a:t>
            </a:r>
            <a:r>
              <a:rPr lang="it-IT" dirty="0" err="1" smtClean="0"/>
              <a:t>Feature</a:t>
            </a:r>
            <a:r>
              <a:rPr lang="it-IT" dirty="0" smtClean="0"/>
              <a:t> </a:t>
            </a:r>
            <a:r>
              <a:rPr lang="it-IT" dirty="0" err="1" smtClean="0"/>
              <a:t>Areas</a:t>
            </a:r>
            <a:endParaRPr lang="it-IT" dirty="0"/>
          </a:p>
        </p:txBody>
      </p:sp>
      <p:pic>
        <p:nvPicPr>
          <p:cNvPr id="4" name="Picture 2" descr="7-00039_Ma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1225" y="1431925"/>
            <a:ext cx="4854575" cy="4854575"/>
          </a:xfrm>
          <a:prstGeom prst="rect">
            <a:avLst/>
          </a:prstGeom>
          <a:noFill/>
        </p:spPr>
      </p:pic>
      <p:sp>
        <p:nvSpPr>
          <p:cNvPr id="6" name="TextBox 7192"/>
          <p:cNvSpPr txBox="1">
            <a:spLocks noChangeArrowheads="1"/>
          </p:cNvSpPr>
          <p:nvPr/>
        </p:nvSpPr>
        <p:spPr bwMode="auto">
          <a:xfrm>
            <a:off x="4503738" y="2406650"/>
            <a:ext cx="1739900" cy="5847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 dirty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egoe Semibold" pitchFamily="34" charset="0"/>
              </a:rPr>
              <a:t>Collaboration</a:t>
            </a:r>
            <a:endParaRPr lang="en-US" sz="3200" dirty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Segoe Semibold" pitchFamily="34" charset="0"/>
            </a:endParaRPr>
          </a:p>
        </p:txBody>
      </p:sp>
      <p:sp>
        <p:nvSpPr>
          <p:cNvPr id="7" name="TextBox 7190"/>
          <p:cNvSpPr txBox="1">
            <a:spLocks noChangeArrowheads="1"/>
          </p:cNvSpPr>
          <p:nvPr/>
        </p:nvSpPr>
        <p:spPr bwMode="auto">
          <a:xfrm>
            <a:off x="3008313" y="2239963"/>
            <a:ext cx="1571625" cy="86177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 dirty="0">
                <a:solidFill>
                  <a:schemeClr val="bg1"/>
                </a:solidFill>
                <a:effectLst/>
                <a:latin typeface="Segoe Semibold" pitchFamily="34" charset="0"/>
              </a:rPr>
              <a:t>Business</a:t>
            </a:r>
            <a:endParaRPr lang="en-US" sz="3200" dirty="0">
              <a:solidFill>
                <a:schemeClr val="bg1"/>
              </a:solidFill>
              <a:effectLst/>
              <a:latin typeface="Segoe Semibold" pitchFamily="34" charset="0"/>
            </a:endParaRPr>
          </a:p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 dirty="0">
                <a:solidFill>
                  <a:schemeClr val="bg1"/>
                </a:solidFill>
                <a:effectLst/>
                <a:latin typeface="Segoe Semibold" pitchFamily="34" charset="0"/>
              </a:rPr>
              <a:t>Intelligence</a:t>
            </a:r>
          </a:p>
        </p:txBody>
      </p:sp>
      <p:sp>
        <p:nvSpPr>
          <p:cNvPr id="8" name="TextBox 7188"/>
          <p:cNvSpPr txBox="1">
            <a:spLocks noChangeArrowheads="1"/>
          </p:cNvSpPr>
          <p:nvPr/>
        </p:nvSpPr>
        <p:spPr bwMode="auto">
          <a:xfrm>
            <a:off x="5426075" y="3668713"/>
            <a:ext cx="1309688" cy="5847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Portal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</p:txBody>
      </p:sp>
      <p:sp>
        <p:nvSpPr>
          <p:cNvPr id="14" name="TextBox 7180"/>
          <p:cNvSpPr txBox="1">
            <a:spLocks noChangeArrowheads="1"/>
          </p:cNvSpPr>
          <p:nvPr/>
        </p:nvSpPr>
        <p:spPr bwMode="auto">
          <a:xfrm>
            <a:off x="2457450" y="3579813"/>
            <a:ext cx="1308100" cy="86177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 dirty="0">
                <a:solidFill>
                  <a:schemeClr val="bg1"/>
                </a:solidFill>
                <a:latin typeface="Segoe Semibold" pitchFamily="34" charset="0"/>
              </a:rPr>
              <a:t>Business</a:t>
            </a:r>
            <a:br>
              <a:rPr lang="en-US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dirty="0">
                <a:solidFill>
                  <a:schemeClr val="bg1"/>
                </a:solidFill>
                <a:latin typeface="Segoe Semibold" pitchFamily="34" charset="0"/>
              </a:rPr>
              <a:t>Forms</a:t>
            </a:r>
            <a:endParaRPr lang="en-US" sz="3200" dirty="0">
              <a:solidFill>
                <a:schemeClr val="bg1"/>
              </a:solidFill>
              <a:latin typeface="Segoe Semibold" pitchFamily="34" charset="0"/>
            </a:endParaRPr>
          </a:p>
        </p:txBody>
      </p:sp>
      <p:sp>
        <p:nvSpPr>
          <p:cNvPr id="15" name="TextBox 7182"/>
          <p:cNvSpPr txBox="1">
            <a:spLocks noChangeArrowheads="1"/>
          </p:cNvSpPr>
          <p:nvPr/>
        </p:nvSpPr>
        <p:spPr bwMode="auto">
          <a:xfrm>
            <a:off x="4516438" y="4881563"/>
            <a:ext cx="1739900" cy="5847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Search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</p:txBody>
      </p:sp>
      <p:sp>
        <p:nvSpPr>
          <p:cNvPr id="16" name="TextBox 7184"/>
          <p:cNvSpPr txBox="1">
            <a:spLocks noChangeArrowheads="1"/>
          </p:cNvSpPr>
          <p:nvPr/>
        </p:nvSpPr>
        <p:spPr bwMode="auto">
          <a:xfrm>
            <a:off x="2903538" y="4768850"/>
            <a:ext cx="1739900" cy="86177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Content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Management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3736975" y="3048000"/>
            <a:ext cx="1717675" cy="1727200"/>
          </a:xfrm>
          <a:prstGeom prst="ellipse">
            <a:avLst/>
          </a:prstGeom>
          <a:noFill/>
          <a:ln w="38100" algn="ctr">
            <a:noFill/>
            <a:round/>
            <a:headEnd/>
            <a:tailEnd/>
          </a:ln>
        </p:spPr>
        <p:txBody>
          <a:bodyPr wrap="none" lIns="45720" rIns="45720"/>
          <a:lstStyle/>
          <a:p>
            <a:pPr algn="ctr">
              <a:lnSpc>
                <a:spcPct val="85000"/>
              </a:lnSpc>
              <a:spcBef>
                <a:spcPct val="25000"/>
              </a:spcBef>
            </a:pPr>
            <a:r>
              <a:rPr lang="en-US" sz="1600" b="1" dirty="0">
                <a:solidFill>
                  <a:schemeClr val="bg1"/>
                </a:solidFill>
                <a:latin typeface="Segoe Semibold" pitchFamily="34" charset="0"/>
              </a:rPr>
              <a:t>Platform</a:t>
            </a:r>
            <a:r>
              <a:rPr lang="en-US" dirty="0">
                <a:solidFill>
                  <a:schemeClr val="bg1"/>
                </a:solidFill>
                <a:latin typeface="Segoe Semibold" pitchFamily="34" charset="0"/>
              </a:rPr>
              <a:t/>
            </a:r>
            <a:br>
              <a:rPr lang="en-US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600" b="1" dirty="0">
                <a:solidFill>
                  <a:schemeClr val="bg1"/>
                </a:solidFill>
                <a:latin typeface="Segoe Semibold" pitchFamily="34" charset="0"/>
              </a:rPr>
              <a:t>Services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757613" y="3810000"/>
            <a:ext cx="167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Workspaces, </a:t>
            </a:r>
            <a:b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Mgmt, Security, </a:t>
            </a:r>
            <a:b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Storage, Topology,</a:t>
            </a:r>
            <a:b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Site Model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 – </a:t>
            </a:r>
            <a:r>
              <a:rPr lang="it-IT" dirty="0" err="1" smtClean="0"/>
              <a:t>Operations</a:t>
            </a:r>
            <a:r>
              <a:rPr lang="it-IT" dirty="0" smtClean="0"/>
              <a:t> Management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285984" y="2357430"/>
            <a:ext cx="450059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5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Demo</a:t>
            </a:r>
            <a:endParaRPr lang="it-IT" sz="115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 – </a:t>
            </a:r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did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Site-Provisioning</a:t>
            </a:r>
            <a:r>
              <a:rPr lang="it-IT" dirty="0" smtClean="0"/>
              <a:t> &amp; </a:t>
            </a:r>
            <a:r>
              <a:rPr lang="it-IT" dirty="0" err="1" smtClean="0"/>
              <a:t>Site-Directory</a:t>
            </a:r>
            <a:endParaRPr lang="it-IT" dirty="0" smtClean="0"/>
          </a:p>
          <a:p>
            <a:r>
              <a:rPr lang="it-IT" dirty="0" smtClean="0"/>
              <a:t>Access Control &amp; Security</a:t>
            </a:r>
          </a:p>
          <a:p>
            <a:r>
              <a:rPr lang="it-IT" dirty="0" smtClean="0"/>
              <a:t>List and </a:t>
            </a:r>
            <a:r>
              <a:rPr lang="it-IT" dirty="0" err="1" smtClean="0"/>
              <a:t>Views</a:t>
            </a:r>
            <a:endParaRPr lang="it-IT" dirty="0" smtClean="0"/>
          </a:p>
          <a:p>
            <a:r>
              <a:rPr lang="it-IT" dirty="0" err="1" smtClean="0"/>
              <a:t>Indexed</a:t>
            </a:r>
            <a:r>
              <a:rPr lang="it-IT" dirty="0" smtClean="0"/>
              <a:t> List</a:t>
            </a:r>
          </a:p>
          <a:p>
            <a:r>
              <a:rPr lang="it-IT" dirty="0" smtClean="0"/>
              <a:t>Site </a:t>
            </a:r>
            <a:r>
              <a:rPr lang="it-IT" dirty="0" err="1" smtClean="0"/>
              <a:t>Columns</a:t>
            </a:r>
            <a:endParaRPr lang="it-IT" dirty="0" smtClean="0"/>
          </a:p>
          <a:p>
            <a:r>
              <a:rPr lang="it-IT" dirty="0" err="1" smtClean="0"/>
              <a:t>Web-Parts</a:t>
            </a:r>
            <a:r>
              <a:rPr lang="it-IT" dirty="0" smtClean="0"/>
              <a:t> </a:t>
            </a:r>
            <a:r>
              <a:rPr lang="it-IT" dirty="0" err="1" smtClean="0"/>
              <a:t>Connections</a:t>
            </a:r>
            <a:endParaRPr lang="it-IT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Integration Limitations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idx="1"/>
          </p:nvPr>
        </p:nvSpPr>
        <p:spPr>
          <a:xfrm>
            <a:off x="382588" y="1414463"/>
            <a:ext cx="8380412" cy="4013200"/>
          </a:xfrm>
        </p:spPr>
        <p:txBody>
          <a:bodyPr/>
          <a:lstStyle/>
          <a:p>
            <a:pPr eaLnBrk="1" hangingPunct="1"/>
            <a:r>
              <a:rPr lang="en-US" sz="2800" smtClean="0"/>
              <a:t>Cannot use ASP.NET 2.0 Web Part </a:t>
            </a:r>
            <a:r>
              <a:rPr lang="en-US" sz="2800" smtClean="0">
                <a:solidFill>
                  <a:schemeClr val="accent1"/>
                </a:solidFill>
              </a:rPr>
              <a:t>Pages</a:t>
            </a:r>
            <a:r>
              <a:rPr lang="en-US" sz="2800" smtClean="0"/>
              <a:t>;  Not directly compatible as-is</a:t>
            </a:r>
          </a:p>
          <a:p>
            <a:pPr lvl="1" eaLnBrk="1" hangingPunct="1"/>
            <a:r>
              <a:rPr lang="en-US" sz="2400" smtClean="0"/>
              <a:t>Pages must include SPWebPartZones and SPWebPartManager</a:t>
            </a:r>
          </a:p>
          <a:p>
            <a:pPr lvl="2" eaLnBrk="1" hangingPunct="1"/>
            <a:r>
              <a:rPr lang="en-US" smtClean="0"/>
              <a:t>This is done to automatically handle </a:t>
            </a:r>
            <a:br>
              <a:rPr lang="en-US" smtClean="0"/>
            </a:br>
            <a:r>
              <a:rPr lang="en-US" smtClean="0"/>
              <a:t>compatibility issues</a:t>
            </a:r>
          </a:p>
          <a:p>
            <a:pPr eaLnBrk="1" hangingPunct="1"/>
            <a:r>
              <a:rPr lang="en-US" sz="2800" smtClean="0"/>
              <a:t>No </a:t>
            </a:r>
            <a:r>
              <a:rPr lang="en-US" sz="2800" smtClean="0">
                <a:solidFill>
                  <a:schemeClr val="accent1"/>
                </a:solidFill>
              </a:rPr>
              <a:t>built-in</a:t>
            </a:r>
            <a:r>
              <a:rPr lang="en-US" sz="2800" smtClean="0"/>
              <a:t> support for treating .ASCX files (user controls) as Web Parts</a:t>
            </a:r>
          </a:p>
          <a:p>
            <a:pPr lvl="1" eaLnBrk="1" hangingPunct="1"/>
            <a:r>
              <a:rPr lang="en-US" sz="2400" smtClean="0"/>
              <a:t>You can use .ASCXs in pages, though</a:t>
            </a:r>
          </a:p>
          <a:p>
            <a:pPr lvl="1" eaLnBrk="1" hangingPunct="1"/>
            <a:r>
              <a:rPr lang="en-US" sz="2400" smtClean="0"/>
              <a:t>Wrappers for .ASCXs can and will be created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Security - </a:t>
            </a:r>
            <a:r>
              <a:rPr lang="it-IT" dirty="0" err="1" smtClean="0"/>
              <a:t>User</a:t>
            </a:r>
            <a:r>
              <a:rPr lang="it-IT" dirty="0" smtClean="0"/>
              <a:t> </a:t>
            </a:r>
            <a:r>
              <a:rPr lang="it-IT" dirty="0" err="1" smtClean="0"/>
              <a:t>Authentication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Authentication = Who are you?</a:t>
            </a:r>
          </a:p>
          <a:p>
            <a:pPr lvl="1"/>
            <a:r>
              <a:rPr lang="en-US" dirty="0" smtClean="0"/>
              <a:t>User identity</a:t>
            </a:r>
          </a:p>
          <a:p>
            <a:pPr lvl="1"/>
            <a:r>
              <a:rPr lang="en-US" dirty="0" smtClean="0"/>
              <a:t>User groups/roles as defined by the directory</a:t>
            </a:r>
          </a:p>
          <a:p>
            <a:pPr lvl="1"/>
            <a:r>
              <a:rPr lang="en-US" dirty="0" smtClean="0"/>
              <a:t>Same in WSS and MOSS!</a:t>
            </a:r>
          </a:p>
          <a:p>
            <a:r>
              <a:rPr lang="en-US" dirty="0" smtClean="0"/>
              <a:t>Windows</a:t>
            </a:r>
          </a:p>
          <a:p>
            <a:pPr lvl="1"/>
            <a:r>
              <a:rPr lang="en-US" dirty="0" smtClean="0"/>
              <a:t>Windows integrated, Basic, Digest, etc</a:t>
            </a:r>
          </a:p>
          <a:p>
            <a:r>
              <a:rPr lang="en-US" dirty="0" smtClean="0"/>
              <a:t>ASP.NET Pluggable Authentication</a:t>
            </a:r>
          </a:p>
          <a:p>
            <a:pPr lvl="1"/>
            <a:r>
              <a:rPr lang="en-US" dirty="0" smtClean="0"/>
              <a:t>Forms – locally hosted login form</a:t>
            </a:r>
          </a:p>
          <a:p>
            <a:pPr lvl="1"/>
            <a:r>
              <a:rPr lang="en-US" dirty="0" smtClean="0"/>
              <a:t>Web SSO – remotely hosted login form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Security – </a:t>
            </a:r>
            <a:r>
              <a:rPr lang="it-IT" dirty="0" err="1" smtClean="0"/>
              <a:t>Permissions</a:t>
            </a:r>
            <a:r>
              <a:rPr lang="it-IT" dirty="0" smtClean="0"/>
              <a:t> Management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Group-based permissions management</a:t>
            </a:r>
          </a:p>
          <a:p>
            <a:r>
              <a:rPr lang="en-US" dirty="0" smtClean="0"/>
              <a:t>Role-based permissions management</a:t>
            </a:r>
          </a:p>
          <a:p>
            <a:r>
              <a:rPr lang="en-US" dirty="0" smtClean="0"/>
              <a:t>Fine-grained permissions control</a:t>
            </a:r>
          </a:p>
          <a:p>
            <a:pPr lvl="1"/>
            <a:r>
              <a:rPr lang="en-US" dirty="0" smtClean="0"/>
              <a:t>List, library, folder, item, and document</a:t>
            </a:r>
          </a:p>
          <a:p>
            <a:r>
              <a:rPr lang="en-US" dirty="0" smtClean="0"/>
              <a:t>Anonymous access</a:t>
            </a:r>
          </a:p>
          <a:p>
            <a:r>
              <a:rPr lang="en-US" dirty="0" smtClean="0"/>
              <a:t>Security trimmed user interface!</a:t>
            </a:r>
          </a:p>
          <a:p>
            <a:r>
              <a:rPr lang="en-US" dirty="0" smtClean="0"/>
              <a:t>Explicit access denied experience!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Security – Sharepoint </a:t>
            </a:r>
            <a:r>
              <a:rPr lang="it-IT" dirty="0" err="1" smtClean="0"/>
              <a:t>Groups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permissions management experience</a:t>
            </a:r>
          </a:p>
          <a:p>
            <a:pPr lvl="1"/>
            <a:r>
              <a:rPr lang="en-US" dirty="0" smtClean="0"/>
              <a:t>Three default groups</a:t>
            </a:r>
          </a:p>
          <a:p>
            <a:pPr lvl="2"/>
            <a:r>
              <a:rPr lang="en-US" dirty="0" smtClean="0"/>
              <a:t>Owners – full control</a:t>
            </a:r>
          </a:p>
          <a:p>
            <a:pPr lvl="2"/>
            <a:r>
              <a:rPr lang="en-US" dirty="0" smtClean="0"/>
              <a:t>Members – contribute to existing lists and libraries</a:t>
            </a:r>
          </a:p>
          <a:p>
            <a:pPr lvl="2"/>
            <a:r>
              <a:rPr lang="en-US" dirty="0" smtClean="0"/>
              <a:t>Visitors – read only</a:t>
            </a:r>
          </a:p>
          <a:p>
            <a:pPr lvl="1"/>
            <a:r>
              <a:rPr lang="en-US" dirty="0" smtClean="0"/>
              <a:t>Integrated with user information list</a:t>
            </a:r>
          </a:p>
          <a:p>
            <a:r>
              <a:rPr lang="en-US" dirty="0" smtClean="0"/>
              <a:t>SharePoint groups can be assigned permissions anywhere in the site collection</a:t>
            </a:r>
          </a:p>
          <a:p>
            <a:r>
              <a:rPr lang="en-US" dirty="0" smtClean="0"/>
              <a:t>Group administration </a:t>
            </a:r>
            <a:r>
              <a:rPr lang="en-US" dirty="0" smtClean="0">
                <a:solidFill>
                  <a:schemeClr val="accent1"/>
                </a:solidFill>
              </a:rPr>
              <a:t>scales </a:t>
            </a:r>
            <a:r>
              <a:rPr lang="en-US" dirty="0" smtClean="0"/>
              <a:t>better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Security – Sharepoint </a:t>
            </a:r>
            <a:r>
              <a:rPr lang="it-IT" dirty="0" err="1" smtClean="0"/>
              <a:t>Roles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Collections of </a:t>
            </a:r>
            <a:r>
              <a:rPr lang="en-US" dirty="0" smtClean="0">
                <a:solidFill>
                  <a:schemeClr val="accent1"/>
                </a:solidFill>
              </a:rPr>
              <a:t>rights</a:t>
            </a:r>
            <a:r>
              <a:rPr lang="en-US" dirty="0" smtClean="0"/>
              <a:t>, not people</a:t>
            </a:r>
          </a:p>
          <a:p>
            <a:pPr lvl="1"/>
            <a:r>
              <a:rPr lang="en-US" dirty="0" smtClean="0"/>
              <a:t>Full Control – Has full control</a:t>
            </a:r>
          </a:p>
          <a:p>
            <a:pPr lvl="1"/>
            <a:r>
              <a:rPr lang="en-US" dirty="0" smtClean="0"/>
              <a:t>Design – Can view, add, update, delete, approve, and customize</a:t>
            </a:r>
          </a:p>
          <a:p>
            <a:pPr lvl="1"/>
            <a:r>
              <a:rPr lang="en-US" dirty="0" smtClean="0"/>
              <a:t>Contribute – Can view, add, update, and delete</a:t>
            </a:r>
          </a:p>
          <a:p>
            <a:pPr lvl="1"/>
            <a:r>
              <a:rPr lang="en-US" dirty="0" smtClean="0"/>
              <a:t>Read – Can view only</a:t>
            </a:r>
          </a:p>
          <a:p>
            <a:r>
              <a:rPr lang="en-US" dirty="0" smtClean="0"/>
              <a:t>Customizable</a:t>
            </a:r>
          </a:p>
          <a:p>
            <a:r>
              <a:rPr lang="en-US" dirty="0" smtClean="0"/>
              <a:t>Inheritable across site collection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olo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714375"/>
          </a:xfrm>
        </p:spPr>
        <p:txBody>
          <a:bodyPr/>
          <a:lstStyle/>
          <a:p>
            <a:pPr>
              <a:defRPr/>
            </a:pPr>
            <a:r>
              <a:rPr lang="it-IT" smtClean="0"/>
              <a:t>Agenda</a:t>
            </a:r>
          </a:p>
        </p:txBody>
      </p:sp>
      <p:sp>
        <p:nvSpPr>
          <p:cNvPr id="7171" name="Segnaposto contenuto 2"/>
          <p:cNvSpPr>
            <a:spLocks noGrp="1"/>
          </p:cNvSpPr>
          <p:nvPr>
            <p:ph idx="1"/>
          </p:nvPr>
        </p:nvSpPr>
        <p:spPr>
          <a:xfrm>
            <a:off x="142875" y="1214438"/>
            <a:ext cx="8858250" cy="478631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b="1" dirty="0" smtClean="0"/>
              <a:t>History and purpose of WSS and MOSS 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Overview of WSS v3 and MOSS 2007 features and functionality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Licensing and pricing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Navigation and taxonomy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Access control and security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Site directory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Site columns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Content types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Lists and Views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Search</a:t>
            </a:r>
          </a:p>
          <a:p>
            <a:pPr>
              <a:buFontTx/>
              <a:buBlip>
                <a:blip r:embed="rId3"/>
              </a:buBlip>
            </a:pPr>
            <a:endParaRPr lang="it-IT" dirty="0" smtClean="0"/>
          </a:p>
          <a:p>
            <a:pPr>
              <a:buFontTx/>
              <a:buBlip>
                <a:blip r:embed="rId3"/>
              </a:buBlip>
            </a:pPr>
            <a:endParaRPr lang="it-IT" dirty="0" smtClean="0"/>
          </a:p>
          <a:p>
            <a:pPr>
              <a:buFontTx/>
              <a:buBlip>
                <a:blip r:embed="rId3"/>
              </a:buBlip>
            </a:pPr>
            <a:endParaRPr lang="it-IT" dirty="0" smtClean="0"/>
          </a:p>
          <a:p>
            <a:pPr>
              <a:buFontTx/>
              <a:buBlip>
                <a:blip r:embed="rId3"/>
              </a:buBlip>
            </a:pP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 – </a:t>
            </a:r>
            <a:r>
              <a:rPr lang="it-IT" dirty="0" err="1" smtClean="0"/>
              <a:t>Document</a:t>
            </a:r>
            <a:r>
              <a:rPr lang="it-IT" dirty="0" smtClean="0"/>
              <a:t> Management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285984" y="2357430"/>
            <a:ext cx="450059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5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Demo</a:t>
            </a:r>
            <a:endParaRPr lang="it-IT" sz="115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 – </a:t>
            </a:r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did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Document</a:t>
            </a:r>
            <a:r>
              <a:rPr lang="it-IT" dirty="0" smtClean="0"/>
              <a:t> </a:t>
            </a:r>
            <a:r>
              <a:rPr lang="it-IT" dirty="0" err="1" smtClean="0"/>
              <a:t>Libraries</a:t>
            </a:r>
            <a:endParaRPr lang="it-IT" dirty="0" smtClean="0"/>
          </a:p>
          <a:p>
            <a:r>
              <a:rPr lang="it-IT" dirty="0" err="1" smtClean="0"/>
              <a:t>Content-Types</a:t>
            </a:r>
            <a:endParaRPr lang="it-IT" dirty="0" smtClean="0"/>
          </a:p>
          <a:p>
            <a:r>
              <a:rPr lang="it-IT" dirty="0" err="1" smtClean="0"/>
              <a:t>Search</a:t>
            </a:r>
            <a:endParaRPr lang="it-IT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714375"/>
          </a:xfrm>
        </p:spPr>
        <p:txBody>
          <a:bodyPr/>
          <a:lstStyle/>
          <a:p>
            <a:pPr>
              <a:defRPr/>
            </a:pPr>
            <a:r>
              <a:rPr lang="it-IT" dirty="0" err="1" smtClean="0"/>
              <a:t>Next</a:t>
            </a:r>
            <a:r>
              <a:rPr lang="it-IT" dirty="0" smtClean="0"/>
              <a:t> </a:t>
            </a:r>
            <a:r>
              <a:rPr lang="it-IT" dirty="0" err="1" smtClean="0"/>
              <a:t>Steps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-32" y="3746376"/>
            <a:ext cx="9144032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it-IT" sz="54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Please</a:t>
            </a:r>
            <a:r>
              <a:rPr lang="it-IT" sz="5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 </a:t>
            </a:r>
            <a:r>
              <a:rPr lang="it-IT" sz="54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keep</a:t>
            </a:r>
            <a:r>
              <a:rPr lang="it-IT" sz="5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 in </a:t>
            </a:r>
            <a:r>
              <a:rPr lang="it-IT" sz="54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touch</a:t>
            </a:r>
            <a:endParaRPr lang="it-IT" sz="5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+mn-cs"/>
            </a:endParaRPr>
          </a:p>
          <a:p>
            <a:pPr algn="ctr" eaLnBrk="0" hangingPunct="0">
              <a:defRPr/>
            </a:pPr>
            <a:r>
              <a:rPr lang="it-IT" sz="5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And </a:t>
            </a:r>
            <a:r>
              <a:rPr lang="it-IT" sz="54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give</a:t>
            </a:r>
            <a:r>
              <a:rPr lang="it-IT" sz="5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 </a:t>
            </a:r>
            <a:r>
              <a:rPr lang="it-IT" sz="54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us</a:t>
            </a:r>
            <a:r>
              <a:rPr lang="it-IT" sz="5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 feed-back!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857250" y="1914525"/>
          <a:ext cx="7286676" cy="1371600"/>
        </p:xfrm>
        <a:graphic>
          <a:graphicData uri="http://schemas.openxmlformats.org/drawingml/2006/table">
            <a:tbl>
              <a:tblPr>
                <a:tableStyleId>{C083E6E3-FA7D-4D7B-A595-EF9225AFEA82}</a:tableStyleId>
              </a:tblPr>
              <a:tblGrid>
                <a:gridCol w="1904918"/>
                <a:gridCol w="5381758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2400" b="1" dirty="0" err="1" smtClean="0">
                          <a:solidFill>
                            <a:schemeClr val="bg2"/>
                          </a:solidFill>
                        </a:rPr>
                        <a:t>WebSite</a:t>
                      </a:r>
                      <a:endParaRPr lang="it-IT" sz="2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b="1" dirty="0" smtClean="0">
                          <a:hlinkClick r:id=""/>
                        </a:rPr>
                        <a:t>http://</a:t>
                      </a:r>
                      <a:r>
                        <a:rPr lang="it-IT" sz="2400" b="1" dirty="0" smtClean="0">
                          <a:hlinkClick r:id=""/>
                        </a:rPr>
                        <a:t>www.tiq-industrial.co.uk</a:t>
                      </a:r>
                      <a:endParaRPr lang="it-IT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400" b="1" dirty="0" smtClean="0">
                          <a:solidFill>
                            <a:schemeClr val="bg2"/>
                          </a:solidFill>
                        </a:rPr>
                        <a:t>eMail </a:t>
                      </a:r>
                      <a:r>
                        <a:rPr lang="it-IT" sz="2400" b="1" dirty="0" err="1" smtClean="0">
                          <a:solidFill>
                            <a:schemeClr val="bg2"/>
                          </a:solidFill>
                        </a:rPr>
                        <a:t>to</a:t>
                      </a:r>
                      <a:endParaRPr lang="it-IT" sz="2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b="1" dirty="0" smtClean="0">
                          <a:hlinkClick r:id=""/>
                        </a:rPr>
                        <a:t>corrado.iorizzo@tiq-industrial.co.uk</a:t>
                      </a:r>
                      <a:endParaRPr lang="it-IT" sz="24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400" b="1" dirty="0" smtClean="0">
                          <a:solidFill>
                            <a:schemeClr val="bg2"/>
                          </a:solidFill>
                        </a:rPr>
                        <a:t>Blog</a:t>
                      </a:r>
                      <a:endParaRPr lang="it-IT" sz="2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b="1" u="sng" dirty="0" smtClean="0">
                          <a:hlinkClick r:id=""/>
                        </a:rPr>
                        <a:t>http://corradoi.blogspot.com/</a:t>
                      </a:r>
                      <a:endParaRPr lang="it-IT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857224" y="5738834"/>
            <a:ext cx="7561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4800" i="1" dirty="0">
                <a:solidFill>
                  <a:srgbClr val="99330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Thanks for your time!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714375"/>
          </a:xfrm>
        </p:spPr>
        <p:txBody>
          <a:bodyPr/>
          <a:lstStyle/>
          <a:p>
            <a:pPr>
              <a:defRPr/>
            </a:pPr>
            <a:r>
              <a:rPr lang="it-IT" dirty="0" err="1" smtClean="0"/>
              <a:t>Session</a:t>
            </a:r>
            <a:r>
              <a:rPr lang="it-IT" dirty="0" smtClean="0"/>
              <a:t> </a:t>
            </a:r>
            <a:r>
              <a:rPr lang="it-IT" dirty="0" err="1" smtClean="0"/>
              <a:t>Speakers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2875" y="2143125"/>
            <a:ext cx="8858250" cy="2000250"/>
          </a:xfrm>
        </p:spPr>
        <p:txBody>
          <a:bodyPr/>
          <a:lstStyle/>
          <a:p>
            <a:pPr>
              <a:buFontTx/>
              <a:buNone/>
              <a:defRPr/>
            </a:pPr>
            <a:endParaRPr lang="it-IT" i="1" dirty="0" smtClean="0"/>
          </a:p>
          <a:p>
            <a:pPr>
              <a:buFontTx/>
              <a:buNone/>
              <a:defRPr/>
            </a:pPr>
            <a:r>
              <a:rPr lang="it-IT" b="1" i="1" dirty="0" smtClean="0"/>
              <a:t>Corrado Iorizzo</a:t>
            </a:r>
          </a:p>
          <a:p>
            <a:pPr>
              <a:buFontTx/>
              <a:buNone/>
              <a:defRPr/>
            </a:pPr>
            <a:r>
              <a:rPr lang="it-IT" sz="20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corrado.iorizzo@tiq-industrial.co.uk</a:t>
            </a:r>
            <a:endParaRPr lang="it-IT" sz="2000" b="1" i="1" dirty="0" smtClean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None/>
              <a:defRPr/>
            </a:pPr>
            <a:r>
              <a:rPr lang="it-IT" sz="2000" b="1" i="1" dirty="0" err="1" smtClean="0"/>
              <a:t>Solution</a:t>
            </a:r>
            <a:r>
              <a:rPr lang="it-IT" sz="2000" b="1" i="1" dirty="0" smtClean="0"/>
              <a:t> Architect</a:t>
            </a:r>
            <a:endParaRPr lang="it-IT" sz="2000" b="1" i="1" dirty="0"/>
          </a:p>
        </p:txBody>
      </p:sp>
      <p:pic>
        <p:nvPicPr>
          <p:cNvPr id="4" name="Picture 4" descr="congress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500306"/>
            <a:ext cx="2736850" cy="21701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SharePoint 2007  </a:t>
            </a:r>
            <a:r>
              <a:rPr lang="it-IT" dirty="0" err="1" smtClean="0"/>
              <a:t>Feature</a:t>
            </a:r>
            <a:r>
              <a:rPr lang="it-IT" dirty="0" smtClean="0"/>
              <a:t> </a:t>
            </a:r>
            <a:r>
              <a:rPr lang="it-IT" dirty="0" err="1" smtClean="0"/>
              <a:t>Areas</a:t>
            </a:r>
            <a:endParaRPr lang="it-IT" dirty="0"/>
          </a:p>
        </p:txBody>
      </p:sp>
      <p:pic>
        <p:nvPicPr>
          <p:cNvPr id="4" name="Picture 2" descr="7-00039_Ma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1225" y="1431925"/>
            <a:ext cx="4854575" cy="4854575"/>
          </a:xfrm>
          <a:prstGeom prst="rect">
            <a:avLst/>
          </a:prstGeom>
          <a:noFill/>
        </p:spPr>
      </p:pic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5603875" y="1295400"/>
            <a:ext cx="2740025" cy="10525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spcBef>
                <a:spcPct val="30000"/>
              </a:spcBef>
              <a:buClr>
                <a:srgbClr val="F4BE96"/>
              </a:buClr>
              <a:buSzPct val="80000"/>
              <a:buFont typeface="Wingdings" pitchFamily="2" charset="2"/>
              <a:buNone/>
            </a:pPr>
            <a:r>
              <a:rPr lang="en-US" sz="1400">
                <a:solidFill>
                  <a:schemeClr val="bg2"/>
                </a:solidFill>
                <a:latin typeface="Segoe Semibold" pitchFamily="34" charset="0"/>
              </a:rPr>
              <a:t>Docs/tasks/calendars, blogs, wikis, e-mail integration, project management “lite”, Outlook integration, </a:t>
            </a:r>
            <a:br>
              <a:rPr lang="en-US" sz="1400">
                <a:solidFill>
                  <a:schemeClr val="bg2"/>
                </a:solidFill>
                <a:latin typeface="Segoe Semibold" pitchFamily="34" charset="0"/>
              </a:rPr>
            </a:br>
            <a:r>
              <a:rPr lang="en-US" sz="1400">
                <a:solidFill>
                  <a:schemeClr val="bg2"/>
                </a:solidFill>
                <a:latin typeface="Segoe Semibold" pitchFamily="34" charset="0"/>
              </a:rPr>
              <a:t>offline docs/lists</a:t>
            </a:r>
            <a:endParaRPr lang="en-US">
              <a:solidFill>
                <a:schemeClr val="bg2"/>
              </a:solidFill>
              <a:latin typeface="Segoe Semibold" pitchFamily="34" charset="0"/>
            </a:endParaRPr>
          </a:p>
        </p:txBody>
      </p:sp>
      <p:sp>
        <p:nvSpPr>
          <p:cNvPr id="6" name="TextBox 7192"/>
          <p:cNvSpPr txBox="1">
            <a:spLocks noChangeArrowheads="1"/>
          </p:cNvSpPr>
          <p:nvPr/>
        </p:nvSpPr>
        <p:spPr bwMode="auto">
          <a:xfrm>
            <a:off x="4503738" y="2406650"/>
            <a:ext cx="1739900" cy="5847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Collaboration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</p:txBody>
      </p:sp>
      <p:sp>
        <p:nvSpPr>
          <p:cNvPr id="7" name="TextBox 7190"/>
          <p:cNvSpPr txBox="1">
            <a:spLocks noChangeArrowheads="1"/>
          </p:cNvSpPr>
          <p:nvPr/>
        </p:nvSpPr>
        <p:spPr bwMode="auto">
          <a:xfrm>
            <a:off x="3008313" y="2239963"/>
            <a:ext cx="1571625" cy="86177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 dirty="0">
                <a:solidFill>
                  <a:schemeClr val="bg1"/>
                </a:solidFill>
                <a:latin typeface="Segoe Semibold" pitchFamily="34" charset="0"/>
              </a:rPr>
              <a:t>Business</a:t>
            </a:r>
            <a:endParaRPr lang="en-US" sz="3200" dirty="0">
              <a:solidFill>
                <a:schemeClr val="bg1"/>
              </a:solidFill>
              <a:latin typeface="Segoe Semibold" pitchFamily="34" charset="0"/>
            </a:endParaRPr>
          </a:p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 dirty="0">
                <a:solidFill>
                  <a:schemeClr val="bg1"/>
                </a:solidFill>
                <a:latin typeface="Segoe Semibold" pitchFamily="34" charset="0"/>
              </a:rPr>
              <a:t>Intelligence</a:t>
            </a:r>
          </a:p>
        </p:txBody>
      </p:sp>
      <p:sp>
        <p:nvSpPr>
          <p:cNvPr id="8" name="TextBox 7188"/>
          <p:cNvSpPr txBox="1">
            <a:spLocks noChangeArrowheads="1"/>
          </p:cNvSpPr>
          <p:nvPr/>
        </p:nvSpPr>
        <p:spPr bwMode="auto">
          <a:xfrm>
            <a:off x="5426075" y="3668713"/>
            <a:ext cx="1309688" cy="5847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Portal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6764338" y="3357563"/>
            <a:ext cx="2008187" cy="105251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spcBef>
                <a:spcPct val="30000"/>
              </a:spcBef>
              <a:buClr>
                <a:srgbClr val="F4BE96"/>
              </a:buClr>
              <a:buSzPct val="80000"/>
              <a:buFont typeface="Wingdings" pitchFamily="2" charset="2"/>
              <a:buNone/>
            </a:pPr>
            <a:r>
              <a:rPr lang="en-US" sz="1400">
                <a:solidFill>
                  <a:schemeClr val="bg2"/>
                </a:solidFill>
                <a:latin typeface="Segoe Semibold" pitchFamily="34" charset="0"/>
              </a:rPr>
              <a:t>Enterprise Portal template, Site Directory, My Sites, social networking, privacy control</a:t>
            </a:r>
            <a:endParaRPr lang="en-US">
              <a:solidFill>
                <a:schemeClr val="bg2"/>
              </a:solidFill>
              <a:latin typeface="Segoe Semibold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607050" y="5337175"/>
            <a:ext cx="2997200" cy="73866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r">
              <a:buClr>
                <a:srgbClr val="F4BE96"/>
              </a:buClr>
              <a:buSzPct val="80000"/>
              <a:buFont typeface="Wingdings" pitchFamily="2" charset="2"/>
              <a:buNone/>
            </a:pPr>
            <a:r>
              <a:rPr lang="en-US" sz="1400">
                <a:solidFill>
                  <a:schemeClr val="bg2"/>
                </a:solidFill>
                <a:latin typeface="Segoe Semibold" pitchFamily="34" charset="0"/>
              </a:rPr>
              <a:t>Enterprise scalability,</a:t>
            </a:r>
            <a:endParaRPr lang="en-US">
              <a:solidFill>
                <a:schemeClr val="bg2"/>
              </a:solidFill>
              <a:latin typeface="Segoe Semibold" pitchFamily="34" charset="0"/>
            </a:endParaRPr>
          </a:p>
          <a:p>
            <a:pPr algn="r">
              <a:buClr>
                <a:srgbClr val="F4BE96"/>
              </a:buClr>
              <a:buSzPct val="80000"/>
              <a:buFont typeface="Wingdings" pitchFamily="2" charset="2"/>
              <a:buNone/>
            </a:pPr>
            <a:r>
              <a:rPr lang="en-US" sz="1400">
                <a:solidFill>
                  <a:schemeClr val="bg2"/>
                </a:solidFill>
                <a:latin typeface="Segoe Semibold" pitchFamily="34" charset="0"/>
              </a:rPr>
              <a:t>contextual relevance, rich </a:t>
            </a:r>
          </a:p>
          <a:p>
            <a:pPr algn="r">
              <a:buClr>
                <a:srgbClr val="F4BE96"/>
              </a:buClr>
              <a:buSzPct val="80000"/>
              <a:buFont typeface="Wingdings" pitchFamily="2" charset="2"/>
              <a:buNone/>
            </a:pPr>
            <a:r>
              <a:rPr lang="en-US" sz="1400">
                <a:solidFill>
                  <a:schemeClr val="bg2"/>
                </a:solidFill>
                <a:latin typeface="Segoe Semibold" pitchFamily="34" charset="0"/>
              </a:rPr>
              <a:t>people and business data search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23863" y="3319463"/>
            <a:ext cx="1911350" cy="8604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4BE96"/>
              </a:buClr>
              <a:buSzPct val="80000"/>
              <a:buFont typeface="Wingdings" pitchFamily="2" charset="2"/>
              <a:buNone/>
            </a:pPr>
            <a:r>
              <a:rPr lang="en-US" sz="1400">
                <a:solidFill>
                  <a:schemeClr val="bg2"/>
                </a:solidFill>
                <a:latin typeface="Segoe Semibold" pitchFamily="34" charset="0"/>
              </a:rPr>
              <a:t>Rich and Web forms based front-ends, LOB actions, pluggable SSO</a:t>
            </a:r>
            <a:endParaRPr lang="en-US">
              <a:solidFill>
                <a:schemeClr val="bg2"/>
              </a:solidFill>
              <a:latin typeface="Segoe Semibold" pitchFamily="34" charset="0"/>
            </a:endParaRPr>
          </a:p>
        </p:txBody>
      </p:sp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1014413" y="1314450"/>
            <a:ext cx="2260600" cy="10525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4BE96"/>
              </a:buClr>
              <a:buSzPct val="80000"/>
              <a:buFont typeface="Wingdings" pitchFamily="2" charset="2"/>
              <a:buNone/>
            </a:pPr>
            <a:r>
              <a:rPr lang="en-US" sz="1400" dirty="0">
                <a:solidFill>
                  <a:schemeClr val="bg2"/>
                </a:solidFill>
                <a:latin typeface="Segoe Semibold" pitchFamily="34" charset="0"/>
              </a:rPr>
              <a:t>Server-based Excel spreadsheets and data visualization, Report Center, BI Web Parts, KPIs/Dashboards</a:t>
            </a:r>
            <a:endParaRPr lang="en-US" dirty="0">
              <a:solidFill>
                <a:schemeClr val="bg2"/>
              </a:solidFill>
              <a:latin typeface="Segoe Semibold" pitchFamily="34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890588" y="5370513"/>
            <a:ext cx="2409825" cy="105251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4BE96"/>
              </a:buClr>
              <a:buSzPct val="80000"/>
              <a:buFont typeface="Wingdings" pitchFamily="2" charset="2"/>
              <a:buNone/>
            </a:pPr>
            <a:r>
              <a:rPr lang="en-US" sz="1400">
                <a:solidFill>
                  <a:schemeClr val="bg2"/>
                </a:solidFill>
                <a:latin typeface="Segoe Semibold" pitchFamily="34" charset="0"/>
              </a:rPr>
              <a:t>Integrated document management, records management, and Web content management with policies and workflow</a:t>
            </a:r>
            <a:endParaRPr lang="en-US">
              <a:solidFill>
                <a:schemeClr val="bg2"/>
              </a:solidFill>
              <a:latin typeface="Segoe Semibold" pitchFamily="34" charset="0"/>
            </a:endParaRPr>
          </a:p>
        </p:txBody>
      </p:sp>
      <p:sp>
        <p:nvSpPr>
          <p:cNvPr id="14" name="TextBox 7180"/>
          <p:cNvSpPr txBox="1">
            <a:spLocks noChangeArrowheads="1"/>
          </p:cNvSpPr>
          <p:nvPr/>
        </p:nvSpPr>
        <p:spPr bwMode="auto">
          <a:xfrm>
            <a:off x="2457450" y="3579813"/>
            <a:ext cx="1308100" cy="86177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Business</a:t>
            </a:r>
            <a:br>
              <a:rPr lang="en-US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Forms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</p:txBody>
      </p:sp>
      <p:sp>
        <p:nvSpPr>
          <p:cNvPr id="15" name="TextBox 7182"/>
          <p:cNvSpPr txBox="1">
            <a:spLocks noChangeArrowheads="1"/>
          </p:cNvSpPr>
          <p:nvPr/>
        </p:nvSpPr>
        <p:spPr bwMode="auto">
          <a:xfrm>
            <a:off x="4516438" y="4881563"/>
            <a:ext cx="1739900" cy="5847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Search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</p:txBody>
      </p:sp>
      <p:sp>
        <p:nvSpPr>
          <p:cNvPr id="16" name="TextBox 7184"/>
          <p:cNvSpPr txBox="1">
            <a:spLocks noChangeArrowheads="1"/>
          </p:cNvSpPr>
          <p:nvPr/>
        </p:nvSpPr>
        <p:spPr bwMode="auto">
          <a:xfrm>
            <a:off x="2903538" y="4768850"/>
            <a:ext cx="1739900" cy="86177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Content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Management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3736975" y="3048000"/>
            <a:ext cx="1717675" cy="1727200"/>
          </a:xfrm>
          <a:prstGeom prst="ellipse">
            <a:avLst/>
          </a:prstGeom>
          <a:noFill/>
          <a:ln w="38100" algn="ctr">
            <a:noFill/>
            <a:round/>
            <a:headEnd/>
            <a:tailEnd/>
          </a:ln>
        </p:spPr>
        <p:txBody>
          <a:bodyPr wrap="none" lIns="45720" rIns="45720"/>
          <a:lstStyle/>
          <a:p>
            <a:pPr algn="ctr">
              <a:lnSpc>
                <a:spcPct val="85000"/>
              </a:lnSpc>
              <a:spcBef>
                <a:spcPct val="25000"/>
              </a:spcBef>
            </a:pPr>
            <a:r>
              <a:rPr lang="en-US" sz="1600" b="1">
                <a:solidFill>
                  <a:schemeClr val="bg1"/>
                </a:solidFill>
                <a:latin typeface="Segoe Semibold" pitchFamily="34" charset="0"/>
              </a:rPr>
              <a:t>Platform</a:t>
            </a: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/>
            </a:r>
            <a:br>
              <a:rPr lang="en-US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600" b="1">
                <a:solidFill>
                  <a:schemeClr val="bg1"/>
                </a:solidFill>
                <a:latin typeface="Segoe Semibold" pitchFamily="34" charset="0"/>
              </a:rPr>
              <a:t>Services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757613" y="3810000"/>
            <a:ext cx="167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Workspaces, </a:t>
            </a:r>
            <a:b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Mgmt, Security, </a:t>
            </a:r>
            <a:b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Storage, Topology,</a:t>
            </a:r>
            <a:b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Site Model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SharePoint 2007  </a:t>
            </a:r>
            <a:r>
              <a:rPr lang="it-IT" dirty="0" err="1" smtClean="0"/>
              <a:t>Feature</a:t>
            </a:r>
            <a:r>
              <a:rPr lang="it-IT" dirty="0" smtClean="0"/>
              <a:t> </a:t>
            </a:r>
            <a:r>
              <a:rPr lang="it-IT" dirty="0" err="1" smtClean="0"/>
              <a:t>Areas</a:t>
            </a:r>
            <a:endParaRPr lang="it-IT" dirty="0"/>
          </a:p>
        </p:txBody>
      </p:sp>
      <p:pic>
        <p:nvPicPr>
          <p:cNvPr id="4" name="Picture 2" descr="7-00039_Ma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1225" y="1431925"/>
            <a:ext cx="4854575" cy="4854575"/>
          </a:xfrm>
          <a:prstGeom prst="rect">
            <a:avLst/>
          </a:prstGeom>
          <a:noFill/>
        </p:spPr>
      </p:pic>
      <p:sp>
        <p:nvSpPr>
          <p:cNvPr id="6" name="TextBox 7192"/>
          <p:cNvSpPr txBox="1">
            <a:spLocks noChangeArrowheads="1"/>
          </p:cNvSpPr>
          <p:nvPr/>
        </p:nvSpPr>
        <p:spPr bwMode="auto">
          <a:xfrm>
            <a:off x="4503738" y="2406650"/>
            <a:ext cx="1739900" cy="5847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Collaboration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</p:txBody>
      </p:sp>
      <p:sp>
        <p:nvSpPr>
          <p:cNvPr id="7" name="TextBox 7190"/>
          <p:cNvSpPr txBox="1">
            <a:spLocks noChangeArrowheads="1"/>
          </p:cNvSpPr>
          <p:nvPr/>
        </p:nvSpPr>
        <p:spPr bwMode="auto">
          <a:xfrm>
            <a:off x="3008313" y="2239963"/>
            <a:ext cx="1571625" cy="86177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 dirty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egoe Semibold" pitchFamily="34" charset="0"/>
              </a:rPr>
              <a:t>Business</a:t>
            </a:r>
            <a:endParaRPr lang="en-US" sz="3200" dirty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Segoe Semibold" pitchFamily="34" charset="0"/>
            </a:endParaRPr>
          </a:p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 dirty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egoe Semibold" pitchFamily="34" charset="0"/>
              </a:rPr>
              <a:t>Intelligence</a:t>
            </a:r>
          </a:p>
        </p:txBody>
      </p:sp>
      <p:sp>
        <p:nvSpPr>
          <p:cNvPr id="8" name="TextBox 7188"/>
          <p:cNvSpPr txBox="1">
            <a:spLocks noChangeArrowheads="1"/>
          </p:cNvSpPr>
          <p:nvPr/>
        </p:nvSpPr>
        <p:spPr bwMode="auto">
          <a:xfrm>
            <a:off x="5426075" y="3668713"/>
            <a:ext cx="1309688" cy="5847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Portal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</p:txBody>
      </p:sp>
      <p:sp>
        <p:nvSpPr>
          <p:cNvPr id="14" name="TextBox 7180"/>
          <p:cNvSpPr txBox="1">
            <a:spLocks noChangeArrowheads="1"/>
          </p:cNvSpPr>
          <p:nvPr/>
        </p:nvSpPr>
        <p:spPr bwMode="auto">
          <a:xfrm>
            <a:off x="2457450" y="3579813"/>
            <a:ext cx="1308100" cy="86177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Business</a:t>
            </a:r>
            <a:br>
              <a:rPr lang="en-US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Forms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</p:txBody>
      </p:sp>
      <p:sp>
        <p:nvSpPr>
          <p:cNvPr id="15" name="TextBox 7182"/>
          <p:cNvSpPr txBox="1">
            <a:spLocks noChangeArrowheads="1"/>
          </p:cNvSpPr>
          <p:nvPr/>
        </p:nvSpPr>
        <p:spPr bwMode="auto">
          <a:xfrm>
            <a:off x="4516438" y="4881563"/>
            <a:ext cx="1739900" cy="5847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Search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</p:txBody>
      </p:sp>
      <p:sp>
        <p:nvSpPr>
          <p:cNvPr id="16" name="TextBox 7184"/>
          <p:cNvSpPr txBox="1">
            <a:spLocks noChangeArrowheads="1"/>
          </p:cNvSpPr>
          <p:nvPr/>
        </p:nvSpPr>
        <p:spPr bwMode="auto">
          <a:xfrm>
            <a:off x="2903538" y="4768850"/>
            <a:ext cx="1739900" cy="86177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Content</a:t>
            </a:r>
            <a:endParaRPr lang="en-US" sz="3200">
              <a:solidFill>
                <a:schemeClr val="bg1"/>
              </a:solidFill>
              <a:latin typeface="Segoe Semibold" pitchFamily="34" charset="0"/>
            </a:endParaRPr>
          </a:p>
          <a:p>
            <a:pPr algn="ctr">
              <a:buClr>
                <a:schemeClr val="tx2"/>
              </a:buClr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  <a:latin typeface="Segoe Semibold" pitchFamily="34" charset="0"/>
              </a:rPr>
              <a:t>Management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3736975" y="3048000"/>
            <a:ext cx="1717675" cy="1727200"/>
          </a:xfrm>
          <a:prstGeom prst="ellipse">
            <a:avLst/>
          </a:prstGeom>
          <a:noFill/>
          <a:ln w="38100" algn="ctr">
            <a:noFill/>
            <a:round/>
            <a:headEnd/>
            <a:tailEnd/>
          </a:ln>
        </p:spPr>
        <p:txBody>
          <a:bodyPr wrap="none" lIns="45720" rIns="45720"/>
          <a:lstStyle/>
          <a:p>
            <a:pPr algn="ctr">
              <a:lnSpc>
                <a:spcPct val="85000"/>
              </a:lnSpc>
              <a:spcBef>
                <a:spcPct val="25000"/>
              </a:spcBef>
            </a:pPr>
            <a:r>
              <a:rPr lang="en-US" sz="1600" b="1" dirty="0">
                <a:solidFill>
                  <a:schemeClr val="bg1"/>
                </a:solidFill>
                <a:latin typeface="Segoe Semibold" pitchFamily="34" charset="0"/>
              </a:rPr>
              <a:t>Platform</a:t>
            </a:r>
            <a:r>
              <a:rPr lang="en-US" dirty="0">
                <a:solidFill>
                  <a:schemeClr val="bg1"/>
                </a:solidFill>
                <a:latin typeface="Segoe Semibold" pitchFamily="34" charset="0"/>
              </a:rPr>
              <a:t/>
            </a:r>
            <a:br>
              <a:rPr lang="en-US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600" b="1" dirty="0">
                <a:solidFill>
                  <a:schemeClr val="bg1"/>
                </a:solidFill>
                <a:latin typeface="Segoe Semibold" pitchFamily="34" charset="0"/>
              </a:rPr>
              <a:t>Services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757613" y="3810000"/>
            <a:ext cx="167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Font typeface="Wingdings 2" pitchFamily="18" charset="2"/>
              <a:buNone/>
            </a:pP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Workspaces, </a:t>
            </a:r>
            <a:b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Mgmt, Security, </a:t>
            </a:r>
            <a:b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Storage, Topology,</a:t>
            </a:r>
            <a:b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Segoe Semibold" pitchFamily="34" charset="0"/>
              </a:rPr>
              <a:t>Site Model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 – </a:t>
            </a:r>
            <a:r>
              <a:rPr lang="it-IT" dirty="0" err="1" smtClean="0"/>
              <a:t>My</a:t>
            </a:r>
            <a:r>
              <a:rPr lang="it-IT" dirty="0" smtClean="0"/>
              <a:t> first </a:t>
            </a:r>
            <a:r>
              <a:rPr lang="it-IT" dirty="0" err="1" smtClean="0"/>
              <a:t>day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CIO…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285984" y="2357430"/>
            <a:ext cx="450059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5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Demo</a:t>
            </a:r>
            <a:endParaRPr lang="it-IT" sz="115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Demo – </a:t>
            </a:r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did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Excel Services</a:t>
            </a:r>
          </a:p>
          <a:p>
            <a:r>
              <a:rPr lang="it-IT" dirty="0" err="1" smtClean="0"/>
              <a:t>Dashboards</a:t>
            </a:r>
            <a:endParaRPr lang="it-IT" dirty="0" smtClean="0"/>
          </a:p>
          <a:p>
            <a:r>
              <a:rPr lang="it-IT" dirty="0" err="1" smtClean="0"/>
              <a:t>Web-Parts</a:t>
            </a:r>
            <a:endParaRPr lang="it-IT" dirty="0" smtClean="0"/>
          </a:p>
          <a:p>
            <a:r>
              <a:rPr lang="it-IT" dirty="0" smtClean="0"/>
              <a:t>KPI</a:t>
            </a: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’re </a:t>
            </a:r>
            <a:r>
              <a:rPr lang="it-IT" dirty="0" err="1" smtClean="0"/>
              <a:t>developers…</a:t>
            </a:r>
            <a:endParaRPr lang="it-IT" dirty="0"/>
          </a:p>
        </p:txBody>
      </p:sp>
      <p:sp>
        <p:nvSpPr>
          <p:cNvPr id="5" name="Rectangle 65"/>
          <p:cNvSpPr/>
          <p:nvPr/>
        </p:nvSpPr>
        <p:spPr bwMode="auto">
          <a:xfrm>
            <a:off x="7764463" y="1409700"/>
            <a:ext cx="1189037" cy="771525"/>
          </a:xfrm>
          <a:prstGeom prst="rect">
            <a:avLst/>
          </a:prstGeom>
          <a:gradFill>
            <a:gsLst>
              <a:gs pos="0">
                <a:schemeClr val="accent1">
                  <a:tint val="60000"/>
                  <a:alpha val="27000"/>
                </a:schemeClr>
              </a:gs>
              <a:gs pos="100000">
                <a:schemeClr val="accent1">
                  <a:tint val="60000"/>
                  <a:alpha val="48000"/>
                </a:schemeClr>
              </a:gs>
            </a:gsLst>
            <a:lin ang="5400000" scaled="1"/>
          </a:gradFill>
          <a:ln w="31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6" name="Round Single Corner Rectangle 47"/>
          <p:cNvSpPr/>
          <p:nvPr/>
        </p:nvSpPr>
        <p:spPr bwMode="auto">
          <a:xfrm rot="10800000" flipH="1">
            <a:off x="1971675" y="1314450"/>
            <a:ext cx="4362450" cy="4076700"/>
          </a:xfrm>
          <a:prstGeom prst="round1Rect">
            <a:avLst>
              <a:gd name="adj" fmla="val 4950"/>
            </a:avLst>
          </a:prstGeom>
          <a:solidFill>
            <a:schemeClr val="accent1">
              <a:tint val="25000"/>
              <a:alpha val="33000"/>
            </a:schemeClr>
          </a:solidFill>
          <a:ln w="22225" cap="rnd" cmpd="sng" algn="ctr">
            <a:solidFill>
              <a:srgbClr val="7030A0"/>
            </a:solidFill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7" name="TextBox 43"/>
          <p:cNvSpPr txBox="1"/>
          <p:nvPr/>
        </p:nvSpPr>
        <p:spPr>
          <a:xfrm>
            <a:off x="3846513" y="949325"/>
            <a:ext cx="2538412" cy="246063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r>
              <a:rPr lang="en-US" sz="1400">
                <a:solidFill>
                  <a:schemeClr val="bg2"/>
                </a:solidFill>
                <a:latin typeface="Verdana" pitchFamily="34" charset="0"/>
              </a:rPr>
              <a:t>SharePoint Data Store</a:t>
            </a:r>
            <a:endParaRPr lang="en-US">
              <a:latin typeface="Arial" charset="0"/>
            </a:endParaRPr>
          </a:p>
        </p:txBody>
      </p:sp>
      <p:sp>
        <p:nvSpPr>
          <p:cNvPr id="8" name="Rounded Rectangle 54"/>
          <p:cNvSpPr/>
          <p:nvPr/>
        </p:nvSpPr>
        <p:spPr>
          <a:xfrm>
            <a:off x="1979613" y="977900"/>
            <a:ext cx="4362450" cy="257175"/>
          </a:xfrm>
          <a:prstGeom prst="roundRect">
            <a:avLst>
              <a:gd name="adj" fmla="val 1144"/>
            </a:avLst>
          </a:prstGeom>
          <a:solidFill>
            <a:srgbClr val="5F10A0">
              <a:alpha val="33000"/>
            </a:srgbClr>
          </a:solidFill>
          <a:ln w="3175" cap="rnd" cmpd="sng" algn="ctr">
            <a:noFill/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b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" name="Rounded Rectangle 46"/>
          <p:cNvSpPr/>
          <p:nvPr/>
        </p:nvSpPr>
        <p:spPr>
          <a:xfrm>
            <a:off x="131763" y="987425"/>
            <a:ext cx="1724025" cy="257175"/>
          </a:xfrm>
          <a:prstGeom prst="roundRect">
            <a:avLst>
              <a:gd name="adj" fmla="val 1144"/>
            </a:avLst>
          </a:prstGeom>
          <a:solidFill>
            <a:srgbClr val="818BAB">
              <a:alpha val="76000"/>
            </a:srgbClr>
          </a:solidFill>
          <a:ln w="3175" cap="rnd" cmpd="sng" algn="ctr">
            <a:noFill/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0" name="Round Single Corner Rectangle 55"/>
          <p:cNvSpPr/>
          <p:nvPr/>
        </p:nvSpPr>
        <p:spPr bwMode="auto">
          <a:xfrm rot="10800000" flipH="1">
            <a:off x="152400" y="1295400"/>
            <a:ext cx="1714500" cy="1838325"/>
          </a:xfrm>
          <a:prstGeom prst="round1Rect">
            <a:avLst>
              <a:gd name="adj" fmla="val 4950"/>
            </a:avLst>
          </a:prstGeom>
          <a:solidFill>
            <a:schemeClr val="accent1">
              <a:tint val="25000"/>
              <a:alpha val="33000"/>
            </a:schemeClr>
          </a:solidFill>
          <a:ln w="22225" cap="rnd" cmpd="sng" algn="ctr">
            <a:solidFill>
              <a:schemeClr val="bg1">
                <a:tint val="60000"/>
              </a:schemeClr>
            </a:solidFill>
            <a:prstDash val="solid"/>
          </a:ln>
          <a:effectLst>
            <a:outerShdw blurRad="50800" dist="7146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1" name="TextBox 56"/>
          <p:cNvSpPr txBox="1"/>
          <p:nvPr/>
        </p:nvSpPr>
        <p:spPr>
          <a:xfrm>
            <a:off x="484188" y="949325"/>
            <a:ext cx="1433512" cy="246063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r>
              <a:rPr lang="en-US" sz="1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</a:rPr>
              <a:t>Provisioning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Rounded Rectangle 34"/>
          <p:cNvSpPr/>
          <p:nvPr/>
        </p:nvSpPr>
        <p:spPr>
          <a:xfrm>
            <a:off x="6453188" y="968375"/>
            <a:ext cx="2562225" cy="266700"/>
          </a:xfrm>
          <a:prstGeom prst="roundRect">
            <a:avLst>
              <a:gd name="adj" fmla="val 1144"/>
            </a:avLst>
          </a:prstGeom>
          <a:solidFill>
            <a:srgbClr val="818BAB">
              <a:alpha val="76000"/>
            </a:srgbClr>
          </a:solidFill>
          <a:ln w="3175" cap="rnd" cmpd="sng" algn="ctr">
            <a:noFill/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3" name="Round Single Corner Rectangle 37"/>
          <p:cNvSpPr/>
          <p:nvPr/>
        </p:nvSpPr>
        <p:spPr bwMode="auto">
          <a:xfrm rot="10800000" flipH="1">
            <a:off x="6464300" y="1304925"/>
            <a:ext cx="2543175" cy="1847850"/>
          </a:xfrm>
          <a:prstGeom prst="round1Rect">
            <a:avLst>
              <a:gd name="adj" fmla="val 4950"/>
            </a:avLst>
          </a:prstGeom>
          <a:solidFill>
            <a:schemeClr val="accent1">
              <a:tint val="25000"/>
              <a:alpha val="33000"/>
            </a:schemeClr>
          </a:solidFill>
          <a:ln w="22225" cap="rnd" cmpd="sng" algn="ctr">
            <a:solidFill>
              <a:schemeClr val="bg1">
                <a:tint val="60000"/>
              </a:schemeClr>
            </a:solidFill>
            <a:prstDash val="solid"/>
          </a:ln>
          <a:effectLst>
            <a:outerShdw blurRad="50800" dist="7146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4" name="TextBox 39"/>
          <p:cNvSpPr txBox="1"/>
          <p:nvPr/>
        </p:nvSpPr>
        <p:spPr>
          <a:xfrm>
            <a:off x="7329488" y="930275"/>
            <a:ext cx="1747837" cy="246063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r>
              <a:rPr lang="en-US" sz="14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</a:rPr>
              <a:t>Services</a:t>
            </a:r>
            <a:endParaRPr lang="en-US" b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Rounded Rectangle 29"/>
          <p:cNvSpPr/>
          <p:nvPr/>
        </p:nvSpPr>
        <p:spPr>
          <a:xfrm>
            <a:off x="6448425" y="3244850"/>
            <a:ext cx="2647950" cy="257175"/>
          </a:xfrm>
          <a:prstGeom prst="roundRect">
            <a:avLst>
              <a:gd name="adj" fmla="val 1144"/>
            </a:avLst>
          </a:prstGeom>
          <a:solidFill>
            <a:srgbClr val="818BAB">
              <a:alpha val="76000"/>
            </a:srgbClr>
          </a:solidFill>
          <a:ln w="3175" cap="rnd" cmpd="sng" algn="ctr">
            <a:noFill/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6" name="Round Single Corner Rectangle 30"/>
          <p:cNvSpPr/>
          <p:nvPr/>
        </p:nvSpPr>
        <p:spPr bwMode="auto">
          <a:xfrm rot="10800000" flipH="1">
            <a:off x="6472238" y="3552825"/>
            <a:ext cx="2543175" cy="1847850"/>
          </a:xfrm>
          <a:prstGeom prst="round1Rect">
            <a:avLst>
              <a:gd name="adj" fmla="val 4950"/>
            </a:avLst>
          </a:prstGeom>
          <a:solidFill>
            <a:schemeClr val="accent1">
              <a:tint val="25000"/>
              <a:alpha val="33000"/>
            </a:schemeClr>
          </a:solidFill>
          <a:ln w="22225" cap="rnd" cmpd="sng" algn="ctr">
            <a:solidFill>
              <a:schemeClr val="bg1">
                <a:tint val="60000"/>
              </a:schemeClr>
            </a:solidFill>
            <a:prstDash val="solid"/>
          </a:ln>
          <a:effectLst>
            <a:outerShdw blurRad="50800" dist="7146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7" name="TextBox 31"/>
          <p:cNvSpPr txBox="1"/>
          <p:nvPr/>
        </p:nvSpPr>
        <p:spPr>
          <a:xfrm>
            <a:off x="6276975" y="3216275"/>
            <a:ext cx="2833688" cy="246063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r>
              <a:rPr lang="en-US" sz="14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</a:rPr>
              <a:t>Pages and User Interface</a:t>
            </a:r>
            <a:endParaRPr lang="en-US" b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8" name="Rounded Rectangle 32"/>
          <p:cNvSpPr/>
          <p:nvPr/>
        </p:nvSpPr>
        <p:spPr>
          <a:xfrm>
            <a:off x="141288" y="3263900"/>
            <a:ext cx="1724025" cy="257175"/>
          </a:xfrm>
          <a:prstGeom prst="roundRect">
            <a:avLst>
              <a:gd name="adj" fmla="val 1144"/>
            </a:avLst>
          </a:prstGeom>
          <a:solidFill>
            <a:srgbClr val="818BAB">
              <a:alpha val="76000"/>
            </a:srgbClr>
          </a:solidFill>
          <a:ln w="3175" cap="rnd" cmpd="sng" algn="ctr">
            <a:noFill/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9" name="Round Single Corner Rectangle 33"/>
          <p:cNvSpPr/>
          <p:nvPr/>
        </p:nvSpPr>
        <p:spPr bwMode="auto">
          <a:xfrm rot="10800000" flipH="1">
            <a:off x="161925" y="3581400"/>
            <a:ext cx="1714500" cy="1819275"/>
          </a:xfrm>
          <a:prstGeom prst="round1Rect">
            <a:avLst>
              <a:gd name="adj" fmla="val 4950"/>
            </a:avLst>
          </a:prstGeom>
          <a:solidFill>
            <a:schemeClr val="accent1">
              <a:tint val="25000"/>
              <a:alpha val="33000"/>
            </a:schemeClr>
          </a:solidFill>
          <a:ln w="22225" cap="rnd" cmpd="sng" algn="ctr">
            <a:solidFill>
              <a:schemeClr val="bg1">
                <a:tint val="60000"/>
              </a:schemeClr>
            </a:solidFill>
            <a:prstDash val="solid"/>
          </a:ln>
          <a:effectLst>
            <a:outerShdw blurRad="50800" dist="7146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0" name="TextBox 35"/>
          <p:cNvSpPr txBox="1"/>
          <p:nvPr/>
        </p:nvSpPr>
        <p:spPr>
          <a:xfrm>
            <a:off x="227013" y="3225800"/>
            <a:ext cx="1700212" cy="246063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r>
              <a:rPr lang="en-US" sz="14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</a:rPr>
              <a:t>Administration</a:t>
            </a:r>
            <a:endParaRPr lang="en-US" b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1" name="Rectangle 36"/>
          <p:cNvSpPr/>
          <p:nvPr/>
        </p:nvSpPr>
        <p:spPr bwMode="auto">
          <a:xfrm>
            <a:off x="4171950" y="1447800"/>
            <a:ext cx="2076450" cy="322897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2" name="TextBox 40"/>
          <p:cNvSpPr txBox="1"/>
          <p:nvPr/>
        </p:nvSpPr>
        <p:spPr>
          <a:xfrm>
            <a:off x="4103688" y="1425575"/>
            <a:ext cx="2224087" cy="246063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Content Management</a:t>
            </a:r>
            <a:endParaRPr lang="en-US">
              <a:latin typeface="Arial" charset="0"/>
            </a:endParaRPr>
          </a:p>
        </p:txBody>
      </p:sp>
      <p:sp>
        <p:nvSpPr>
          <p:cNvPr id="23" name="Rectangle 41"/>
          <p:cNvSpPr/>
          <p:nvPr/>
        </p:nvSpPr>
        <p:spPr bwMode="auto">
          <a:xfrm>
            <a:off x="2047875" y="1457325"/>
            <a:ext cx="2076450" cy="120015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4" name="TextBox 44"/>
          <p:cNvSpPr txBox="1"/>
          <p:nvPr/>
        </p:nvSpPr>
        <p:spPr>
          <a:xfrm>
            <a:off x="1789113" y="1425575"/>
            <a:ext cx="2366962" cy="246063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.NET Developer APIs</a:t>
            </a:r>
            <a:endParaRPr lang="en-US">
              <a:latin typeface="Arial" charset="0"/>
            </a:endParaRPr>
          </a:p>
        </p:txBody>
      </p:sp>
      <p:sp>
        <p:nvSpPr>
          <p:cNvPr id="25" name="Rectangle 42"/>
          <p:cNvSpPr/>
          <p:nvPr/>
        </p:nvSpPr>
        <p:spPr bwMode="auto">
          <a:xfrm>
            <a:off x="2038350" y="2790825"/>
            <a:ext cx="2076450" cy="18669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6" name="TextBox 45"/>
          <p:cNvSpPr txBox="1"/>
          <p:nvPr/>
        </p:nvSpPr>
        <p:spPr>
          <a:xfrm>
            <a:off x="1960563" y="2787650"/>
            <a:ext cx="2224087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Data</a:t>
            </a:r>
            <a:endParaRPr lang="en-US">
              <a:latin typeface="Arial" charset="0"/>
            </a:endParaRPr>
          </a:p>
        </p:txBody>
      </p:sp>
      <p:sp>
        <p:nvSpPr>
          <p:cNvPr id="27" name="TextBox 2076"/>
          <p:cNvSpPr txBox="1">
            <a:spLocks noChangeArrowheads="1"/>
          </p:cNvSpPr>
          <p:nvPr/>
        </p:nvSpPr>
        <p:spPr bwMode="auto">
          <a:xfrm>
            <a:off x="4056063" y="1949450"/>
            <a:ext cx="22240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Workflow</a:t>
            </a:r>
          </a:p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Schema Management</a:t>
            </a:r>
          </a:p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Versioning</a:t>
            </a:r>
          </a:p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Check in/Check out</a:t>
            </a:r>
          </a:p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Documents</a:t>
            </a:r>
          </a:p>
        </p:txBody>
      </p:sp>
      <p:sp>
        <p:nvSpPr>
          <p:cNvPr id="28" name="TextBox 49"/>
          <p:cNvSpPr txBox="1"/>
          <p:nvPr/>
        </p:nvSpPr>
        <p:spPr>
          <a:xfrm>
            <a:off x="1893888" y="1806575"/>
            <a:ext cx="2224087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Object Model</a:t>
            </a:r>
            <a:endParaRPr lang="en-US">
              <a:solidFill>
                <a:srgbClr val="000000"/>
              </a:solidFill>
              <a:latin typeface="Arial" charset="0"/>
            </a:endParaRPr>
          </a:p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Web Services</a:t>
            </a:r>
          </a:p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Events</a:t>
            </a:r>
          </a:p>
        </p:txBody>
      </p:sp>
      <p:sp>
        <p:nvSpPr>
          <p:cNvPr id="29" name="TextBox 50"/>
          <p:cNvSpPr txBox="1"/>
          <p:nvPr/>
        </p:nvSpPr>
        <p:spPr>
          <a:xfrm>
            <a:off x="2008188" y="3302000"/>
            <a:ext cx="2224087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Site Model</a:t>
            </a:r>
            <a:endParaRPr lang="en-US">
              <a:solidFill>
                <a:srgbClr val="000000"/>
              </a:solidFill>
              <a:latin typeface="Arial" charset="0"/>
            </a:endParaRPr>
          </a:p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Lists and Libraries</a:t>
            </a:r>
          </a:p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Lookups</a:t>
            </a:r>
          </a:p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Query</a:t>
            </a:r>
          </a:p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Security</a:t>
            </a:r>
          </a:p>
        </p:txBody>
      </p:sp>
      <p:sp>
        <p:nvSpPr>
          <p:cNvPr id="30" name="Rectangle 51"/>
          <p:cNvSpPr/>
          <p:nvPr/>
        </p:nvSpPr>
        <p:spPr bwMode="auto">
          <a:xfrm>
            <a:off x="192088" y="1400175"/>
            <a:ext cx="1628775" cy="77152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1" name="TextBox 52"/>
          <p:cNvSpPr txBox="1"/>
          <p:nvPr/>
        </p:nvSpPr>
        <p:spPr>
          <a:xfrm>
            <a:off x="-171450" y="1530350"/>
            <a:ext cx="2366963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Site </a:t>
            </a:r>
            <a:br>
              <a:rPr lang="en-US" sz="1300">
                <a:solidFill>
                  <a:schemeClr val="bg2"/>
                </a:solidFill>
                <a:latin typeface="Verdana" pitchFamily="34" charset="0"/>
              </a:rPr>
            </a:b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Provisioning</a:t>
            </a:r>
            <a:endParaRPr lang="en-US">
              <a:latin typeface="Arial" charset="0"/>
            </a:endParaRPr>
          </a:p>
        </p:txBody>
      </p:sp>
      <p:sp>
        <p:nvSpPr>
          <p:cNvPr id="32" name="Rectangle 53"/>
          <p:cNvSpPr/>
          <p:nvPr/>
        </p:nvSpPr>
        <p:spPr bwMode="auto">
          <a:xfrm>
            <a:off x="192088" y="2219325"/>
            <a:ext cx="1628775" cy="77152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3" name="TextBox 57"/>
          <p:cNvSpPr txBox="1"/>
          <p:nvPr/>
        </p:nvSpPr>
        <p:spPr>
          <a:xfrm>
            <a:off x="-171450" y="2378075"/>
            <a:ext cx="2366963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Solution </a:t>
            </a:r>
            <a:br>
              <a:rPr lang="en-US" sz="1300">
                <a:solidFill>
                  <a:schemeClr val="bg2"/>
                </a:solidFill>
                <a:latin typeface="Verdana" pitchFamily="34" charset="0"/>
              </a:rPr>
            </a:b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Deployment</a:t>
            </a:r>
            <a:endParaRPr lang="en-US">
              <a:latin typeface="Arial" charset="0"/>
            </a:endParaRPr>
          </a:p>
        </p:txBody>
      </p:sp>
      <p:sp>
        <p:nvSpPr>
          <p:cNvPr id="34" name="Rectangle 58"/>
          <p:cNvSpPr/>
          <p:nvPr/>
        </p:nvSpPr>
        <p:spPr bwMode="auto">
          <a:xfrm>
            <a:off x="211138" y="3676650"/>
            <a:ext cx="1628775" cy="77152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5" name="TextBox 60"/>
          <p:cNvSpPr txBox="1"/>
          <p:nvPr/>
        </p:nvSpPr>
        <p:spPr>
          <a:xfrm>
            <a:off x="-142875" y="3873500"/>
            <a:ext cx="2366963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Administration</a:t>
            </a:r>
            <a:endParaRPr lang="en-US">
              <a:latin typeface="Arial" charset="0"/>
            </a:endParaRPr>
          </a:p>
        </p:txBody>
      </p:sp>
      <p:sp>
        <p:nvSpPr>
          <p:cNvPr id="36" name="Rectangle 59"/>
          <p:cNvSpPr/>
          <p:nvPr/>
        </p:nvSpPr>
        <p:spPr bwMode="auto">
          <a:xfrm>
            <a:off x="211138" y="4514850"/>
            <a:ext cx="1628775" cy="77152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7" name="TextBox 61"/>
          <p:cNvSpPr txBox="1"/>
          <p:nvPr/>
        </p:nvSpPr>
        <p:spPr>
          <a:xfrm>
            <a:off x="-142875" y="4711700"/>
            <a:ext cx="2366963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Timers</a:t>
            </a:r>
            <a:endParaRPr lang="en-US">
              <a:latin typeface="Arial" charset="0"/>
            </a:endParaRPr>
          </a:p>
        </p:txBody>
      </p:sp>
      <p:sp>
        <p:nvSpPr>
          <p:cNvPr id="38" name="TextBox 63"/>
          <p:cNvSpPr txBox="1"/>
          <p:nvPr/>
        </p:nvSpPr>
        <p:spPr>
          <a:xfrm>
            <a:off x="7548563" y="1530350"/>
            <a:ext cx="1614487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E-Mails and </a:t>
            </a:r>
            <a:br>
              <a:rPr lang="en-US" sz="1300">
                <a:solidFill>
                  <a:schemeClr val="bg2"/>
                </a:solidFill>
                <a:latin typeface="Verdana" pitchFamily="34" charset="0"/>
              </a:rPr>
            </a:b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Alerts</a:t>
            </a:r>
            <a:endParaRPr lang="en-US">
              <a:latin typeface="Arial" charset="0"/>
            </a:endParaRPr>
          </a:p>
        </p:txBody>
      </p:sp>
      <p:sp>
        <p:nvSpPr>
          <p:cNvPr id="39" name="Rectangle 66"/>
          <p:cNvSpPr/>
          <p:nvPr/>
        </p:nvSpPr>
        <p:spPr bwMode="auto">
          <a:xfrm>
            <a:off x="6507163" y="1409700"/>
            <a:ext cx="1189037" cy="77152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40" name="TextBox 62"/>
          <p:cNvSpPr txBox="1"/>
          <p:nvPr/>
        </p:nvSpPr>
        <p:spPr>
          <a:xfrm>
            <a:off x="6281738" y="1520825"/>
            <a:ext cx="1614487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Import/</a:t>
            </a:r>
            <a:br>
              <a:rPr lang="en-US" sz="1300">
                <a:solidFill>
                  <a:schemeClr val="bg2"/>
                </a:solidFill>
                <a:latin typeface="Verdana" pitchFamily="34" charset="0"/>
              </a:rPr>
            </a:b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Export</a:t>
            </a:r>
            <a:endParaRPr lang="en-US">
              <a:latin typeface="Arial" charset="0"/>
            </a:endParaRPr>
          </a:p>
        </p:txBody>
      </p:sp>
      <p:sp>
        <p:nvSpPr>
          <p:cNvPr id="41" name="Rectangle 64"/>
          <p:cNvSpPr/>
          <p:nvPr/>
        </p:nvSpPr>
        <p:spPr bwMode="auto">
          <a:xfrm>
            <a:off x="7764463" y="2266950"/>
            <a:ext cx="1189037" cy="77152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42" name="Rectangle 67"/>
          <p:cNvSpPr/>
          <p:nvPr/>
        </p:nvSpPr>
        <p:spPr bwMode="auto">
          <a:xfrm>
            <a:off x="6507163" y="2266950"/>
            <a:ext cx="1189037" cy="77152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43" name="TextBox 68"/>
          <p:cNvSpPr txBox="1"/>
          <p:nvPr/>
        </p:nvSpPr>
        <p:spPr>
          <a:xfrm>
            <a:off x="6281738" y="2378075"/>
            <a:ext cx="1614487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RSS</a:t>
            </a:r>
            <a:endParaRPr lang="en-US">
              <a:latin typeface="Arial" charset="0"/>
            </a:endParaRPr>
          </a:p>
        </p:txBody>
      </p:sp>
      <p:sp>
        <p:nvSpPr>
          <p:cNvPr id="44" name="TextBox 69"/>
          <p:cNvSpPr txBox="1"/>
          <p:nvPr/>
        </p:nvSpPr>
        <p:spPr>
          <a:xfrm>
            <a:off x="7519988" y="2387600"/>
            <a:ext cx="1614487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Search</a:t>
            </a:r>
            <a:endParaRPr lang="en-US">
              <a:latin typeface="Arial" charset="0"/>
            </a:endParaRPr>
          </a:p>
        </p:txBody>
      </p:sp>
      <p:sp>
        <p:nvSpPr>
          <p:cNvPr id="45" name="Rectangle 70"/>
          <p:cNvSpPr/>
          <p:nvPr/>
        </p:nvSpPr>
        <p:spPr bwMode="auto">
          <a:xfrm>
            <a:off x="7788275" y="3629025"/>
            <a:ext cx="1189038" cy="77152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46" name="TextBox 71"/>
          <p:cNvSpPr txBox="1"/>
          <p:nvPr/>
        </p:nvSpPr>
        <p:spPr>
          <a:xfrm>
            <a:off x="7572375" y="3749675"/>
            <a:ext cx="1614488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UI and Navigation</a:t>
            </a:r>
            <a:endParaRPr lang="en-US">
              <a:latin typeface="Arial" charset="0"/>
            </a:endParaRPr>
          </a:p>
        </p:txBody>
      </p:sp>
      <p:sp>
        <p:nvSpPr>
          <p:cNvPr id="47" name="Rectangle 72"/>
          <p:cNvSpPr/>
          <p:nvPr/>
        </p:nvSpPr>
        <p:spPr bwMode="auto">
          <a:xfrm>
            <a:off x="6530975" y="3629025"/>
            <a:ext cx="1189038" cy="77152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48" name="TextBox 73"/>
          <p:cNvSpPr txBox="1"/>
          <p:nvPr/>
        </p:nvSpPr>
        <p:spPr>
          <a:xfrm>
            <a:off x="6305550" y="3740150"/>
            <a:ext cx="1614488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Web Parts</a:t>
            </a:r>
            <a:endParaRPr lang="en-US">
              <a:latin typeface="Arial" charset="0"/>
            </a:endParaRPr>
          </a:p>
        </p:txBody>
      </p:sp>
      <p:sp>
        <p:nvSpPr>
          <p:cNvPr id="49" name="Rectangle 74"/>
          <p:cNvSpPr/>
          <p:nvPr/>
        </p:nvSpPr>
        <p:spPr bwMode="auto">
          <a:xfrm>
            <a:off x="7788275" y="4486275"/>
            <a:ext cx="1189038" cy="77152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50" name="Rectangle 75"/>
          <p:cNvSpPr/>
          <p:nvPr/>
        </p:nvSpPr>
        <p:spPr bwMode="auto">
          <a:xfrm>
            <a:off x="6530975" y="4486275"/>
            <a:ext cx="1189038" cy="77152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51" name="TextBox 76"/>
          <p:cNvSpPr txBox="1"/>
          <p:nvPr/>
        </p:nvSpPr>
        <p:spPr>
          <a:xfrm>
            <a:off x="6488113" y="4597400"/>
            <a:ext cx="1290637" cy="203200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 dirty="0">
                <a:solidFill>
                  <a:schemeClr val="bg2"/>
                </a:solidFill>
                <a:latin typeface="Verdana" pitchFamily="34" charset="0"/>
              </a:rPr>
              <a:t>Forms and Views</a:t>
            </a:r>
            <a:endParaRPr lang="en-US" dirty="0">
              <a:latin typeface="Arial" charset="0"/>
            </a:endParaRPr>
          </a:p>
        </p:txBody>
      </p:sp>
      <p:sp>
        <p:nvSpPr>
          <p:cNvPr id="52" name="TextBox 77"/>
          <p:cNvSpPr txBox="1"/>
          <p:nvPr/>
        </p:nvSpPr>
        <p:spPr>
          <a:xfrm>
            <a:off x="7543800" y="4692650"/>
            <a:ext cx="1614488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300">
                <a:solidFill>
                  <a:schemeClr val="bg2"/>
                </a:solidFill>
                <a:latin typeface="Verdana" pitchFamily="34" charset="0"/>
              </a:rPr>
              <a:t>Pages</a:t>
            </a:r>
            <a:endParaRPr lang="en-US">
              <a:latin typeface="Arial" charset="0"/>
            </a:endParaRPr>
          </a:p>
        </p:txBody>
      </p:sp>
      <p:sp>
        <p:nvSpPr>
          <p:cNvPr id="53" name="Round Single Corner Rectangle 78"/>
          <p:cNvSpPr/>
          <p:nvPr/>
        </p:nvSpPr>
        <p:spPr bwMode="auto">
          <a:xfrm rot="10800000" flipH="1">
            <a:off x="161925" y="6448425"/>
            <a:ext cx="8277225" cy="304800"/>
          </a:xfrm>
          <a:prstGeom prst="round1Rect">
            <a:avLst>
              <a:gd name="adj" fmla="val 41314"/>
            </a:avLst>
          </a:prstGeom>
          <a:gradFill flip="none" rotWithShape="1">
            <a:gsLst>
              <a:gs pos="0">
                <a:srgbClr val="33955B">
                  <a:alpha val="51000"/>
                </a:srgbClr>
              </a:gs>
              <a:gs pos="100000">
                <a:schemeClr val="accent1">
                  <a:tint val="60000"/>
                  <a:alpha val="66000"/>
                </a:schemeClr>
              </a:gs>
            </a:gsLst>
            <a:lin ang="16200000" scaled="1"/>
            <a:tileRect/>
          </a:gradFill>
          <a:ln w="22225" cap="rnd" cmpd="sng" algn="ctr">
            <a:solidFill>
              <a:srgbClr val="418F48"/>
            </a:solidFill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54" name="TextBox 79"/>
          <p:cNvSpPr txBox="1"/>
          <p:nvPr/>
        </p:nvSpPr>
        <p:spPr>
          <a:xfrm>
            <a:off x="1655763" y="6473825"/>
            <a:ext cx="5405437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Windows Server 2003/ Windows Server “Longhorn”</a:t>
            </a:r>
            <a:endParaRPr lang="en-US">
              <a:latin typeface="Arial" charset="0"/>
            </a:endParaRPr>
          </a:p>
        </p:txBody>
      </p:sp>
      <p:sp>
        <p:nvSpPr>
          <p:cNvPr id="55" name="Round Single Corner Rectangle 80"/>
          <p:cNvSpPr/>
          <p:nvPr/>
        </p:nvSpPr>
        <p:spPr bwMode="auto">
          <a:xfrm rot="10800000" flipH="1">
            <a:off x="4010025" y="6029325"/>
            <a:ext cx="4419600" cy="304800"/>
          </a:xfrm>
          <a:prstGeom prst="round1Rect">
            <a:avLst>
              <a:gd name="adj" fmla="val 41314"/>
            </a:avLst>
          </a:prstGeom>
          <a:gradFill flip="none" rotWithShape="1">
            <a:gsLst>
              <a:gs pos="0">
                <a:srgbClr val="33955B">
                  <a:alpha val="51000"/>
                </a:srgbClr>
              </a:gs>
              <a:gs pos="100000">
                <a:schemeClr val="accent1">
                  <a:tint val="60000"/>
                  <a:alpha val="66000"/>
                </a:schemeClr>
              </a:gs>
            </a:gsLst>
            <a:lin ang="16200000" scaled="1"/>
            <a:tileRect/>
          </a:gradFill>
          <a:ln w="22225" cap="rnd" cmpd="sng" algn="ctr">
            <a:solidFill>
              <a:srgbClr val="418F48"/>
            </a:solidFill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56" name="TextBox 81"/>
          <p:cNvSpPr txBox="1"/>
          <p:nvPr/>
        </p:nvSpPr>
        <p:spPr>
          <a:xfrm>
            <a:off x="2617788" y="6035675"/>
            <a:ext cx="5405437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.NET Framework 2.0</a:t>
            </a:r>
            <a:endParaRPr lang="en-US">
              <a:latin typeface="Arial" charset="0"/>
            </a:endParaRPr>
          </a:p>
        </p:txBody>
      </p:sp>
      <p:sp>
        <p:nvSpPr>
          <p:cNvPr id="57" name="Round Single Corner Rectangle 82"/>
          <p:cNvSpPr/>
          <p:nvPr/>
        </p:nvSpPr>
        <p:spPr bwMode="auto">
          <a:xfrm rot="10800000" flipH="1">
            <a:off x="2247900" y="6029325"/>
            <a:ext cx="1647825" cy="304800"/>
          </a:xfrm>
          <a:prstGeom prst="round1Rect">
            <a:avLst>
              <a:gd name="adj" fmla="val 41314"/>
            </a:avLst>
          </a:prstGeom>
          <a:gradFill flip="none" rotWithShape="1">
            <a:gsLst>
              <a:gs pos="0">
                <a:srgbClr val="33955B">
                  <a:alpha val="51000"/>
                </a:srgbClr>
              </a:gs>
              <a:gs pos="100000">
                <a:schemeClr val="accent1">
                  <a:tint val="60000"/>
                  <a:alpha val="66000"/>
                </a:schemeClr>
              </a:gs>
            </a:gsLst>
            <a:lin ang="16200000" scaled="1"/>
            <a:tileRect/>
          </a:gradFill>
          <a:ln w="22225" cap="rnd" cmpd="sng" algn="ctr">
            <a:solidFill>
              <a:srgbClr val="418F48"/>
            </a:solidFill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58" name="TextBox 83"/>
          <p:cNvSpPr txBox="1"/>
          <p:nvPr/>
        </p:nvSpPr>
        <p:spPr>
          <a:xfrm>
            <a:off x="2457450" y="6045200"/>
            <a:ext cx="1309688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IIS 6/ IIS 7</a:t>
            </a:r>
            <a:endParaRPr lang="en-US">
              <a:latin typeface="Arial" charset="0"/>
            </a:endParaRPr>
          </a:p>
        </p:txBody>
      </p:sp>
      <p:sp>
        <p:nvSpPr>
          <p:cNvPr id="59" name="Round Single Corner Rectangle 84"/>
          <p:cNvSpPr/>
          <p:nvPr/>
        </p:nvSpPr>
        <p:spPr bwMode="auto">
          <a:xfrm rot="10800000" flipH="1">
            <a:off x="161925" y="5591175"/>
            <a:ext cx="1962150" cy="752475"/>
          </a:xfrm>
          <a:prstGeom prst="round1Rect">
            <a:avLst>
              <a:gd name="adj" fmla="val 19885"/>
            </a:avLst>
          </a:prstGeom>
          <a:gradFill flip="none" rotWithShape="1">
            <a:gsLst>
              <a:gs pos="0">
                <a:srgbClr val="33955B">
                  <a:alpha val="51000"/>
                </a:srgbClr>
              </a:gs>
              <a:gs pos="100000">
                <a:schemeClr val="accent1">
                  <a:tint val="60000"/>
                  <a:alpha val="66000"/>
                </a:schemeClr>
              </a:gs>
            </a:gsLst>
            <a:lin ang="16200000" scaled="1"/>
            <a:tileRect/>
          </a:gradFill>
          <a:ln w="22225" cap="rnd" cmpd="sng" algn="ctr">
            <a:solidFill>
              <a:srgbClr val="418F48"/>
            </a:solidFill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60" name="TextBox 85"/>
          <p:cNvSpPr txBox="1"/>
          <p:nvPr/>
        </p:nvSpPr>
        <p:spPr>
          <a:xfrm>
            <a:off x="-57150" y="5559425"/>
            <a:ext cx="2347913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Windows Internal Database/</a:t>
            </a:r>
            <a:br>
              <a:rPr lang="en-US" sz="1200">
                <a:solidFill>
                  <a:schemeClr val="bg2"/>
                </a:solidFill>
                <a:latin typeface="Verdana" pitchFamily="34" charset="0"/>
              </a:rPr>
            </a:b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SQL Server 2000/</a:t>
            </a:r>
            <a:br>
              <a:rPr lang="en-US" sz="1200">
                <a:solidFill>
                  <a:schemeClr val="bg2"/>
                </a:solidFill>
                <a:latin typeface="Verdana" pitchFamily="34" charset="0"/>
              </a:rPr>
            </a:b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SQL Server 2005</a:t>
            </a:r>
            <a:endParaRPr lang="en-US">
              <a:latin typeface="Arial" charset="0"/>
            </a:endParaRPr>
          </a:p>
        </p:txBody>
      </p:sp>
      <p:sp>
        <p:nvSpPr>
          <p:cNvPr id="61" name="Round Single Corner Rectangle 86"/>
          <p:cNvSpPr/>
          <p:nvPr/>
        </p:nvSpPr>
        <p:spPr bwMode="auto">
          <a:xfrm rot="10800000" flipH="1">
            <a:off x="2247900" y="5600700"/>
            <a:ext cx="2276475" cy="304800"/>
          </a:xfrm>
          <a:prstGeom prst="round1Rect">
            <a:avLst>
              <a:gd name="adj" fmla="val 41314"/>
            </a:avLst>
          </a:prstGeom>
          <a:gradFill flip="none" rotWithShape="1">
            <a:gsLst>
              <a:gs pos="0">
                <a:srgbClr val="33955B">
                  <a:alpha val="51000"/>
                </a:srgbClr>
              </a:gs>
              <a:gs pos="100000">
                <a:schemeClr val="accent1">
                  <a:tint val="60000"/>
                  <a:alpha val="66000"/>
                </a:schemeClr>
              </a:gs>
            </a:gsLst>
            <a:lin ang="16200000" scaled="1"/>
            <a:tileRect/>
          </a:gradFill>
          <a:ln w="22225" cap="rnd" cmpd="sng" algn="ctr">
            <a:solidFill>
              <a:srgbClr val="418F48"/>
            </a:solidFill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62" name="TextBox 87"/>
          <p:cNvSpPr txBox="1"/>
          <p:nvPr/>
        </p:nvSpPr>
        <p:spPr>
          <a:xfrm>
            <a:off x="2724150" y="5616575"/>
            <a:ext cx="1309688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ASP.NET 2.0</a:t>
            </a:r>
            <a:endParaRPr lang="en-US">
              <a:latin typeface="Arial" charset="0"/>
            </a:endParaRPr>
          </a:p>
        </p:txBody>
      </p:sp>
      <p:sp>
        <p:nvSpPr>
          <p:cNvPr id="63" name="Round Single Corner Rectangle 88"/>
          <p:cNvSpPr/>
          <p:nvPr/>
        </p:nvSpPr>
        <p:spPr bwMode="auto">
          <a:xfrm rot="10800000" flipH="1">
            <a:off x="4619625" y="5600700"/>
            <a:ext cx="2971800" cy="304800"/>
          </a:xfrm>
          <a:prstGeom prst="round1Rect">
            <a:avLst>
              <a:gd name="adj" fmla="val 41314"/>
            </a:avLst>
          </a:prstGeom>
          <a:gradFill flip="none" rotWithShape="1">
            <a:gsLst>
              <a:gs pos="0">
                <a:srgbClr val="33955B">
                  <a:alpha val="51000"/>
                </a:srgbClr>
              </a:gs>
              <a:gs pos="100000">
                <a:schemeClr val="accent1">
                  <a:tint val="60000"/>
                  <a:alpha val="66000"/>
                </a:schemeClr>
              </a:gs>
            </a:gsLst>
            <a:lin ang="16200000" scaled="1"/>
            <a:tileRect/>
          </a:gradFill>
          <a:ln w="22225" cap="rnd" cmpd="sng" algn="ctr">
            <a:solidFill>
              <a:srgbClr val="418F48"/>
            </a:solidFill>
            <a:prstDash val="solid"/>
          </a:ln>
          <a:effectLst>
            <a:outerShdw blurRad="50800" dist="50800" dir="2700000" algn="tl">
              <a:srgbClr val="7D7D7D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64" name="TextBox 89"/>
          <p:cNvSpPr txBox="1"/>
          <p:nvPr/>
        </p:nvSpPr>
        <p:spPr>
          <a:xfrm>
            <a:off x="4629150" y="5626100"/>
            <a:ext cx="2909888" cy="246063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chemeClr val="bg2"/>
                </a:solidFill>
                <a:latin typeface="Verdana" pitchFamily="34" charset="0"/>
              </a:rPr>
              <a:t>Windows Workflow Foundation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Highlight</a:t>
            </a:r>
            <a:r>
              <a:rPr lang="it-IT" dirty="0" smtClean="0"/>
              <a:t> - </a:t>
            </a:r>
            <a:r>
              <a:rPr lang="it-IT" dirty="0" err="1" smtClean="0"/>
              <a:t>User</a:t>
            </a:r>
            <a:r>
              <a:rPr lang="it-IT" dirty="0" smtClean="0"/>
              <a:t> Interface </a:t>
            </a:r>
            <a:r>
              <a:rPr lang="it-IT" dirty="0" err="1" smtClean="0"/>
              <a:t>Architecture</a:t>
            </a:r>
            <a:endParaRPr lang="it-IT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4722813" cy="3557588"/>
          </a:xfrm>
        </p:spPr>
        <p:txBody>
          <a:bodyPr/>
          <a:lstStyle/>
          <a:p>
            <a:pPr marL="398463" indent="-398463" eaLnBrk="1" hangingPunct="1"/>
            <a:r>
              <a:rPr lang="en-US" sz="2800" dirty="0" smtClean="0"/>
              <a:t>SharePoint is “just” an ASP.NET application</a:t>
            </a:r>
          </a:p>
          <a:p>
            <a:pPr marL="398463" indent="-398463" eaLnBrk="1" hangingPunct="1"/>
            <a:r>
              <a:rPr lang="en-US" sz="2800" dirty="0" smtClean="0"/>
              <a:t>Better integration </a:t>
            </a:r>
            <a:br>
              <a:rPr lang="en-US" sz="2800" dirty="0" smtClean="0"/>
            </a:br>
            <a:r>
              <a:rPr lang="en-US" sz="2800" dirty="0" smtClean="0"/>
              <a:t>with ASP.NET</a:t>
            </a:r>
          </a:p>
          <a:p>
            <a:pPr marL="796925" lvl="1" indent="-396875" eaLnBrk="1" hangingPunct="1"/>
            <a:r>
              <a:rPr lang="en-US" sz="2400" dirty="0" smtClean="0"/>
              <a:t>More ASP.NET features </a:t>
            </a:r>
            <a:br>
              <a:rPr lang="en-US" sz="2400" dirty="0" smtClean="0"/>
            </a:br>
            <a:r>
              <a:rPr lang="en-US" sz="2400" dirty="0" smtClean="0"/>
              <a:t>“shine through”</a:t>
            </a:r>
          </a:p>
          <a:p>
            <a:pPr marL="796925" lvl="1" indent="-396875" eaLnBrk="1" hangingPunct="1"/>
            <a:r>
              <a:rPr lang="en-US" sz="2400" dirty="0" smtClean="0"/>
              <a:t>Uses new ASP.NET features</a:t>
            </a:r>
          </a:p>
          <a:p>
            <a:pPr marL="1139825" lvl="2" indent="-396875" eaLnBrk="1" hangingPunct="1"/>
            <a:r>
              <a:rPr lang="en-US" sz="2000" dirty="0" err="1" smtClean="0"/>
              <a:t>VirtualPathProvider</a:t>
            </a:r>
            <a:endParaRPr lang="en-US" sz="2000" dirty="0" smtClean="0"/>
          </a:p>
          <a:p>
            <a:pPr marL="1139825" lvl="2" indent="-396875" eaLnBrk="1" hangingPunct="1"/>
            <a:r>
              <a:rPr lang="en-US" sz="2000" dirty="0" err="1" smtClean="0"/>
              <a:t>PageParserFilter</a:t>
            </a:r>
            <a:endParaRPr lang="en-US" sz="2000" dirty="0" smtClean="0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895850" y="3124200"/>
            <a:ext cx="3657600" cy="17526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63529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63529"/>
                  <a:invGamma/>
                </a:schemeClr>
              </a:gs>
            </a:gsLst>
            <a:lin ang="0" scaled="1"/>
          </a:gradFill>
          <a:ln w="12700" algn="ctr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ASP.NET 2.0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656388" y="3246438"/>
            <a:ext cx="1752600" cy="15240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57255"/>
                  <a:invGamma/>
                </a:schemeClr>
              </a:gs>
            </a:gsLst>
            <a:lin ang="5400000" scaled="1"/>
          </a:gradFill>
          <a:ln w="12700" algn="ctr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anchor="ctr" anchorCtr="1"/>
          <a:lstStyle/>
          <a:p>
            <a:pPr algn="ctr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Windows SharePoint Services “v3”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895850" y="1419225"/>
            <a:ext cx="1752600" cy="15525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57255"/>
                  <a:invGamma/>
                </a:schemeClr>
              </a:gs>
            </a:gsLst>
            <a:lin ang="5400000" scaled="1"/>
          </a:gradFill>
          <a:ln w="12700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anchor="ctr" anchorCtr="1"/>
          <a:lstStyle/>
          <a:p>
            <a:pPr algn="ctr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Windows SharePoint Services </a:t>
            </a:r>
            <a:br>
              <a: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“v2”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800850" y="1419225"/>
            <a:ext cx="1752600" cy="1552575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63529"/>
                  <a:invGamma/>
                </a:schemeClr>
              </a:gs>
            </a:gsLst>
            <a:lin ang="5400000" scaled="1"/>
          </a:gra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</p:spPr>
        <p:txBody>
          <a:bodyPr anchor="ctr" anchorCtr="1"/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ASP.NET 1.1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theme1.xml><?xml version="1.0" encoding="utf-8"?>
<a:theme xmlns:a="http://schemas.openxmlformats.org/drawingml/2006/main" name="TIQ-template">
  <a:themeElements>
    <a:clrScheme name="TIQ-template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TIQ-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D4D66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D4D66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IQ-template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Q-template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Q-template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Q-template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Q-template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Q-template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Q-template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Q-template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Q-template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Q-template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Q-template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Q-template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10785</TotalTime>
  <Words>738</Words>
  <Application>Microsoft PowerPoint 7.0</Application>
  <PresentationFormat>Presentazione su schermo (4:3)</PresentationFormat>
  <Paragraphs>225</Paragraphs>
  <Slides>23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4" baseType="lpstr">
      <vt:lpstr>TIQ-template</vt:lpstr>
      <vt:lpstr>Diapositiva 1</vt:lpstr>
      <vt:lpstr>Agenda</vt:lpstr>
      <vt:lpstr>Session Speakers</vt:lpstr>
      <vt:lpstr>SharePoint 2007  Feature Areas</vt:lpstr>
      <vt:lpstr>SharePoint 2007  Feature Areas</vt:lpstr>
      <vt:lpstr>Demo – My first day as CIO…</vt:lpstr>
      <vt:lpstr>Demo – What we did</vt:lpstr>
      <vt:lpstr>But you’re developers…</vt:lpstr>
      <vt:lpstr>Highlight - User Interface Architecture</vt:lpstr>
      <vt:lpstr>Highlight - Customization Tools</vt:lpstr>
      <vt:lpstr>Highlight – Differences between SharePoint and ASP.NET</vt:lpstr>
      <vt:lpstr>SharePoint 2007  Feature Areas</vt:lpstr>
      <vt:lpstr>Demo – Operations Management</vt:lpstr>
      <vt:lpstr>Demo – What we did</vt:lpstr>
      <vt:lpstr>Integration Limitations</vt:lpstr>
      <vt:lpstr>Security - User Authentication</vt:lpstr>
      <vt:lpstr>Security – Permissions Management</vt:lpstr>
      <vt:lpstr>Security – Sharepoint Groups</vt:lpstr>
      <vt:lpstr>Security – Sharepoint Roles</vt:lpstr>
      <vt:lpstr>Demo – Document Management</vt:lpstr>
      <vt:lpstr>Demo – What we did</vt:lpstr>
      <vt:lpstr>Next Steps</vt:lpstr>
      <vt:lpstr>Diapositiva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corrado</dc:creator>
  <cp:lastModifiedBy>corrado</cp:lastModifiedBy>
  <cp:revision>344</cp:revision>
  <cp:lastPrinted>1601-01-01T00:00:00Z</cp:lastPrinted>
  <dcterms:created xsi:type="dcterms:W3CDTF">1601-01-01T00:00:00Z</dcterms:created>
  <dcterms:modified xsi:type="dcterms:W3CDTF">2008-06-03T16:49:56Z</dcterms:modified>
</cp:coreProperties>
</file>